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315_533D117C.xml" ContentType="application/vnd.ms-powerpoint.comments+xml"/>
  <Override PartName="/ppt/notesSlides/notesSlide2.xml" ContentType="application/vnd.openxmlformats-officedocument.presentationml.notesSlide+xml"/>
  <Override PartName="/ppt/comments/modernComment_316_752B57C4.xml" ContentType="application/vnd.ms-powerpoint.comments+xml"/>
  <Override PartName="/ppt/notesSlides/notesSlide3.xml" ContentType="application/vnd.openxmlformats-officedocument.presentationml.notesSlide+xml"/>
  <Override PartName="/ppt/comments/modernComment_327_AAEA5ED8.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comments/modernComment_32C_5524E0F4.xml" ContentType="application/vnd.ms-powerpoint.comments+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comments/modernComment_319_B0DA3800.xml" ContentType="application/vnd.ms-powerpoint.comments+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comments/modernComment_318_F5CFBE59.xml" ContentType="application/vnd.ms-powerpoint.comment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modernComment_317_E854B991.xml" ContentType="application/vnd.ms-powerpoint.comments+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omments/modernComment_321_F4B4A9BA.xml" ContentType="application/vnd.ms-powerpoint.comment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omments/modernComment_328_5C18320E.xml" ContentType="application/vnd.ms-powerpoint.comments+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modernComment_324_D3F5D519.xml" ContentType="application/vnd.ms-powerpoint.comments+xml"/>
  <Override PartName="/ppt/notesSlides/notesSlide2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omments/modernComment_326_DA338D7A.xml" ContentType="application/vnd.ms-powerpoint.comment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4"/>
  </p:sldMasterIdLst>
  <p:notesMasterIdLst>
    <p:notesMasterId r:id="rId50"/>
  </p:notesMasterIdLst>
  <p:sldIdLst>
    <p:sldId id="789" r:id="rId5"/>
    <p:sldId id="790" r:id="rId6"/>
    <p:sldId id="807" r:id="rId7"/>
    <p:sldId id="812" r:id="rId8"/>
    <p:sldId id="793" r:id="rId9"/>
    <p:sldId id="792" r:id="rId10"/>
    <p:sldId id="794" r:id="rId11"/>
    <p:sldId id="795" r:id="rId12"/>
    <p:sldId id="796" r:id="rId13"/>
    <p:sldId id="797" r:id="rId14"/>
    <p:sldId id="798" r:id="rId15"/>
    <p:sldId id="799" r:id="rId16"/>
    <p:sldId id="791" r:id="rId17"/>
    <p:sldId id="800" r:id="rId18"/>
    <p:sldId id="801" r:id="rId19"/>
    <p:sldId id="779" r:id="rId20"/>
    <p:sldId id="810" r:id="rId21"/>
    <p:sldId id="802" r:id="rId22"/>
    <p:sldId id="809" r:id="rId23"/>
    <p:sldId id="783" r:id="rId24"/>
    <p:sldId id="811" r:id="rId25"/>
    <p:sldId id="808" r:id="rId26"/>
    <p:sldId id="803" r:id="rId27"/>
    <p:sldId id="762" r:id="rId28"/>
    <p:sldId id="775" r:id="rId29"/>
    <p:sldId id="787" r:id="rId30"/>
    <p:sldId id="804" r:id="rId31"/>
    <p:sldId id="377" r:id="rId32"/>
    <p:sldId id="805" r:id="rId33"/>
    <p:sldId id="759" r:id="rId34"/>
    <p:sldId id="806" r:id="rId35"/>
    <p:sldId id="772" r:id="rId36"/>
    <p:sldId id="773" r:id="rId37"/>
    <p:sldId id="764" r:id="rId38"/>
    <p:sldId id="765" r:id="rId39"/>
    <p:sldId id="766" r:id="rId40"/>
    <p:sldId id="767" r:id="rId41"/>
    <p:sldId id="771" r:id="rId42"/>
    <p:sldId id="768" r:id="rId43"/>
    <p:sldId id="769" r:id="rId44"/>
    <p:sldId id="770" r:id="rId45"/>
    <p:sldId id="350" r:id="rId46"/>
    <p:sldId id="371" r:id="rId47"/>
    <p:sldId id="751" r:id="rId48"/>
    <p:sldId id="776"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93F010-4F75-09A6-3D65-01812B13464E}" name="Margherita Malanchini" initials="MM" userId="S::btx594@qmul.ac.uk::3da140e5-74b8-4399-90c1-d69b2e5b6660" providerId="AD"/>
  <p188:author id="{BA9D238F-35C3-1B6E-3536-474EFBC098F5}" name="Guest User" initials="GU" userId="S::urn:spo:anon#f6558ebd109673c11be3662f34434d92ad2e7e400019c79ca04216b1aff7668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B9155D-C61E-0B0C-382F-A1E3CA03FDD2}" v="15" dt="2023-06-22T11:46:38.944"/>
    <p1510:client id="{36FA16A2-5B5A-4DA6-87A8-D025B04426F9}" v="7553" dt="2023-06-22T12:07:57.978"/>
    <p1510:client id="{7EEC320A-1F3E-5E4D-896C-56EF0D03F122}" v="477" dt="2023-06-22T14:02:16.933"/>
    <p1510:client id="{A155BA40-5DD4-3FAC-CB90-59C774A3F730}" v="3" dt="2023-06-22T12:01:10.501"/>
    <p1510:client id="{A93B19C9-C09E-EF15-2991-701C8D3031D9}" v="52" dt="2023-06-21T14:09:02.33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233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8/10/relationships/authors" Target="authors.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comments/modernComment_315_533D117C.xml><?xml version="1.0" encoding="utf-8"?>
<p188:cmLst xmlns:a="http://schemas.openxmlformats.org/drawingml/2006/main" xmlns:r="http://schemas.openxmlformats.org/officeDocument/2006/relationships" xmlns:p188="http://schemas.microsoft.com/office/powerpoint/2018/8/main">
  <p188:cm id="{9DBD24F9-579E-2444-81F8-1E647E0C1945}" authorId="{6F93F010-4F75-09A6-3D65-01812B13464E}" status="resolved" created="2023-06-17T16:52:17.319">
    <ac:deMkLst xmlns:ac="http://schemas.microsoft.com/office/drawing/2013/main/command">
      <pc:docMk xmlns:pc="http://schemas.microsoft.com/office/powerpoint/2013/main/command"/>
      <pc:sldMk xmlns:pc="http://schemas.microsoft.com/office/powerpoint/2013/main/command" cId="1100588271" sldId="261"/>
      <ac:spMk id="4" creationId="{395F38D2-2939-2D54-F3F9-338FD3949A50}"/>
    </ac:deMkLst>
    <p188:txBody>
      <a:bodyPr/>
      <a:lstStyle/>
      <a:p>
        <a:r>
          <a:rPr lang="en-GB"/>
          <a:t>No need to put it here, I suggest putting it in the final slide with the OSF logo.</a:t>
        </a:r>
      </a:p>
    </p188:txBody>
  </p188:cm>
  <p188:cm id="{51668AAE-60DC-F147-8B6F-F39B4148FDA0}" authorId="{6F93F010-4F75-09A6-3D65-01812B13464E}" status="resolved" created="2023-06-17T16:53:52.345">
    <ac:txMkLst xmlns:ac="http://schemas.microsoft.com/office/drawing/2013/main/command">
      <pc:docMk xmlns:pc="http://schemas.microsoft.com/office/powerpoint/2013/main/command"/>
      <pc:sldMk xmlns:pc="http://schemas.microsoft.com/office/powerpoint/2013/main/command" cId="1396511100" sldId="789"/>
      <ac:spMk id="8" creationId="{F0A069C8-1D97-A80F-1DED-1BA33871F67B}"/>
      <ac:txMk cp="51" len="3">
        <ac:context len="101" hash="1034315821"/>
      </ac:txMk>
    </ac:txMkLst>
    <p188:pos x="10051949" y="561738"/>
    <p188:txBody>
      <a:bodyPr/>
      <a:lstStyle/>
      <a:p>
        <a:r>
          <a:rPr lang="en-GB"/>
          <a:t>We need to be consistent with how we define p, it cannot be P, p and ‘p’ let’s just pick one. I suggest either ‘p’ or p</a:t>
        </a:r>
      </a:p>
    </p188:txBody>
  </p188:cm>
</p188:cmLst>
</file>

<file path=ppt/comments/modernComment_316_752B57C4.xml><?xml version="1.0" encoding="utf-8"?>
<p188:cmLst xmlns:a="http://schemas.openxmlformats.org/drawingml/2006/main" xmlns:r="http://schemas.openxmlformats.org/officeDocument/2006/relationships" xmlns:p188="http://schemas.microsoft.com/office/powerpoint/2018/8/main">
  <p188:cm id="{0061AADD-5423-9D47-B7E3-9D6758611487}" authorId="{6F93F010-4F75-09A6-3D65-01812B13464E}" created="2023-06-17T16:57:14.566">
    <ac:deMkLst xmlns:ac="http://schemas.microsoft.com/office/drawing/2013/main/command">
      <pc:docMk xmlns:pc="http://schemas.microsoft.com/office/powerpoint/2013/main/command"/>
      <pc:sldMk xmlns:pc="http://schemas.microsoft.com/office/powerpoint/2013/main/command" cId="1965774788" sldId="790"/>
      <ac:picMk id="8" creationId="{2EF23D43-3D59-35CA-76D6-F1DB00D6391A}"/>
    </ac:deMkLst>
    <p188:txBody>
      <a:bodyPr/>
      <a:lstStyle/>
      <a:p>
        <a:r>
          <a:rPr lang="en-GB"/>
          <a:t>Same here, keep these consistent in terms of colors:
P = gray
Disorder GWAS = green (same green as the rg) 
Non-p = orange (same color as the rg)</a:t>
        </a:r>
      </a:p>
    </p188:txBody>
  </p188:cm>
</p188:cmLst>
</file>

<file path=ppt/comments/modernComment_317_E854B991.xml><?xml version="1.0" encoding="utf-8"?>
<p188:cmLst xmlns:a="http://schemas.openxmlformats.org/drawingml/2006/main" xmlns:r="http://schemas.openxmlformats.org/officeDocument/2006/relationships" xmlns:p188="http://schemas.microsoft.com/office/powerpoint/2018/8/main">
  <p188:cm id="{B473E924-0D72-864F-A7A5-8C39211CE2D1}" authorId="{6F93F010-4F75-09A6-3D65-01812B13464E}" status="resolved" created="2023-06-17T17:01:27.210">
    <ac:txMkLst xmlns:ac="http://schemas.microsoft.com/office/drawing/2013/main/command">
      <pc:docMk xmlns:pc="http://schemas.microsoft.com/office/powerpoint/2013/main/command"/>
      <pc:sldMk xmlns:pc="http://schemas.microsoft.com/office/powerpoint/2013/main/command" cId="3897866641" sldId="791"/>
      <ac:graphicFrameMk id="5" creationId="{D6945FE5-3070-06FC-A176-03C26A7FBD4A}"/>
      <dc:dgmMk xmlns:dc="http://schemas.microsoft.com/office/drawing/2013/diagram/command"/>
      <dc:nodeMk xmlns:dc="http://schemas.microsoft.com/office/drawing/2013/diagram/command" id="{CA43A5DB-4C04-4F5D-8530-014E5AE6578C}"/>
      <ac:txMk cp="0">
        <ac:context len="37" hash="3152166064"/>
      </ac:txMk>
    </ac:txMkLst>
    <p188:pos x="1803328" y="2615392"/>
    <p188:txBody>
      <a:bodyPr/>
      <a:lstStyle/>
      <a:p>
        <a:r>
          <a:rPr lang="en-GB"/>
          <a:t>Again keep this consistent p or ‘p’</a:t>
        </a:r>
      </a:p>
    </p188:txBody>
  </p188:cm>
</p188:cmLst>
</file>

<file path=ppt/comments/modernComment_318_F5CFBE59.xml><?xml version="1.0" encoding="utf-8"?>
<p188:cmLst xmlns:a="http://schemas.openxmlformats.org/drawingml/2006/main" xmlns:r="http://schemas.openxmlformats.org/officeDocument/2006/relationships" xmlns:p188="http://schemas.microsoft.com/office/powerpoint/2018/8/main">
  <p188:cm id="{3BFB2B36-68F1-4548-A94E-9EF092FED984}" authorId="{6F93F010-4F75-09A6-3D65-01812B13464E}" created="2023-06-17T17:27:13.223">
    <ac:txMkLst xmlns:ac="http://schemas.microsoft.com/office/drawing/2013/main/command">
      <pc:docMk xmlns:pc="http://schemas.microsoft.com/office/powerpoint/2013/main/command"/>
      <pc:sldMk xmlns:pc="http://schemas.microsoft.com/office/powerpoint/2013/main/command" cId="3920612442" sldId="781"/>
      <ac:spMk id="2" creationId="{270E22C3-AF33-BFD4-888A-1BF8297D7247}"/>
      <ac:txMk cp="1" len="31">
        <ac:context len="33" hash="3692459504"/>
      </ac:txMk>
    </ac:txMkLst>
    <p188:txBody>
      <a:bodyPr/>
      <a:lstStyle/>
      <a:p>
        <a:r>
          <a:rPr lang="en-GB"/>
          <a:t>This is not a pretty slide either get rid of it or make it prettier</a:t>
        </a:r>
      </a:p>
    </p188:txBody>
  </p188:cm>
</p188:cmLst>
</file>

<file path=ppt/comments/modernComment_319_B0DA3800.xml><?xml version="1.0" encoding="utf-8"?>
<p188:cmLst xmlns:a="http://schemas.openxmlformats.org/drawingml/2006/main" xmlns:r="http://schemas.openxmlformats.org/officeDocument/2006/relationships" xmlns:p188="http://schemas.microsoft.com/office/powerpoint/2018/8/main">
  <p188:cm id="{97F7EC61-8028-DC46-A261-FA6ACC023FD9}" authorId="{6F93F010-4F75-09A6-3D65-01812B13464E}" status="resolved" created="2023-06-17T17:15:22.656">
    <ac:txMkLst xmlns:ac="http://schemas.microsoft.com/office/drawing/2013/main/command">
      <pc:docMk xmlns:pc="http://schemas.microsoft.com/office/powerpoint/2013/main/command"/>
      <pc:sldMk xmlns:pc="http://schemas.microsoft.com/office/powerpoint/2013/main/command" cId="2967091200" sldId="793"/>
      <ac:graphicFrameMk id="8" creationId="{7F918AB7-6775-CCC3-F7F0-3A9DF96055DB}"/>
      <dc:dgmMk xmlns:dc="http://schemas.microsoft.com/office/drawing/2013/diagram/command"/>
      <dc:nodeMk xmlns:dc="http://schemas.microsoft.com/office/drawing/2013/diagram/command" id="{F9BA70AE-3613-4906-8276-890391E210FD}"/>
      <ac:txMk cp="0" len="9">
        <ac:context len="10" hash="1711277446"/>
      </ac:txMk>
    </ac:txMkLst>
    <p188:pos x="7862307" y="5201247"/>
    <p188:txBody>
      <a:bodyPr/>
      <a:lstStyle/>
      <a:p>
        <a:r>
          <a:rPr lang="en-GB"/>
          <a:t>I changed these as cognitive and intelligence are the same thing and personality and noncognitiev can be broadly thought of belonging to the sam category.</a:t>
        </a:r>
      </a:p>
    </p188:txBody>
  </p188:cm>
  <p188:cm id="{6CAED97C-A6BA-D840-8865-F940DD882CA3}" authorId="{6F93F010-4F75-09A6-3D65-01812B13464E}" status="resolved" created="2023-06-17T17:16:36.248">
    <ac:txMkLst xmlns:ac="http://schemas.microsoft.com/office/drawing/2013/main/command">
      <pc:docMk xmlns:pc="http://schemas.microsoft.com/office/powerpoint/2013/main/command"/>
      <pc:sldMk xmlns:pc="http://schemas.microsoft.com/office/powerpoint/2013/main/command" cId="2967091200" sldId="793"/>
      <ac:graphicFrameMk id="8" creationId="{7F918AB7-6775-CCC3-F7F0-3A9DF96055DB}"/>
      <dc:dgmMk xmlns:dc="http://schemas.microsoft.com/office/drawing/2013/diagram/command"/>
      <dc:nodeMk xmlns:dc="http://schemas.microsoft.com/office/drawing/2013/diagram/command" id="{55449F6F-7EE3-4759-96E6-F40FE168E4EB}"/>
      <ac:txMk cp="0" len="6">
        <ac:context len="7" hash="2568133251"/>
      </ac:txMk>
    </ac:txMkLst>
    <p188:pos x="2233032" y="5201247"/>
    <p188:txBody>
      <a:bodyPr/>
      <a:lstStyle/>
      <a:p>
        <a:r>
          <a:rPr lang="en-GB"/>
          <a:t>I changed these as I think these three better reflect the measures that we have</a:t>
        </a:r>
      </a:p>
    </p188:txBody>
  </p188:cm>
</p188:cmLst>
</file>

<file path=ppt/comments/modernComment_321_F4B4A9BA.xml><?xml version="1.0" encoding="utf-8"?>
<p188:cmLst xmlns:a="http://schemas.openxmlformats.org/drawingml/2006/main" xmlns:r="http://schemas.openxmlformats.org/officeDocument/2006/relationships" xmlns:p188="http://schemas.microsoft.com/office/powerpoint/2018/8/main">
  <p188:cm id="{94505BFA-91BA-B640-B3E2-916DAF4FA57A}" authorId="{6F93F010-4F75-09A6-3D65-01812B13464E}" created="2023-06-18T09:52:13.678">
    <ac:deMkLst xmlns:ac="http://schemas.microsoft.com/office/drawing/2013/main/command">
      <pc:docMk xmlns:pc="http://schemas.microsoft.com/office/powerpoint/2013/main/command"/>
      <pc:sldMk xmlns:pc="http://schemas.microsoft.com/office/powerpoint/2013/main/command" cId="4105480634" sldId="801"/>
      <ac:spMk id="2" creationId="{D51A80E4-FF75-7CE0-4951-004A619B43D2}"/>
    </ac:deMkLst>
    <p188:txBody>
      <a:bodyPr/>
      <a:lstStyle/>
      <a:p>
        <a:r>
          <a:rPr lang="en-GB"/>
          <a:t>I have added this to make it stand out, do the same with the next one</a:t>
        </a:r>
      </a:p>
    </p188:txBody>
  </p188:cm>
</p188:cmLst>
</file>

<file path=ppt/comments/modernComment_324_D3F5D519.xml><?xml version="1.0" encoding="utf-8"?>
<p188:cmLst xmlns:a="http://schemas.openxmlformats.org/drawingml/2006/main" xmlns:r="http://schemas.openxmlformats.org/officeDocument/2006/relationships" xmlns:p188="http://schemas.microsoft.com/office/powerpoint/2018/8/main">
  <p188:cm id="{055B3971-4759-B448-9045-94ABF84F888E}" authorId="{6F93F010-4F75-09A6-3D65-01812B13464E}" created="2023-06-18T09:55:15.679">
    <ac:txMkLst xmlns:ac="http://schemas.microsoft.com/office/drawing/2013/main/command">
      <pc:docMk xmlns:pc="http://schemas.microsoft.com/office/powerpoint/2013/main/command"/>
      <pc:sldMk xmlns:pc="http://schemas.microsoft.com/office/powerpoint/2013/main/command" cId="3556103449" sldId="804"/>
      <ac:spMk id="3" creationId="{A26C6DA1-38C5-AE57-3EC0-F6B74172458F}"/>
      <ac:txMk cp="0" len="10">
        <ac:context len="11" hash="156058353"/>
      </ac:txMk>
    </ac:txMkLst>
    <p188:pos x="2067224" y="2402409"/>
    <p188:txBody>
      <a:bodyPr/>
      <a:lstStyle/>
      <a:p>
        <a:r>
          <a:rPr lang="en-GB"/>
          <a:t>This is not enough. You are tasked with providing a general discussion. You need to:
1. Summarise all the main results across the two parts.
2. Provide a general discussion.
3. Talk about the limitations
4. Next steps in the analyses.</a:t>
        </a:r>
      </a:p>
    </p188:txBody>
  </p188:cm>
  <p188:cm id="{0A684412-3893-4D4A-B4BB-67E9E84AADB4}" authorId="{BA9D238F-35C3-1B6E-3536-474EFBC098F5}" created="2023-06-18T18:14:43.415">
    <ac:txMkLst xmlns:ac="http://schemas.microsoft.com/office/drawing/2013/main/command">
      <pc:docMk xmlns:pc="http://schemas.microsoft.com/office/powerpoint/2013/main/command"/>
      <pc:sldMk xmlns:pc="http://schemas.microsoft.com/office/powerpoint/2013/main/command" cId="3556103449" sldId="804"/>
      <ac:spMk id="8" creationId="{350B1127-1608-4110-8A9C-EB74D6CCB0DF}"/>
      <ac:txMk cp="0" len="139">
        <ac:context len="214" hash="328669627"/>
      </ac:txMk>
    </ac:txMkLst>
    <p188:txBody>
      <a:bodyPr/>
      <a:lstStyle/>
      <a:p>
        <a:r>
          <a:rPr lang="en-US"/>
          <a:t>So, Marghe says you need to summarise the whole project, so I wrote these here. So you can start with talking about that in the first part we run gwas-by-subtraction to isolate p associated genetic effects, and then looked at the snap heritabilities and genetic correlations. (I wrote some text under the slide you can use in the script)</a:t>
        </a:r>
      </a:p>
    </p188:txBody>
  </p188:cm>
</p188:cmLst>
</file>

<file path=ppt/comments/modernComment_326_DA338D7A.xml><?xml version="1.0" encoding="utf-8"?>
<p188:cmLst xmlns:a="http://schemas.openxmlformats.org/drawingml/2006/main" xmlns:r="http://schemas.openxmlformats.org/officeDocument/2006/relationships" xmlns:p188="http://schemas.microsoft.com/office/powerpoint/2018/8/main">
  <p188:cm id="{360BFD9A-0EB2-5E40-9A37-048B3E035145}" authorId="{6F93F010-4F75-09A6-3D65-01812B13464E}" created="2023-06-18T09:56:37.569">
    <ac:txMkLst xmlns:ac="http://schemas.microsoft.com/office/drawing/2013/main/command">
      <pc:docMk xmlns:pc="http://schemas.microsoft.com/office/powerpoint/2013/main/command"/>
      <pc:sldMk xmlns:pc="http://schemas.microsoft.com/office/powerpoint/2013/main/command" cId="3660811642" sldId="806"/>
      <ac:spMk id="5" creationId="{4D4A5BEB-9A82-BE0E-9422-24859BB65043}"/>
      <ac:txMk cp="0" len="1">
        <ac:context len="24" hash="317116308"/>
      </ac:txMk>
    </ac:txMkLst>
    <p188:pos x="1106498" y="1235124"/>
    <p188:txBody>
      <a:bodyPr/>
      <a:lstStyle/>
      <a:p>
        <a:r>
          <a:rPr lang="en-GB"/>
          <a:t>For the extra slides, people will want to know:
1. For how many disorders did you find genome-wide significant hits?
2. How many for each disorder
3. Genetic correlations with external traits for other disorders
</a:t>
        </a:r>
      </a:p>
    </p188:txBody>
  </p188:cm>
</p188:cmLst>
</file>

<file path=ppt/comments/modernComment_327_AAEA5ED8.xml><?xml version="1.0" encoding="utf-8"?>
<p188:cmLst xmlns:a="http://schemas.openxmlformats.org/drawingml/2006/main" xmlns:r="http://schemas.openxmlformats.org/officeDocument/2006/relationships" xmlns:p188="http://schemas.microsoft.com/office/powerpoint/2018/8/main">
  <p188:cm id="{53DEA74A-09AD-47C7-8A5B-E06626A17417}" authorId="{6F93F010-4F75-09A6-3D65-01812B13464E}" status="resolved" created="2023-06-17T17:01:27.210">
    <ac:txMkLst xmlns:ac="http://schemas.microsoft.com/office/drawing/2013/main/command">
      <pc:docMk xmlns:pc="http://schemas.microsoft.com/office/powerpoint/2013/main/command"/>
      <pc:sldMk xmlns:pc="http://schemas.microsoft.com/office/powerpoint/2013/main/command" cId="2867486424" sldId="807"/>
      <ac:graphicFrameMk id="5" creationId="{D6945FE5-3070-06FC-A176-03C26A7FBD4A}"/>
      <dc:dgmMk xmlns:dc="http://schemas.microsoft.com/office/drawing/2013/diagram/command"/>
      <dc:nodeMk xmlns:dc="http://schemas.microsoft.com/office/drawing/2013/diagram/command" id="{CA43A5DB-4C04-4F5D-8530-014E5AE6578C}"/>
      <ac:txMk cp="0">
        <ac:context len="37" hash="3152166064"/>
      </ac:txMk>
    </ac:txMkLst>
    <p188:pos x="1803328" y="2615392"/>
    <p188:txBody>
      <a:bodyPr/>
      <a:lstStyle/>
      <a:p>
        <a:r>
          <a:rPr lang="en-GB"/>
          <a:t>Again keep this consistent p or ‘p’</a:t>
        </a:r>
      </a:p>
    </p188:txBody>
  </p188:cm>
</p188:cmLst>
</file>

<file path=ppt/comments/modernComment_328_5C18320E.xml><?xml version="1.0" encoding="utf-8"?>
<p188:cmLst xmlns:a="http://schemas.openxmlformats.org/drawingml/2006/main" xmlns:r="http://schemas.openxmlformats.org/officeDocument/2006/relationships" xmlns:p188="http://schemas.microsoft.com/office/powerpoint/2018/8/main">
  <p188:cm id="{B12A58FE-F49C-471C-9189-6879CC363592}" authorId="{6F93F010-4F75-09A6-3D65-01812B13464E}" status="resolved" created="2023-06-17T17:01:27.210">
    <ac:txMkLst xmlns:ac="http://schemas.microsoft.com/office/drawing/2013/main/command">
      <pc:docMk xmlns:pc="http://schemas.microsoft.com/office/powerpoint/2013/main/command"/>
      <pc:sldMk xmlns:pc="http://schemas.microsoft.com/office/powerpoint/2013/main/command" cId="1545089550" sldId="808"/>
      <ac:graphicFrameMk id="5" creationId="{D6945FE5-3070-06FC-A176-03C26A7FBD4A}"/>
      <dc:dgmMk xmlns:dc="http://schemas.microsoft.com/office/drawing/2013/diagram/command"/>
      <dc:nodeMk xmlns:dc="http://schemas.microsoft.com/office/drawing/2013/diagram/command" id="{CA43A5DB-4C04-4F5D-8530-014E5AE6578C}"/>
      <ac:txMk cp="0">
        <ac:context len="37" hash="3152166064"/>
      </ac:txMk>
    </ac:txMkLst>
    <p188:pos x="1803328" y="2615392"/>
    <p188:txBody>
      <a:bodyPr/>
      <a:lstStyle/>
      <a:p>
        <a:r>
          <a:rPr lang="en-GB"/>
          <a:t>Again keep this consistent p or ‘p’</a:t>
        </a:r>
      </a:p>
    </p188:txBody>
  </p188:cm>
</p188:cmLst>
</file>

<file path=ppt/comments/modernComment_32C_5524E0F4.xml><?xml version="1.0" encoding="utf-8"?>
<p188:cmLst xmlns:a="http://schemas.openxmlformats.org/drawingml/2006/main" xmlns:r="http://schemas.openxmlformats.org/officeDocument/2006/relationships" xmlns:p188="http://schemas.microsoft.com/office/powerpoint/2018/8/main">
  <p188:cm id="{D7B25C3D-775C-4601-9143-9FFFD1BD8BDD}" authorId="{6F93F010-4F75-09A6-3D65-01812B13464E}" status="resolved" created="2023-06-17T17:01:27.210">
    <ac:txMkLst xmlns:ac="http://schemas.microsoft.com/office/drawing/2013/main/command">
      <pc:docMk xmlns:pc="http://schemas.microsoft.com/office/powerpoint/2013/main/command"/>
      <pc:sldMk xmlns:pc="http://schemas.microsoft.com/office/powerpoint/2013/main/command" cId="1428480244" sldId="812"/>
      <ac:graphicFrameMk id="5" creationId="{D6945FE5-3070-06FC-A176-03C26A7FBD4A}"/>
      <dc:dgmMk xmlns:dc="http://schemas.microsoft.com/office/drawing/2013/diagram/command"/>
      <dc:nodeMk xmlns:dc="http://schemas.microsoft.com/office/drawing/2013/diagram/command" id="{CA43A5DB-4C04-4F5D-8530-014E5AE6578C}"/>
      <ac:txMk cp="0">
        <ac:context len="37" hash="3152166064"/>
      </ac:txMk>
    </ac:txMkLst>
    <p188:pos x="1803328" y="2615392"/>
    <p188:txBody>
      <a:bodyPr/>
      <a:lstStyle/>
      <a:p>
        <a:r>
          <a:rPr lang="en-GB"/>
          <a:t>Again keep this consistent p or ‘p’</a:t>
        </a:r>
      </a:p>
    </p188:txBody>
  </p188:cm>
</p188:cmLst>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920C85-BEF7-4C21-B3DB-3616E5D181E0}" type="doc">
      <dgm:prSet loTypeId="urn:microsoft.com/office/officeart/2005/8/layout/hierarchy3" loCatId="hierarchy" qsTypeId="urn:microsoft.com/office/officeart/2005/8/quickstyle/simple1" qsCatId="simple" csTypeId="urn:microsoft.com/office/officeart/2005/8/colors/accent3_2" csCatId="accent3" phldr="1"/>
      <dgm:spPr/>
      <dgm:t>
        <a:bodyPr/>
        <a:lstStyle/>
        <a:p>
          <a:endParaRPr lang="en-GB"/>
        </a:p>
      </dgm:t>
    </dgm:pt>
    <dgm:pt modelId="{9FBA6D72-3DE6-46D9-8543-1CEA22F06C36}">
      <dgm:prSet/>
      <dgm:spPr/>
      <dgm:t>
        <a:bodyPr/>
        <a:lstStyle/>
        <a:p>
          <a:pPr rtl="0"/>
          <a:r>
            <a:rPr lang="en-GB" b="1"/>
            <a:t>LD Clumping </a:t>
          </a:r>
        </a:p>
      </dgm:t>
    </dgm:pt>
    <dgm:pt modelId="{F8C9820D-300E-423B-ADF8-6BF747F0A3AF}" type="parTrans" cxnId="{671D17AE-A69D-4B3E-8925-E21A44DF1A33}">
      <dgm:prSet/>
      <dgm:spPr/>
      <dgm:t>
        <a:bodyPr/>
        <a:lstStyle/>
        <a:p>
          <a:endParaRPr lang="en-GB"/>
        </a:p>
      </dgm:t>
    </dgm:pt>
    <dgm:pt modelId="{05CDB1EF-8944-43A7-BD49-74A80496BD2E}" type="sibTrans" cxnId="{671D17AE-A69D-4B3E-8925-E21A44DF1A33}">
      <dgm:prSet/>
      <dgm:spPr/>
      <dgm:t>
        <a:bodyPr/>
        <a:lstStyle/>
        <a:p>
          <a:endParaRPr lang="en-GB"/>
        </a:p>
      </dgm:t>
    </dgm:pt>
    <dgm:pt modelId="{0DE437D0-5606-4538-9C6C-4F0EE98E5C83}">
      <dgm:prSet/>
      <dgm:spPr/>
      <dgm:t>
        <a:bodyPr/>
        <a:lstStyle/>
        <a:p>
          <a:pPr rtl="0"/>
          <a:r>
            <a:rPr lang="en-GB" b="1"/>
            <a:t>Independent significant hits</a:t>
          </a:r>
        </a:p>
      </dgm:t>
    </dgm:pt>
    <dgm:pt modelId="{89403229-A2F4-4476-B3CB-5C77E780C231}" type="parTrans" cxnId="{4645780B-19D6-486C-9B10-C6D6E16D327E}">
      <dgm:prSet/>
      <dgm:spPr/>
      <dgm:t>
        <a:bodyPr/>
        <a:lstStyle/>
        <a:p>
          <a:endParaRPr lang="en-GB"/>
        </a:p>
      </dgm:t>
    </dgm:pt>
    <dgm:pt modelId="{D3933E99-E840-47E7-837A-4A323A351D3D}" type="sibTrans" cxnId="{4645780B-19D6-486C-9B10-C6D6E16D327E}">
      <dgm:prSet/>
      <dgm:spPr/>
      <dgm:t>
        <a:bodyPr/>
        <a:lstStyle/>
        <a:p>
          <a:endParaRPr lang="en-GB"/>
        </a:p>
      </dgm:t>
    </dgm:pt>
    <dgm:pt modelId="{F6ABC78F-1B8A-477E-B9F5-6518BF758957}">
      <dgm:prSet/>
      <dgm:spPr/>
      <dgm:t>
        <a:bodyPr/>
        <a:lstStyle/>
        <a:p>
          <a:pPr rtl="0"/>
          <a:r>
            <a:rPr lang="en-GB" b="1"/>
            <a:t>Risk loci for each disorder that are not captured by p genetics</a:t>
          </a:r>
        </a:p>
      </dgm:t>
    </dgm:pt>
    <dgm:pt modelId="{DD7899BB-A6E0-4A0B-A09B-210F092C41CF}" type="parTrans" cxnId="{646F9F51-5D14-4B42-839D-AF8F3AC5428A}">
      <dgm:prSet/>
      <dgm:spPr/>
      <dgm:t>
        <a:bodyPr/>
        <a:lstStyle/>
        <a:p>
          <a:endParaRPr lang="en-GB"/>
        </a:p>
      </dgm:t>
    </dgm:pt>
    <dgm:pt modelId="{EEEFE4EB-DA6B-437C-9F50-053E98AC11F2}" type="sibTrans" cxnId="{646F9F51-5D14-4B42-839D-AF8F3AC5428A}">
      <dgm:prSet/>
      <dgm:spPr/>
      <dgm:t>
        <a:bodyPr/>
        <a:lstStyle/>
        <a:p>
          <a:endParaRPr lang="en-GB"/>
        </a:p>
      </dgm:t>
    </dgm:pt>
    <dgm:pt modelId="{811B731C-5DD0-4F11-B6DB-D6F487202D48}">
      <dgm:prSet/>
      <dgm:spPr/>
      <dgm:t>
        <a:bodyPr/>
        <a:lstStyle/>
        <a:p>
          <a:pPr rtl="0"/>
          <a:r>
            <a:rPr lang="en-GB" b="1"/>
            <a:t>Gene Level Analysis (MAGMA)</a:t>
          </a:r>
        </a:p>
      </dgm:t>
    </dgm:pt>
    <dgm:pt modelId="{52A4C851-8630-46C3-B851-7A2B4F579FB0}" type="parTrans" cxnId="{C97E1286-0FD5-45A7-9220-5F0C300D36E4}">
      <dgm:prSet/>
      <dgm:spPr/>
      <dgm:t>
        <a:bodyPr/>
        <a:lstStyle/>
        <a:p>
          <a:endParaRPr lang="en-GB"/>
        </a:p>
      </dgm:t>
    </dgm:pt>
    <dgm:pt modelId="{02910277-262E-4F22-93A2-B178F446D3AE}" type="sibTrans" cxnId="{C97E1286-0FD5-45A7-9220-5F0C300D36E4}">
      <dgm:prSet/>
      <dgm:spPr/>
      <dgm:t>
        <a:bodyPr/>
        <a:lstStyle/>
        <a:p>
          <a:endParaRPr lang="en-GB"/>
        </a:p>
      </dgm:t>
    </dgm:pt>
    <dgm:pt modelId="{D0906416-9460-4CB4-8FF4-7C124E150000}">
      <dgm:prSet/>
      <dgm:spPr/>
      <dgm:t>
        <a:bodyPr/>
        <a:lstStyle/>
        <a:p>
          <a:pPr rtl="0"/>
          <a:r>
            <a:rPr lang="en-GB" b="1"/>
            <a:t>Identify the most relevant genes</a:t>
          </a:r>
        </a:p>
      </dgm:t>
    </dgm:pt>
    <dgm:pt modelId="{D9C2BC0A-1AED-4205-BDE4-365AB8982331}" type="parTrans" cxnId="{F87EA6A5-6D6A-4152-B6F9-3B4144CF642F}">
      <dgm:prSet/>
      <dgm:spPr/>
      <dgm:t>
        <a:bodyPr/>
        <a:lstStyle/>
        <a:p>
          <a:endParaRPr lang="en-GB"/>
        </a:p>
      </dgm:t>
    </dgm:pt>
    <dgm:pt modelId="{7CB45B48-656E-4B66-9AAD-658507E1F35B}" type="sibTrans" cxnId="{F87EA6A5-6D6A-4152-B6F9-3B4144CF642F}">
      <dgm:prSet/>
      <dgm:spPr/>
      <dgm:t>
        <a:bodyPr/>
        <a:lstStyle/>
        <a:p>
          <a:endParaRPr lang="en-GB"/>
        </a:p>
      </dgm:t>
    </dgm:pt>
    <dgm:pt modelId="{C7AF5ACE-B973-4E9F-BF3B-DA3509B22F57}">
      <dgm:prSet/>
      <dgm:spPr/>
      <dgm:t>
        <a:bodyPr/>
        <a:lstStyle/>
        <a:p>
          <a:pPr rtl="0"/>
          <a:r>
            <a:rPr lang="en-GB" b="1"/>
            <a:t>Explore gene enrichment</a:t>
          </a:r>
        </a:p>
      </dgm:t>
    </dgm:pt>
    <dgm:pt modelId="{29F5C512-B9C3-4030-99BF-B1C745797E4C}" type="parTrans" cxnId="{BE751CD2-A8BC-4E00-B275-972B13D68FA4}">
      <dgm:prSet/>
      <dgm:spPr/>
      <dgm:t>
        <a:bodyPr/>
        <a:lstStyle/>
        <a:p>
          <a:endParaRPr lang="en-GB"/>
        </a:p>
      </dgm:t>
    </dgm:pt>
    <dgm:pt modelId="{57498BE0-51CE-4D8C-B636-B839383E8F27}" type="sibTrans" cxnId="{BE751CD2-A8BC-4E00-B275-972B13D68FA4}">
      <dgm:prSet/>
      <dgm:spPr/>
      <dgm:t>
        <a:bodyPr/>
        <a:lstStyle/>
        <a:p>
          <a:endParaRPr lang="en-GB"/>
        </a:p>
      </dgm:t>
    </dgm:pt>
    <dgm:pt modelId="{005B1B88-3A34-4A16-AC96-A259D47073FF}">
      <dgm:prSet/>
      <dgm:spPr/>
      <dgm:t>
        <a:bodyPr/>
        <a:lstStyle/>
        <a:p>
          <a:pPr rtl="0"/>
          <a:r>
            <a:rPr lang="en-GB" b="1"/>
            <a:t>Genetic Correlations</a:t>
          </a:r>
        </a:p>
      </dgm:t>
    </dgm:pt>
    <dgm:pt modelId="{C5ED2615-B47A-4CE4-ADA2-16BC0A20C2CD}" type="parTrans" cxnId="{1EB77739-DADD-4918-84DA-353269695467}">
      <dgm:prSet/>
      <dgm:spPr/>
      <dgm:t>
        <a:bodyPr/>
        <a:lstStyle/>
        <a:p>
          <a:endParaRPr lang="en-GB"/>
        </a:p>
      </dgm:t>
    </dgm:pt>
    <dgm:pt modelId="{9719F01F-C818-408F-97DE-2DE96EB07698}" type="sibTrans" cxnId="{1EB77739-DADD-4918-84DA-353269695467}">
      <dgm:prSet/>
      <dgm:spPr/>
      <dgm:t>
        <a:bodyPr/>
        <a:lstStyle/>
        <a:p>
          <a:endParaRPr lang="en-GB"/>
        </a:p>
      </dgm:t>
    </dgm:pt>
    <dgm:pt modelId="{CA43A5DB-4C04-4F5D-8530-014E5AE6578C}">
      <dgm:prSet/>
      <dgm:spPr/>
      <dgm:t>
        <a:bodyPr/>
        <a:lstStyle/>
        <a:p>
          <a:pPr rtl="0"/>
          <a:r>
            <a:rPr lang="en-GB" b="1" i="0">
              <a:latin typeface="+mn-lt"/>
              <a:ea typeface="Arial Unicode MS"/>
            </a:rPr>
            <a:t> Correlations with external outcomes</a:t>
          </a:r>
          <a:endParaRPr lang="en-GB"/>
        </a:p>
      </dgm:t>
    </dgm:pt>
    <dgm:pt modelId="{B9603293-B097-4A89-9CF8-902C241BAB7B}" type="parTrans" cxnId="{F22C7612-2470-4215-A9CD-1B04D0C2CB5C}">
      <dgm:prSet/>
      <dgm:spPr/>
      <dgm:t>
        <a:bodyPr/>
        <a:lstStyle/>
        <a:p>
          <a:endParaRPr lang="en-GB"/>
        </a:p>
      </dgm:t>
    </dgm:pt>
    <dgm:pt modelId="{A5EA0FA8-AEB0-4732-B1A4-9700427ED964}" type="sibTrans" cxnId="{F22C7612-2470-4215-A9CD-1B04D0C2CB5C}">
      <dgm:prSet/>
      <dgm:spPr/>
      <dgm:t>
        <a:bodyPr/>
        <a:lstStyle/>
        <a:p>
          <a:endParaRPr lang="en-GB"/>
        </a:p>
      </dgm:t>
    </dgm:pt>
    <dgm:pt modelId="{EF06ABE8-6FA1-461D-A7EC-1CA50F661E67}" type="pres">
      <dgm:prSet presAssocID="{71920C85-BEF7-4C21-B3DB-3616E5D181E0}" presName="diagram" presStyleCnt="0">
        <dgm:presLayoutVars>
          <dgm:chPref val="1"/>
          <dgm:dir/>
          <dgm:animOne val="branch"/>
          <dgm:animLvl val="lvl"/>
          <dgm:resizeHandles/>
        </dgm:presLayoutVars>
      </dgm:prSet>
      <dgm:spPr/>
    </dgm:pt>
    <dgm:pt modelId="{B6CD9A10-A943-4064-AD37-96B38BF2A813}" type="pres">
      <dgm:prSet presAssocID="{005B1B88-3A34-4A16-AC96-A259D47073FF}" presName="root" presStyleCnt="0"/>
      <dgm:spPr/>
    </dgm:pt>
    <dgm:pt modelId="{48BE1638-5A96-4736-87BF-D6D14358CC5F}" type="pres">
      <dgm:prSet presAssocID="{005B1B88-3A34-4A16-AC96-A259D47073FF}" presName="rootComposite" presStyleCnt="0"/>
      <dgm:spPr/>
    </dgm:pt>
    <dgm:pt modelId="{2EBB61CD-D848-49CD-A90A-AFCA0B149958}" type="pres">
      <dgm:prSet presAssocID="{005B1B88-3A34-4A16-AC96-A259D47073FF}" presName="rootText" presStyleLbl="node1" presStyleIdx="0" presStyleCnt="3"/>
      <dgm:spPr/>
    </dgm:pt>
    <dgm:pt modelId="{EBFB841F-EA62-455B-9FD5-046D7A1DBED0}" type="pres">
      <dgm:prSet presAssocID="{005B1B88-3A34-4A16-AC96-A259D47073FF}" presName="rootConnector" presStyleLbl="node1" presStyleIdx="0" presStyleCnt="3"/>
      <dgm:spPr/>
    </dgm:pt>
    <dgm:pt modelId="{E58A971E-1168-4430-9686-A769CEC5B797}" type="pres">
      <dgm:prSet presAssocID="{005B1B88-3A34-4A16-AC96-A259D47073FF}" presName="childShape" presStyleCnt="0"/>
      <dgm:spPr/>
    </dgm:pt>
    <dgm:pt modelId="{1BF43029-AD26-4C60-8D95-1863472A5690}" type="pres">
      <dgm:prSet presAssocID="{B9603293-B097-4A89-9CF8-902C241BAB7B}" presName="Name13" presStyleLbl="parChTrans1D2" presStyleIdx="0" presStyleCnt="5"/>
      <dgm:spPr/>
    </dgm:pt>
    <dgm:pt modelId="{12C4354E-AA70-47F0-A798-55132C2BC2AF}" type="pres">
      <dgm:prSet presAssocID="{CA43A5DB-4C04-4F5D-8530-014E5AE6578C}" presName="childText" presStyleLbl="bgAcc1" presStyleIdx="0" presStyleCnt="5">
        <dgm:presLayoutVars>
          <dgm:bulletEnabled val="1"/>
        </dgm:presLayoutVars>
      </dgm:prSet>
      <dgm:spPr/>
    </dgm:pt>
    <dgm:pt modelId="{5DDDF733-1D92-42DD-AD53-87CE6A050FAF}" type="pres">
      <dgm:prSet presAssocID="{9FBA6D72-3DE6-46D9-8543-1CEA22F06C36}" presName="root" presStyleCnt="0"/>
      <dgm:spPr/>
    </dgm:pt>
    <dgm:pt modelId="{630CF807-BF48-412D-BCD4-1A585909FEF6}" type="pres">
      <dgm:prSet presAssocID="{9FBA6D72-3DE6-46D9-8543-1CEA22F06C36}" presName="rootComposite" presStyleCnt="0"/>
      <dgm:spPr/>
    </dgm:pt>
    <dgm:pt modelId="{52191C63-4281-4077-B47B-0AE9E71F12B7}" type="pres">
      <dgm:prSet presAssocID="{9FBA6D72-3DE6-46D9-8543-1CEA22F06C36}" presName="rootText" presStyleLbl="node1" presStyleIdx="1" presStyleCnt="3"/>
      <dgm:spPr/>
    </dgm:pt>
    <dgm:pt modelId="{E28E5D61-74BB-4B0B-BEE7-FE1E962A72B3}" type="pres">
      <dgm:prSet presAssocID="{9FBA6D72-3DE6-46D9-8543-1CEA22F06C36}" presName="rootConnector" presStyleLbl="node1" presStyleIdx="1" presStyleCnt="3"/>
      <dgm:spPr/>
    </dgm:pt>
    <dgm:pt modelId="{41B4F0BC-D486-4E11-8E20-0F2BD583DBC1}" type="pres">
      <dgm:prSet presAssocID="{9FBA6D72-3DE6-46D9-8543-1CEA22F06C36}" presName="childShape" presStyleCnt="0"/>
      <dgm:spPr/>
    </dgm:pt>
    <dgm:pt modelId="{D745A317-F4A9-426B-BCF2-8D704C4FD871}" type="pres">
      <dgm:prSet presAssocID="{89403229-A2F4-4476-B3CB-5C77E780C231}" presName="Name13" presStyleLbl="parChTrans1D2" presStyleIdx="1" presStyleCnt="5"/>
      <dgm:spPr/>
    </dgm:pt>
    <dgm:pt modelId="{F749550E-68F1-4406-A260-F12ACDF00249}" type="pres">
      <dgm:prSet presAssocID="{0DE437D0-5606-4538-9C6C-4F0EE98E5C83}" presName="childText" presStyleLbl="bgAcc1" presStyleIdx="1" presStyleCnt="5">
        <dgm:presLayoutVars>
          <dgm:bulletEnabled val="1"/>
        </dgm:presLayoutVars>
      </dgm:prSet>
      <dgm:spPr/>
    </dgm:pt>
    <dgm:pt modelId="{A516A65A-152A-46B7-B066-A61100587CF8}" type="pres">
      <dgm:prSet presAssocID="{DD7899BB-A6E0-4A0B-A09B-210F092C41CF}" presName="Name13" presStyleLbl="parChTrans1D2" presStyleIdx="2" presStyleCnt="5"/>
      <dgm:spPr/>
    </dgm:pt>
    <dgm:pt modelId="{B193AB58-643C-4104-B338-45A858EFC3EA}" type="pres">
      <dgm:prSet presAssocID="{F6ABC78F-1B8A-477E-B9F5-6518BF758957}" presName="childText" presStyleLbl="bgAcc1" presStyleIdx="2" presStyleCnt="5">
        <dgm:presLayoutVars>
          <dgm:bulletEnabled val="1"/>
        </dgm:presLayoutVars>
      </dgm:prSet>
      <dgm:spPr/>
    </dgm:pt>
    <dgm:pt modelId="{ADF5D49E-208E-4675-A12D-EEE221966A8F}" type="pres">
      <dgm:prSet presAssocID="{811B731C-5DD0-4F11-B6DB-D6F487202D48}" presName="root" presStyleCnt="0"/>
      <dgm:spPr/>
    </dgm:pt>
    <dgm:pt modelId="{9148C4A2-C76D-4460-8A1B-17B20687A36B}" type="pres">
      <dgm:prSet presAssocID="{811B731C-5DD0-4F11-B6DB-D6F487202D48}" presName="rootComposite" presStyleCnt="0"/>
      <dgm:spPr/>
    </dgm:pt>
    <dgm:pt modelId="{53F84098-BB2B-4D5B-BC3A-FAA3434F56A4}" type="pres">
      <dgm:prSet presAssocID="{811B731C-5DD0-4F11-B6DB-D6F487202D48}" presName="rootText" presStyleLbl="node1" presStyleIdx="2" presStyleCnt="3"/>
      <dgm:spPr/>
    </dgm:pt>
    <dgm:pt modelId="{3279AE30-678F-4E64-A321-2EAFC1103C10}" type="pres">
      <dgm:prSet presAssocID="{811B731C-5DD0-4F11-B6DB-D6F487202D48}" presName="rootConnector" presStyleLbl="node1" presStyleIdx="2" presStyleCnt="3"/>
      <dgm:spPr/>
    </dgm:pt>
    <dgm:pt modelId="{CD509001-4B00-40DA-B39D-8AF32303D375}" type="pres">
      <dgm:prSet presAssocID="{811B731C-5DD0-4F11-B6DB-D6F487202D48}" presName="childShape" presStyleCnt="0"/>
      <dgm:spPr/>
    </dgm:pt>
    <dgm:pt modelId="{254C90C7-EBDF-461C-B663-D0B236C9733B}" type="pres">
      <dgm:prSet presAssocID="{D9C2BC0A-1AED-4205-BDE4-365AB8982331}" presName="Name13" presStyleLbl="parChTrans1D2" presStyleIdx="3" presStyleCnt="5"/>
      <dgm:spPr/>
    </dgm:pt>
    <dgm:pt modelId="{728053C0-F973-4460-9912-178609123752}" type="pres">
      <dgm:prSet presAssocID="{D0906416-9460-4CB4-8FF4-7C124E150000}" presName="childText" presStyleLbl="bgAcc1" presStyleIdx="3" presStyleCnt="5">
        <dgm:presLayoutVars>
          <dgm:bulletEnabled val="1"/>
        </dgm:presLayoutVars>
      </dgm:prSet>
      <dgm:spPr/>
    </dgm:pt>
    <dgm:pt modelId="{CC87A99C-E912-45F9-AD21-FC2C36C79D76}" type="pres">
      <dgm:prSet presAssocID="{29F5C512-B9C3-4030-99BF-B1C745797E4C}" presName="Name13" presStyleLbl="parChTrans1D2" presStyleIdx="4" presStyleCnt="5"/>
      <dgm:spPr/>
    </dgm:pt>
    <dgm:pt modelId="{6CD8FB2E-25B3-41DD-9630-EC885159C9D8}" type="pres">
      <dgm:prSet presAssocID="{C7AF5ACE-B973-4E9F-BF3B-DA3509B22F57}" presName="childText" presStyleLbl="bgAcc1" presStyleIdx="4" presStyleCnt="5">
        <dgm:presLayoutVars>
          <dgm:bulletEnabled val="1"/>
        </dgm:presLayoutVars>
      </dgm:prSet>
      <dgm:spPr/>
    </dgm:pt>
  </dgm:ptLst>
  <dgm:cxnLst>
    <dgm:cxn modelId="{7EC3CE01-584E-450B-9DA4-27E9E629AC76}" type="presOf" srcId="{D9C2BC0A-1AED-4205-BDE4-365AB8982331}" destId="{254C90C7-EBDF-461C-B663-D0B236C9733B}" srcOrd="0" destOrd="0" presId="urn:microsoft.com/office/officeart/2005/8/layout/hierarchy3"/>
    <dgm:cxn modelId="{4645780B-19D6-486C-9B10-C6D6E16D327E}" srcId="{9FBA6D72-3DE6-46D9-8543-1CEA22F06C36}" destId="{0DE437D0-5606-4538-9C6C-4F0EE98E5C83}" srcOrd="0" destOrd="0" parTransId="{89403229-A2F4-4476-B3CB-5C77E780C231}" sibTransId="{D3933E99-E840-47E7-837A-4A323A351D3D}"/>
    <dgm:cxn modelId="{75C4040E-D6D9-4A5A-AF03-61F2A0F7D141}" type="presOf" srcId="{CA43A5DB-4C04-4F5D-8530-014E5AE6578C}" destId="{12C4354E-AA70-47F0-A798-55132C2BC2AF}" srcOrd="0" destOrd="0" presId="urn:microsoft.com/office/officeart/2005/8/layout/hierarchy3"/>
    <dgm:cxn modelId="{DB4EB40F-6445-45F9-A639-63F43E88D1F7}" type="presOf" srcId="{F6ABC78F-1B8A-477E-B9F5-6518BF758957}" destId="{B193AB58-643C-4104-B338-45A858EFC3EA}" srcOrd="0" destOrd="0" presId="urn:microsoft.com/office/officeart/2005/8/layout/hierarchy3"/>
    <dgm:cxn modelId="{F22C7612-2470-4215-A9CD-1B04D0C2CB5C}" srcId="{005B1B88-3A34-4A16-AC96-A259D47073FF}" destId="{CA43A5DB-4C04-4F5D-8530-014E5AE6578C}" srcOrd="0" destOrd="0" parTransId="{B9603293-B097-4A89-9CF8-902C241BAB7B}" sibTransId="{A5EA0FA8-AEB0-4732-B1A4-9700427ED964}"/>
    <dgm:cxn modelId="{0167BC35-F476-4378-A3CB-4902CFCD03F5}" type="presOf" srcId="{005B1B88-3A34-4A16-AC96-A259D47073FF}" destId="{EBFB841F-EA62-455B-9FD5-046D7A1DBED0}" srcOrd="1" destOrd="0" presId="urn:microsoft.com/office/officeart/2005/8/layout/hierarchy3"/>
    <dgm:cxn modelId="{1EB77739-DADD-4918-84DA-353269695467}" srcId="{71920C85-BEF7-4C21-B3DB-3616E5D181E0}" destId="{005B1B88-3A34-4A16-AC96-A259D47073FF}" srcOrd="0" destOrd="0" parTransId="{C5ED2615-B47A-4CE4-ADA2-16BC0A20C2CD}" sibTransId="{9719F01F-C818-408F-97DE-2DE96EB07698}"/>
    <dgm:cxn modelId="{BE74173B-723E-4099-9A74-CFE80E3DD0BC}" type="presOf" srcId="{0DE437D0-5606-4538-9C6C-4F0EE98E5C83}" destId="{F749550E-68F1-4406-A260-F12ACDF00249}" srcOrd="0" destOrd="0" presId="urn:microsoft.com/office/officeart/2005/8/layout/hierarchy3"/>
    <dgm:cxn modelId="{76FCFD41-936D-4E31-95CA-FD5A805BB852}" type="presOf" srcId="{9FBA6D72-3DE6-46D9-8543-1CEA22F06C36}" destId="{E28E5D61-74BB-4B0B-BEE7-FE1E962A72B3}" srcOrd="1" destOrd="0" presId="urn:microsoft.com/office/officeart/2005/8/layout/hierarchy3"/>
    <dgm:cxn modelId="{0B92FD4B-31E1-4D55-816D-A43E7DD837E0}" type="presOf" srcId="{71920C85-BEF7-4C21-B3DB-3616E5D181E0}" destId="{EF06ABE8-6FA1-461D-A7EC-1CA50F661E67}" srcOrd="0" destOrd="0" presId="urn:microsoft.com/office/officeart/2005/8/layout/hierarchy3"/>
    <dgm:cxn modelId="{59662F4E-6E59-4E7B-ABC0-C6D28C0A584E}" type="presOf" srcId="{DD7899BB-A6E0-4A0B-A09B-210F092C41CF}" destId="{A516A65A-152A-46B7-B066-A61100587CF8}" srcOrd="0" destOrd="0" presId="urn:microsoft.com/office/officeart/2005/8/layout/hierarchy3"/>
    <dgm:cxn modelId="{4EAE606E-C173-459D-B5B0-6C3F5520CA4F}" type="presOf" srcId="{811B731C-5DD0-4F11-B6DB-D6F487202D48}" destId="{3279AE30-678F-4E64-A321-2EAFC1103C10}" srcOrd="1" destOrd="0" presId="urn:microsoft.com/office/officeart/2005/8/layout/hierarchy3"/>
    <dgm:cxn modelId="{62946C6F-64B8-4D5B-8A5B-46D322D60EB0}" type="presOf" srcId="{005B1B88-3A34-4A16-AC96-A259D47073FF}" destId="{2EBB61CD-D848-49CD-A90A-AFCA0B149958}" srcOrd="0" destOrd="0" presId="urn:microsoft.com/office/officeart/2005/8/layout/hierarchy3"/>
    <dgm:cxn modelId="{19E4C94F-912A-4E98-B4D9-DE537F9B0586}" type="presOf" srcId="{89403229-A2F4-4476-B3CB-5C77E780C231}" destId="{D745A317-F4A9-426B-BCF2-8D704C4FD871}" srcOrd="0" destOrd="0" presId="urn:microsoft.com/office/officeart/2005/8/layout/hierarchy3"/>
    <dgm:cxn modelId="{646F9F51-5D14-4B42-839D-AF8F3AC5428A}" srcId="{9FBA6D72-3DE6-46D9-8543-1CEA22F06C36}" destId="{F6ABC78F-1B8A-477E-B9F5-6518BF758957}" srcOrd="1" destOrd="0" parTransId="{DD7899BB-A6E0-4A0B-A09B-210F092C41CF}" sibTransId="{EEEFE4EB-DA6B-437C-9F50-053E98AC11F2}"/>
    <dgm:cxn modelId="{5328A181-38B7-4328-8BDB-53C245A3ED52}" type="presOf" srcId="{D0906416-9460-4CB4-8FF4-7C124E150000}" destId="{728053C0-F973-4460-9912-178609123752}" srcOrd="0" destOrd="0" presId="urn:microsoft.com/office/officeart/2005/8/layout/hierarchy3"/>
    <dgm:cxn modelId="{C97E1286-0FD5-45A7-9220-5F0C300D36E4}" srcId="{71920C85-BEF7-4C21-B3DB-3616E5D181E0}" destId="{811B731C-5DD0-4F11-B6DB-D6F487202D48}" srcOrd="2" destOrd="0" parTransId="{52A4C851-8630-46C3-B851-7A2B4F579FB0}" sibTransId="{02910277-262E-4F22-93A2-B178F446D3AE}"/>
    <dgm:cxn modelId="{F87EA6A5-6D6A-4152-B6F9-3B4144CF642F}" srcId="{811B731C-5DD0-4F11-B6DB-D6F487202D48}" destId="{D0906416-9460-4CB4-8FF4-7C124E150000}" srcOrd="0" destOrd="0" parTransId="{D9C2BC0A-1AED-4205-BDE4-365AB8982331}" sibTransId="{7CB45B48-656E-4B66-9AAD-658507E1F35B}"/>
    <dgm:cxn modelId="{671D17AE-A69D-4B3E-8925-E21A44DF1A33}" srcId="{71920C85-BEF7-4C21-B3DB-3616E5D181E0}" destId="{9FBA6D72-3DE6-46D9-8543-1CEA22F06C36}" srcOrd="1" destOrd="0" parTransId="{F8C9820D-300E-423B-ADF8-6BF747F0A3AF}" sibTransId="{05CDB1EF-8944-43A7-BD49-74A80496BD2E}"/>
    <dgm:cxn modelId="{57598EBA-50BF-44D6-9231-599AEA63C1A7}" type="presOf" srcId="{C7AF5ACE-B973-4E9F-BF3B-DA3509B22F57}" destId="{6CD8FB2E-25B3-41DD-9630-EC885159C9D8}" srcOrd="0" destOrd="0" presId="urn:microsoft.com/office/officeart/2005/8/layout/hierarchy3"/>
    <dgm:cxn modelId="{0EBFD4BF-2773-48EB-AAFA-F8119E587C12}" type="presOf" srcId="{811B731C-5DD0-4F11-B6DB-D6F487202D48}" destId="{53F84098-BB2B-4D5B-BC3A-FAA3434F56A4}" srcOrd="0" destOrd="0" presId="urn:microsoft.com/office/officeart/2005/8/layout/hierarchy3"/>
    <dgm:cxn modelId="{BE751CD2-A8BC-4E00-B275-972B13D68FA4}" srcId="{811B731C-5DD0-4F11-B6DB-D6F487202D48}" destId="{C7AF5ACE-B973-4E9F-BF3B-DA3509B22F57}" srcOrd="1" destOrd="0" parTransId="{29F5C512-B9C3-4030-99BF-B1C745797E4C}" sibTransId="{57498BE0-51CE-4D8C-B636-B839383E8F27}"/>
    <dgm:cxn modelId="{D7ADB0DD-7C6C-4D2C-BB4A-1AADB27CD278}" type="presOf" srcId="{B9603293-B097-4A89-9CF8-902C241BAB7B}" destId="{1BF43029-AD26-4C60-8D95-1863472A5690}" srcOrd="0" destOrd="0" presId="urn:microsoft.com/office/officeart/2005/8/layout/hierarchy3"/>
    <dgm:cxn modelId="{0023A3F1-4E57-4EA4-8E2A-386FAABF880C}" type="presOf" srcId="{9FBA6D72-3DE6-46D9-8543-1CEA22F06C36}" destId="{52191C63-4281-4077-B47B-0AE9E71F12B7}" srcOrd="0" destOrd="0" presId="urn:microsoft.com/office/officeart/2005/8/layout/hierarchy3"/>
    <dgm:cxn modelId="{26C6E3FF-FA41-4484-9A8B-940D9F1071BA}" type="presOf" srcId="{29F5C512-B9C3-4030-99BF-B1C745797E4C}" destId="{CC87A99C-E912-45F9-AD21-FC2C36C79D76}" srcOrd="0" destOrd="0" presId="urn:microsoft.com/office/officeart/2005/8/layout/hierarchy3"/>
    <dgm:cxn modelId="{7179A59D-B6FD-4DB4-85A6-4B8DC2A9CBAA}" type="presParOf" srcId="{EF06ABE8-6FA1-461D-A7EC-1CA50F661E67}" destId="{B6CD9A10-A943-4064-AD37-96B38BF2A813}" srcOrd="0" destOrd="0" presId="urn:microsoft.com/office/officeart/2005/8/layout/hierarchy3"/>
    <dgm:cxn modelId="{80F6D917-E425-4C3C-A863-BF9E0165AD9A}" type="presParOf" srcId="{B6CD9A10-A943-4064-AD37-96B38BF2A813}" destId="{48BE1638-5A96-4736-87BF-D6D14358CC5F}" srcOrd="0" destOrd="0" presId="urn:microsoft.com/office/officeart/2005/8/layout/hierarchy3"/>
    <dgm:cxn modelId="{4E3398DD-5956-4C80-BD6F-0A69E363000E}" type="presParOf" srcId="{48BE1638-5A96-4736-87BF-D6D14358CC5F}" destId="{2EBB61CD-D848-49CD-A90A-AFCA0B149958}" srcOrd="0" destOrd="0" presId="urn:microsoft.com/office/officeart/2005/8/layout/hierarchy3"/>
    <dgm:cxn modelId="{7952CBA3-398B-473D-B3A9-7DB7D935FF49}" type="presParOf" srcId="{48BE1638-5A96-4736-87BF-D6D14358CC5F}" destId="{EBFB841F-EA62-455B-9FD5-046D7A1DBED0}" srcOrd="1" destOrd="0" presId="urn:microsoft.com/office/officeart/2005/8/layout/hierarchy3"/>
    <dgm:cxn modelId="{46C56625-9EE8-4FFF-8B99-C82EBA368DC6}" type="presParOf" srcId="{B6CD9A10-A943-4064-AD37-96B38BF2A813}" destId="{E58A971E-1168-4430-9686-A769CEC5B797}" srcOrd="1" destOrd="0" presId="urn:microsoft.com/office/officeart/2005/8/layout/hierarchy3"/>
    <dgm:cxn modelId="{C88272BB-7892-40F5-923A-E9CAEA396217}" type="presParOf" srcId="{E58A971E-1168-4430-9686-A769CEC5B797}" destId="{1BF43029-AD26-4C60-8D95-1863472A5690}" srcOrd="0" destOrd="0" presId="urn:microsoft.com/office/officeart/2005/8/layout/hierarchy3"/>
    <dgm:cxn modelId="{A7EB0601-9B60-488B-AA98-EF9D3AA89535}" type="presParOf" srcId="{E58A971E-1168-4430-9686-A769CEC5B797}" destId="{12C4354E-AA70-47F0-A798-55132C2BC2AF}" srcOrd="1" destOrd="0" presId="urn:microsoft.com/office/officeart/2005/8/layout/hierarchy3"/>
    <dgm:cxn modelId="{F0B44817-580C-4FDF-81EA-79B916661BFA}" type="presParOf" srcId="{EF06ABE8-6FA1-461D-A7EC-1CA50F661E67}" destId="{5DDDF733-1D92-42DD-AD53-87CE6A050FAF}" srcOrd="1" destOrd="0" presId="urn:microsoft.com/office/officeart/2005/8/layout/hierarchy3"/>
    <dgm:cxn modelId="{1063498E-FA28-402E-9C89-06D83D32F559}" type="presParOf" srcId="{5DDDF733-1D92-42DD-AD53-87CE6A050FAF}" destId="{630CF807-BF48-412D-BCD4-1A585909FEF6}" srcOrd="0" destOrd="0" presId="urn:microsoft.com/office/officeart/2005/8/layout/hierarchy3"/>
    <dgm:cxn modelId="{050276AB-4516-4F9F-BA2F-CA6B8E9A72CF}" type="presParOf" srcId="{630CF807-BF48-412D-BCD4-1A585909FEF6}" destId="{52191C63-4281-4077-B47B-0AE9E71F12B7}" srcOrd="0" destOrd="0" presId="urn:microsoft.com/office/officeart/2005/8/layout/hierarchy3"/>
    <dgm:cxn modelId="{1B25E89C-52E0-4D5D-94D1-10E76383D617}" type="presParOf" srcId="{630CF807-BF48-412D-BCD4-1A585909FEF6}" destId="{E28E5D61-74BB-4B0B-BEE7-FE1E962A72B3}" srcOrd="1" destOrd="0" presId="urn:microsoft.com/office/officeart/2005/8/layout/hierarchy3"/>
    <dgm:cxn modelId="{12428257-709E-4CD3-8AD4-193AC5D49126}" type="presParOf" srcId="{5DDDF733-1D92-42DD-AD53-87CE6A050FAF}" destId="{41B4F0BC-D486-4E11-8E20-0F2BD583DBC1}" srcOrd="1" destOrd="0" presId="urn:microsoft.com/office/officeart/2005/8/layout/hierarchy3"/>
    <dgm:cxn modelId="{9D1A6A9F-F710-47CF-9ECB-37EF344D7783}" type="presParOf" srcId="{41B4F0BC-D486-4E11-8E20-0F2BD583DBC1}" destId="{D745A317-F4A9-426B-BCF2-8D704C4FD871}" srcOrd="0" destOrd="0" presId="urn:microsoft.com/office/officeart/2005/8/layout/hierarchy3"/>
    <dgm:cxn modelId="{EA5C96D8-FC25-4B86-9F14-4F566374DD0E}" type="presParOf" srcId="{41B4F0BC-D486-4E11-8E20-0F2BD583DBC1}" destId="{F749550E-68F1-4406-A260-F12ACDF00249}" srcOrd="1" destOrd="0" presId="urn:microsoft.com/office/officeart/2005/8/layout/hierarchy3"/>
    <dgm:cxn modelId="{FC3DD463-7557-4F49-B569-7AC9D13BEE5D}" type="presParOf" srcId="{41B4F0BC-D486-4E11-8E20-0F2BD583DBC1}" destId="{A516A65A-152A-46B7-B066-A61100587CF8}" srcOrd="2" destOrd="0" presId="urn:microsoft.com/office/officeart/2005/8/layout/hierarchy3"/>
    <dgm:cxn modelId="{F6A71C66-1E58-458A-BA5A-989A1AD9BDBB}" type="presParOf" srcId="{41B4F0BC-D486-4E11-8E20-0F2BD583DBC1}" destId="{B193AB58-643C-4104-B338-45A858EFC3EA}" srcOrd="3" destOrd="0" presId="urn:microsoft.com/office/officeart/2005/8/layout/hierarchy3"/>
    <dgm:cxn modelId="{D0CF8476-4293-4EBA-8BD8-730B50E122EA}" type="presParOf" srcId="{EF06ABE8-6FA1-461D-A7EC-1CA50F661E67}" destId="{ADF5D49E-208E-4675-A12D-EEE221966A8F}" srcOrd="2" destOrd="0" presId="urn:microsoft.com/office/officeart/2005/8/layout/hierarchy3"/>
    <dgm:cxn modelId="{03AB3E0B-5F2C-41E0-AE81-7C0A5A155557}" type="presParOf" srcId="{ADF5D49E-208E-4675-A12D-EEE221966A8F}" destId="{9148C4A2-C76D-4460-8A1B-17B20687A36B}" srcOrd="0" destOrd="0" presId="urn:microsoft.com/office/officeart/2005/8/layout/hierarchy3"/>
    <dgm:cxn modelId="{DA043E16-4416-4519-B0FB-8B17166EE066}" type="presParOf" srcId="{9148C4A2-C76D-4460-8A1B-17B20687A36B}" destId="{53F84098-BB2B-4D5B-BC3A-FAA3434F56A4}" srcOrd="0" destOrd="0" presId="urn:microsoft.com/office/officeart/2005/8/layout/hierarchy3"/>
    <dgm:cxn modelId="{D57AB9C6-0414-4C6C-8062-49D2901AA9FB}" type="presParOf" srcId="{9148C4A2-C76D-4460-8A1B-17B20687A36B}" destId="{3279AE30-678F-4E64-A321-2EAFC1103C10}" srcOrd="1" destOrd="0" presId="urn:microsoft.com/office/officeart/2005/8/layout/hierarchy3"/>
    <dgm:cxn modelId="{CCE8D80B-8185-43A5-907D-84AEEED32581}" type="presParOf" srcId="{ADF5D49E-208E-4675-A12D-EEE221966A8F}" destId="{CD509001-4B00-40DA-B39D-8AF32303D375}" srcOrd="1" destOrd="0" presId="urn:microsoft.com/office/officeart/2005/8/layout/hierarchy3"/>
    <dgm:cxn modelId="{6887676B-396D-4700-81BA-569A1D4B6BEC}" type="presParOf" srcId="{CD509001-4B00-40DA-B39D-8AF32303D375}" destId="{254C90C7-EBDF-461C-B663-D0B236C9733B}" srcOrd="0" destOrd="0" presId="urn:microsoft.com/office/officeart/2005/8/layout/hierarchy3"/>
    <dgm:cxn modelId="{0824B835-CDA0-41DD-85EC-C5739BE8EAB1}" type="presParOf" srcId="{CD509001-4B00-40DA-B39D-8AF32303D375}" destId="{728053C0-F973-4460-9912-178609123752}" srcOrd="1" destOrd="0" presId="urn:microsoft.com/office/officeart/2005/8/layout/hierarchy3"/>
    <dgm:cxn modelId="{EC7F1BB9-2E2B-4430-A245-4D993F603703}" type="presParOf" srcId="{CD509001-4B00-40DA-B39D-8AF32303D375}" destId="{CC87A99C-E912-45F9-AD21-FC2C36C79D76}" srcOrd="2" destOrd="0" presId="urn:microsoft.com/office/officeart/2005/8/layout/hierarchy3"/>
    <dgm:cxn modelId="{7D9C9790-64D6-4E0A-9C8A-8E78349F8A52}" type="presParOf" srcId="{CD509001-4B00-40DA-B39D-8AF32303D375}" destId="{6CD8FB2E-25B3-41DD-9630-EC885159C9D8}"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1920C85-BEF7-4C21-B3DB-3616E5D181E0}" type="doc">
      <dgm:prSet loTypeId="urn:microsoft.com/office/officeart/2005/8/layout/hierarchy3" loCatId="hierarchy" qsTypeId="urn:microsoft.com/office/officeart/2005/8/quickstyle/simple1" qsCatId="simple" csTypeId="urn:microsoft.com/office/officeart/2005/8/colors/accent3_2" csCatId="accent3" phldr="1"/>
      <dgm:spPr/>
      <dgm:t>
        <a:bodyPr/>
        <a:lstStyle/>
        <a:p>
          <a:endParaRPr lang="en-GB"/>
        </a:p>
      </dgm:t>
    </dgm:pt>
    <dgm:pt modelId="{9FBA6D72-3DE6-46D9-8543-1CEA22F06C36}">
      <dgm:prSet/>
      <dgm:spPr/>
      <dgm:t>
        <a:bodyPr/>
        <a:lstStyle/>
        <a:p>
          <a:pPr rtl="0"/>
          <a:r>
            <a:rPr lang="en-GB" b="1"/>
            <a:t>LD Clumping </a:t>
          </a:r>
        </a:p>
      </dgm:t>
    </dgm:pt>
    <dgm:pt modelId="{F8C9820D-300E-423B-ADF8-6BF747F0A3AF}" type="parTrans" cxnId="{671D17AE-A69D-4B3E-8925-E21A44DF1A33}">
      <dgm:prSet/>
      <dgm:spPr/>
      <dgm:t>
        <a:bodyPr/>
        <a:lstStyle/>
        <a:p>
          <a:endParaRPr lang="en-GB"/>
        </a:p>
      </dgm:t>
    </dgm:pt>
    <dgm:pt modelId="{05CDB1EF-8944-43A7-BD49-74A80496BD2E}" type="sibTrans" cxnId="{671D17AE-A69D-4B3E-8925-E21A44DF1A33}">
      <dgm:prSet/>
      <dgm:spPr/>
      <dgm:t>
        <a:bodyPr/>
        <a:lstStyle/>
        <a:p>
          <a:endParaRPr lang="en-GB"/>
        </a:p>
      </dgm:t>
    </dgm:pt>
    <dgm:pt modelId="{0DE437D0-5606-4538-9C6C-4F0EE98E5C83}">
      <dgm:prSet/>
      <dgm:spPr/>
      <dgm:t>
        <a:bodyPr/>
        <a:lstStyle/>
        <a:p>
          <a:pPr rtl="0"/>
          <a:r>
            <a:rPr lang="en-GB" b="1"/>
            <a:t>Independent significant hits</a:t>
          </a:r>
        </a:p>
      </dgm:t>
    </dgm:pt>
    <dgm:pt modelId="{89403229-A2F4-4476-B3CB-5C77E780C231}" type="parTrans" cxnId="{4645780B-19D6-486C-9B10-C6D6E16D327E}">
      <dgm:prSet/>
      <dgm:spPr/>
      <dgm:t>
        <a:bodyPr/>
        <a:lstStyle/>
        <a:p>
          <a:endParaRPr lang="en-GB"/>
        </a:p>
      </dgm:t>
    </dgm:pt>
    <dgm:pt modelId="{D3933E99-E840-47E7-837A-4A323A351D3D}" type="sibTrans" cxnId="{4645780B-19D6-486C-9B10-C6D6E16D327E}">
      <dgm:prSet/>
      <dgm:spPr/>
      <dgm:t>
        <a:bodyPr/>
        <a:lstStyle/>
        <a:p>
          <a:endParaRPr lang="en-GB"/>
        </a:p>
      </dgm:t>
    </dgm:pt>
    <dgm:pt modelId="{F6ABC78F-1B8A-477E-B9F5-6518BF758957}">
      <dgm:prSet/>
      <dgm:spPr/>
      <dgm:t>
        <a:bodyPr/>
        <a:lstStyle/>
        <a:p>
          <a:pPr rtl="0"/>
          <a:r>
            <a:rPr lang="en-GB" b="1"/>
            <a:t>Risk loci for each disorder that are not captured by p genetics</a:t>
          </a:r>
        </a:p>
      </dgm:t>
    </dgm:pt>
    <dgm:pt modelId="{DD7899BB-A6E0-4A0B-A09B-210F092C41CF}" type="parTrans" cxnId="{646F9F51-5D14-4B42-839D-AF8F3AC5428A}">
      <dgm:prSet/>
      <dgm:spPr/>
      <dgm:t>
        <a:bodyPr/>
        <a:lstStyle/>
        <a:p>
          <a:endParaRPr lang="en-GB"/>
        </a:p>
      </dgm:t>
    </dgm:pt>
    <dgm:pt modelId="{EEEFE4EB-DA6B-437C-9F50-053E98AC11F2}" type="sibTrans" cxnId="{646F9F51-5D14-4B42-839D-AF8F3AC5428A}">
      <dgm:prSet/>
      <dgm:spPr/>
      <dgm:t>
        <a:bodyPr/>
        <a:lstStyle/>
        <a:p>
          <a:endParaRPr lang="en-GB"/>
        </a:p>
      </dgm:t>
    </dgm:pt>
    <dgm:pt modelId="{811B731C-5DD0-4F11-B6DB-D6F487202D48}">
      <dgm:prSet/>
      <dgm:spPr/>
      <dgm:t>
        <a:bodyPr/>
        <a:lstStyle/>
        <a:p>
          <a:pPr rtl="0"/>
          <a:r>
            <a:rPr lang="en-GB" b="1"/>
            <a:t>Gene Level Analysis (MAGMA)</a:t>
          </a:r>
        </a:p>
      </dgm:t>
    </dgm:pt>
    <dgm:pt modelId="{52A4C851-8630-46C3-B851-7A2B4F579FB0}" type="parTrans" cxnId="{C97E1286-0FD5-45A7-9220-5F0C300D36E4}">
      <dgm:prSet/>
      <dgm:spPr/>
      <dgm:t>
        <a:bodyPr/>
        <a:lstStyle/>
        <a:p>
          <a:endParaRPr lang="en-GB"/>
        </a:p>
      </dgm:t>
    </dgm:pt>
    <dgm:pt modelId="{02910277-262E-4F22-93A2-B178F446D3AE}" type="sibTrans" cxnId="{C97E1286-0FD5-45A7-9220-5F0C300D36E4}">
      <dgm:prSet/>
      <dgm:spPr/>
      <dgm:t>
        <a:bodyPr/>
        <a:lstStyle/>
        <a:p>
          <a:endParaRPr lang="en-GB"/>
        </a:p>
      </dgm:t>
    </dgm:pt>
    <dgm:pt modelId="{D0906416-9460-4CB4-8FF4-7C124E150000}">
      <dgm:prSet/>
      <dgm:spPr/>
      <dgm:t>
        <a:bodyPr/>
        <a:lstStyle/>
        <a:p>
          <a:pPr rtl="0"/>
          <a:r>
            <a:rPr lang="en-GB" b="1"/>
            <a:t>Identify the most relevant genes</a:t>
          </a:r>
        </a:p>
      </dgm:t>
    </dgm:pt>
    <dgm:pt modelId="{D9C2BC0A-1AED-4205-BDE4-365AB8982331}" type="parTrans" cxnId="{F87EA6A5-6D6A-4152-B6F9-3B4144CF642F}">
      <dgm:prSet/>
      <dgm:spPr/>
      <dgm:t>
        <a:bodyPr/>
        <a:lstStyle/>
        <a:p>
          <a:endParaRPr lang="en-GB"/>
        </a:p>
      </dgm:t>
    </dgm:pt>
    <dgm:pt modelId="{7CB45B48-656E-4B66-9AAD-658507E1F35B}" type="sibTrans" cxnId="{F87EA6A5-6D6A-4152-B6F9-3B4144CF642F}">
      <dgm:prSet/>
      <dgm:spPr/>
      <dgm:t>
        <a:bodyPr/>
        <a:lstStyle/>
        <a:p>
          <a:endParaRPr lang="en-GB"/>
        </a:p>
      </dgm:t>
    </dgm:pt>
    <dgm:pt modelId="{C7AF5ACE-B973-4E9F-BF3B-DA3509B22F57}">
      <dgm:prSet/>
      <dgm:spPr/>
      <dgm:t>
        <a:bodyPr/>
        <a:lstStyle/>
        <a:p>
          <a:pPr rtl="0"/>
          <a:r>
            <a:rPr lang="en-GB" b="1"/>
            <a:t>Explore gene enrichment</a:t>
          </a:r>
        </a:p>
      </dgm:t>
    </dgm:pt>
    <dgm:pt modelId="{29F5C512-B9C3-4030-99BF-B1C745797E4C}" type="parTrans" cxnId="{BE751CD2-A8BC-4E00-B275-972B13D68FA4}">
      <dgm:prSet/>
      <dgm:spPr/>
      <dgm:t>
        <a:bodyPr/>
        <a:lstStyle/>
        <a:p>
          <a:endParaRPr lang="en-GB"/>
        </a:p>
      </dgm:t>
    </dgm:pt>
    <dgm:pt modelId="{57498BE0-51CE-4D8C-B636-B839383E8F27}" type="sibTrans" cxnId="{BE751CD2-A8BC-4E00-B275-972B13D68FA4}">
      <dgm:prSet/>
      <dgm:spPr/>
      <dgm:t>
        <a:bodyPr/>
        <a:lstStyle/>
        <a:p>
          <a:endParaRPr lang="en-GB"/>
        </a:p>
      </dgm:t>
    </dgm:pt>
    <dgm:pt modelId="{005B1B88-3A34-4A16-AC96-A259D47073FF}">
      <dgm:prSet/>
      <dgm:spPr/>
      <dgm:t>
        <a:bodyPr/>
        <a:lstStyle/>
        <a:p>
          <a:pPr rtl="0"/>
          <a:r>
            <a:rPr lang="en-GB" b="1"/>
            <a:t>Genetic Correlations</a:t>
          </a:r>
        </a:p>
      </dgm:t>
    </dgm:pt>
    <dgm:pt modelId="{C5ED2615-B47A-4CE4-ADA2-16BC0A20C2CD}" type="parTrans" cxnId="{1EB77739-DADD-4918-84DA-353269695467}">
      <dgm:prSet/>
      <dgm:spPr/>
      <dgm:t>
        <a:bodyPr/>
        <a:lstStyle/>
        <a:p>
          <a:endParaRPr lang="en-GB"/>
        </a:p>
      </dgm:t>
    </dgm:pt>
    <dgm:pt modelId="{9719F01F-C818-408F-97DE-2DE96EB07698}" type="sibTrans" cxnId="{1EB77739-DADD-4918-84DA-353269695467}">
      <dgm:prSet/>
      <dgm:spPr/>
      <dgm:t>
        <a:bodyPr/>
        <a:lstStyle/>
        <a:p>
          <a:endParaRPr lang="en-GB"/>
        </a:p>
      </dgm:t>
    </dgm:pt>
    <dgm:pt modelId="{CA43A5DB-4C04-4F5D-8530-014E5AE6578C}">
      <dgm:prSet/>
      <dgm:spPr/>
      <dgm:t>
        <a:bodyPr/>
        <a:lstStyle/>
        <a:p>
          <a:pPr rtl="0"/>
          <a:r>
            <a:rPr lang="en-GB" b="1" i="0">
              <a:latin typeface="+mn-lt"/>
              <a:ea typeface="Arial Unicode MS"/>
            </a:rPr>
            <a:t> Correlations with external outcomes</a:t>
          </a:r>
          <a:endParaRPr lang="en-GB"/>
        </a:p>
      </dgm:t>
    </dgm:pt>
    <dgm:pt modelId="{B9603293-B097-4A89-9CF8-902C241BAB7B}" type="parTrans" cxnId="{F22C7612-2470-4215-A9CD-1B04D0C2CB5C}">
      <dgm:prSet/>
      <dgm:spPr/>
      <dgm:t>
        <a:bodyPr/>
        <a:lstStyle/>
        <a:p>
          <a:endParaRPr lang="en-GB"/>
        </a:p>
      </dgm:t>
    </dgm:pt>
    <dgm:pt modelId="{A5EA0FA8-AEB0-4732-B1A4-9700427ED964}" type="sibTrans" cxnId="{F22C7612-2470-4215-A9CD-1B04D0C2CB5C}">
      <dgm:prSet/>
      <dgm:spPr/>
      <dgm:t>
        <a:bodyPr/>
        <a:lstStyle/>
        <a:p>
          <a:endParaRPr lang="en-GB"/>
        </a:p>
      </dgm:t>
    </dgm:pt>
    <dgm:pt modelId="{EF06ABE8-6FA1-461D-A7EC-1CA50F661E67}" type="pres">
      <dgm:prSet presAssocID="{71920C85-BEF7-4C21-B3DB-3616E5D181E0}" presName="diagram" presStyleCnt="0">
        <dgm:presLayoutVars>
          <dgm:chPref val="1"/>
          <dgm:dir/>
          <dgm:animOne val="branch"/>
          <dgm:animLvl val="lvl"/>
          <dgm:resizeHandles/>
        </dgm:presLayoutVars>
      </dgm:prSet>
      <dgm:spPr/>
    </dgm:pt>
    <dgm:pt modelId="{B6CD9A10-A943-4064-AD37-96B38BF2A813}" type="pres">
      <dgm:prSet presAssocID="{005B1B88-3A34-4A16-AC96-A259D47073FF}" presName="root" presStyleCnt="0"/>
      <dgm:spPr/>
    </dgm:pt>
    <dgm:pt modelId="{48BE1638-5A96-4736-87BF-D6D14358CC5F}" type="pres">
      <dgm:prSet presAssocID="{005B1B88-3A34-4A16-AC96-A259D47073FF}" presName="rootComposite" presStyleCnt="0"/>
      <dgm:spPr/>
    </dgm:pt>
    <dgm:pt modelId="{2EBB61CD-D848-49CD-A90A-AFCA0B149958}" type="pres">
      <dgm:prSet presAssocID="{005B1B88-3A34-4A16-AC96-A259D47073FF}" presName="rootText" presStyleLbl="node1" presStyleIdx="0" presStyleCnt="3"/>
      <dgm:spPr/>
    </dgm:pt>
    <dgm:pt modelId="{EBFB841F-EA62-455B-9FD5-046D7A1DBED0}" type="pres">
      <dgm:prSet presAssocID="{005B1B88-3A34-4A16-AC96-A259D47073FF}" presName="rootConnector" presStyleLbl="node1" presStyleIdx="0" presStyleCnt="3"/>
      <dgm:spPr/>
    </dgm:pt>
    <dgm:pt modelId="{E58A971E-1168-4430-9686-A769CEC5B797}" type="pres">
      <dgm:prSet presAssocID="{005B1B88-3A34-4A16-AC96-A259D47073FF}" presName="childShape" presStyleCnt="0"/>
      <dgm:spPr/>
    </dgm:pt>
    <dgm:pt modelId="{1BF43029-AD26-4C60-8D95-1863472A5690}" type="pres">
      <dgm:prSet presAssocID="{B9603293-B097-4A89-9CF8-902C241BAB7B}" presName="Name13" presStyleLbl="parChTrans1D2" presStyleIdx="0" presStyleCnt="5"/>
      <dgm:spPr/>
    </dgm:pt>
    <dgm:pt modelId="{12C4354E-AA70-47F0-A798-55132C2BC2AF}" type="pres">
      <dgm:prSet presAssocID="{CA43A5DB-4C04-4F5D-8530-014E5AE6578C}" presName="childText" presStyleLbl="bgAcc1" presStyleIdx="0" presStyleCnt="5">
        <dgm:presLayoutVars>
          <dgm:bulletEnabled val="1"/>
        </dgm:presLayoutVars>
      </dgm:prSet>
      <dgm:spPr/>
    </dgm:pt>
    <dgm:pt modelId="{5DDDF733-1D92-42DD-AD53-87CE6A050FAF}" type="pres">
      <dgm:prSet presAssocID="{9FBA6D72-3DE6-46D9-8543-1CEA22F06C36}" presName="root" presStyleCnt="0"/>
      <dgm:spPr/>
    </dgm:pt>
    <dgm:pt modelId="{630CF807-BF48-412D-BCD4-1A585909FEF6}" type="pres">
      <dgm:prSet presAssocID="{9FBA6D72-3DE6-46D9-8543-1CEA22F06C36}" presName="rootComposite" presStyleCnt="0"/>
      <dgm:spPr/>
    </dgm:pt>
    <dgm:pt modelId="{52191C63-4281-4077-B47B-0AE9E71F12B7}" type="pres">
      <dgm:prSet presAssocID="{9FBA6D72-3DE6-46D9-8543-1CEA22F06C36}" presName="rootText" presStyleLbl="node1" presStyleIdx="1" presStyleCnt="3"/>
      <dgm:spPr/>
    </dgm:pt>
    <dgm:pt modelId="{E28E5D61-74BB-4B0B-BEE7-FE1E962A72B3}" type="pres">
      <dgm:prSet presAssocID="{9FBA6D72-3DE6-46D9-8543-1CEA22F06C36}" presName="rootConnector" presStyleLbl="node1" presStyleIdx="1" presStyleCnt="3"/>
      <dgm:spPr/>
    </dgm:pt>
    <dgm:pt modelId="{41B4F0BC-D486-4E11-8E20-0F2BD583DBC1}" type="pres">
      <dgm:prSet presAssocID="{9FBA6D72-3DE6-46D9-8543-1CEA22F06C36}" presName="childShape" presStyleCnt="0"/>
      <dgm:spPr/>
    </dgm:pt>
    <dgm:pt modelId="{D745A317-F4A9-426B-BCF2-8D704C4FD871}" type="pres">
      <dgm:prSet presAssocID="{89403229-A2F4-4476-B3CB-5C77E780C231}" presName="Name13" presStyleLbl="parChTrans1D2" presStyleIdx="1" presStyleCnt="5"/>
      <dgm:spPr/>
    </dgm:pt>
    <dgm:pt modelId="{F749550E-68F1-4406-A260-F12ACDF00249}" type="pres">
      <dgm:prSet presAssocID="{0DE437D0-5606-4538-9C6C-4F0EE98E5C83}" presName="childText" presStyleLbl="bgAcc1" presStyleIdx="1" presStyleCnt="5">
        <dgm:presLayoutVars>
          <dgm:bulletEnabled val="1"/>
        </dgm:presLayoutVars>
      </dgm:prSet>
      <dgm:spPr/>
    </dgm:pt>
    <dgm:pt modelId="{A516A65A-152A-46B7-B066-A61100587CF8}" type="pres">
      <dgm:prSet presAssocID="{DD7899BB-A6E0-4A0B-A09B-210F092C41CF}" presName="Name13" presStyleLbl="parChTrans1D2" presStyleIdx="2" presStyleCnt="5"/>
      <dgm:spPr/>
    </dgm:pt>
    <dgm:pt modelId="{B193AB58-643C-4104-B338-45A858EFC3EA}" type="pres">
      <dgm:prSet presAssocID="{F6ABC78F-1B8A-477E-B9F5-6518BF758957}" presName="childText" presStyleLbl="bgAcc1" presStyleIdx="2" presStyleCnt="5">
        <dgm:presLayoutVars>
          <dgm:bulletEnabled val="1"/>
        </dgm:presLayoutVars>
      </dgm:prSet>
      <dgm:spPr/>
    </dgm:pt>
    <dgm:pt modelId="{ADF5D49E-208E-4675-A12D-EEE221966A8F}" type="pres">
      <dgm:prSet presAssocID="{811B731C-5DD0-4F11-B6DB-D6F487202D48}" presName="root" presStyleCnt="0"/>
      <dgm:spPr/>
    </dgm:pt>
    <dgm:pt modelId="{9148C4A2-C76D-4460-8A1B-17B20687A36B}" type="pres">
      <dgm:prSet presAssocID="{811B731C-5DD0-4F11-B6DB-D6F487202D48}" presName="rootComposite" presStyleCnt="0"/>
      <dgm:spPr/>
    </dgm:pt>
    <dgm:pt modelId="{53F84098-BB2B-4D5B-BC3A-FAA3434F56A4}" type="pres">
      <dgm:prSet presAssocID="{811B731C-5DD0-4F11-B6DB-D6F487202D48}" presName="rootText" presStyleLbl="node1" presStyleIdx="2" presStyleCnt="3"/>
      <dgm:spPr/>
    </dgm:pt>
    <dgm:pt modelId="{3279AE30-678F-4E64-A321-2EAFC1103C10}" type="pres">
      <dgm:prSet presAssocID="{811B731C-5DD0-4F11-B6DB-D6F487202D48}" presName="rootConnector" presStyleLbl="node1" presStyleIdx="2" presStyleCnt="3"/>
      <dgm:spPr/>
    </dgm:pt>
    <dgm:pt modelId="{CD509001-4B00-40DA-B39D-8AF32303D375}" type="pres">
      <dgm:prSet presAssocID="{811B731C-5DD0-4F11-B6DB-D6F487202D48}" presName="childShape" presStyleCnt="0"/>
      <dgm:spPr/>
    </dgm:pt>
    <dgm:pt modelId="{254C90C7-EBDF-461C-B663-D0B236C9733B}" type="pres">
      <dgm:prSet presAssocID="{D9C2BC0A-1AED-4205-BDE4-365AB8982331}" presName="Name13" presStyleLbl="parChTrans1D2" presStyleIdx="3" presStyleCnt="5"/>
      <dgm:spPr/>
    </dgm:pt>
    <dgm:pt modelId="{728053C0-F973-4460-9912-178609123752}" type="pres">
      <dgm:prSet presAssocID="{D0906416-9460-4CB4-8FF4-7C124E150000}" presName="childText" presStyleLbl="bgAcc1" presStyleIdx="3" presStyleCnt="5">
        <dgm:presLayoutVars>
          <dgm:bulletEnabled val="1"/>
        </dgm:presLayoutVars>
      </dgm:prSet>
      <dgm:spPr/>
    </dgm:pt>
    <dgm:pt modelId="{CC87A99C-E912-45F9-AD21-FC2C36C79D76}" type="pres">
      <dgm:prSet presAssocID="{29F5C512-B9C3-4030-99BF-B1C745797E4C}" presName="Name13" presStyleLbl="parChTrans1D2" presStyleIdx="4" presStyleCnt="5"/>
      <dgm:spPr/>
    </dgm:pt>
    <dgm:pt modelId="{6CD8FB2E-25B3-41DD-9630-EC885159C9D8}" type="pres">
      <dgm:prSet presAssocID="{C7AF5ACE-B973-4E9F-BF3B-DA3509B22F57}" presName="childText" presStyleLbl="bgAcc1" presStyleIdx="4" presStyleCnt="5">
        <dgm:presLayoutVars>
          <dgm:bulletEnabled val="1"/>
        </dgm:presLayoutVars>
      </dgm:prSet>
      <dgm:spPr/>
    </dgm:pt>
  </dgm:ptLst>
  <dgm:cxnLst>
    <dgm:cxn modelId="{7EC3CE01-584E-450B-9DA4-27E9E629AC76}" type="presOf" srcId="{D9C2BC0A-1AED-4205-BDE4-365AB8982331}" destId="{254C90C7-EBDF-461C-B663-D0B236C9733B}" srcOrd="0" destOrd="0" presId="urn:microsoft.com/office/officeart/2005/8/layout/hierarchy3"/>
    <dgm:cxn modelId="{4645780B-19D6-486C-9B10-C6D6E16D327E}" srcId="{9FBA6D72-3DE6-46D9-8543-1CEA22F06C36}" destId="{0DE437D0-5606-4538-9C6C-4F0EE98E5C83}" srcOrd="0" destOrd="0" parTransId="{89403229-A2F4-4476-B3CB-5C77E780C231}" sibTransId="{D3933E99-E840-47E7-837A-4A323A351D3D}"/>
    <dgm:cxn modelId="{75C4040E-D6D9-4A5A-AF03-61F2A0F7D141}" type="presOf" srcId="{CA43A5DB-4C04-4F5D-8530-014E5AE6578C}" destId="{12C4354E-AA70-47F0-A798-55132C2BC2AF}" srcOrd="0" destOrd="0" presId="urn:microsoft.com/office/officeart/2005/8/layout/hierarchy3"/>
    <dgm:cxn modelId="{DB4EB40F-6445-45F9-A639-63F43E88D1F7}" type="presOf" srcId="{F6ABC78F-1B8A-477E-B9F5-6518BF758957}" destId="{B193AB58-643C-4104-B338-45A858EFC3EA}" srcOrd="0" destOrd="0" presId="urn:microsoft.com/office/officeart/2005/8/layout/hierarchy3"/>
    <dgm:cxn modelId="{F22C7612-2470-4215-A9CD-1B04D0C2CB5C}" srcId="{005B1B88-3A34-4A16-AC96-A259D47073FF}" destId="{CA43A5DB-4C04-4F5D-8530-014E5AE6578C}" srcOrd="0" destOrd="0" parTransId="{B9603293-B097-4A89-9CF8-902C241BAB7B}" sibTransId="{A5EA0FA8-AEB0-4732-B1A4-9700427ED964}"/>
    <dgm:cxn modelId="{0167BC35-F476-4378-A3CB-4902CFCD03F5}" type="presOf" srcId="{005B1B88-3A34-4A16-AC96-A259D47073FF}" destId="{EBFB841F-EA62-455B-9FD5-046D7A1DBED0}" srcOrd="1" destOrd="0" presId="urn:microsoft.com/office/officeart/2005/8/layout/hierarchy3"/>
    <dgm:cxn modelId="{1EB77739-DADD-4918-84DA-353269695467}" srcId="{71920C85-BEF7-4C21-B3DB-3616E5D181E0}" destId="{005B1B88-3A34-4A16-AC96-A259D47073FF}" srcOrd="0" destOrd="0" parTransId="{C5ED2615-B47A-4CE4-ADA2-16BC0A20C2CD}" sibTransId="{9719F01F-C818-408F-97DE-2DE96EB07698}"/>
    <dgm:cxn modelId="{BE74173B-723E-4099-9A74-CFE80E3DD0BC}" type="presOf" srcId="{0DE437D0-5606-4538-9C6C-4F0EE98E5C83}" destId="{F749550E-68F1-4406-A260-F12ACDF00249}" srcOrd="0" destOrd="0" presId="urn:microsoft.com/office/officeart/2005/8/layout/hierarchy3"/>
    <dgm:cxn modelId="{76FCFD41-936D-4E31-95CA-FD5A805BB852}" type="presOf" srcId="{9FBA6D72-3DE6-46D9-8543-1CEA22F06C36}" destId="{E28E5D61-74BB-4B0B-BEE7-FE1E962A72B3}" srcOrd="1" destOrd="0" presId="urn:microsoft.com/office/officeart/2005/8/layout/hierarchy3"/>
    <dgm:cxn modelId="{0B92FD4B-31E1-4D55-816D-A43E7DD837E0}" type="presOf" srcId="{71920C85-BEF7-4C21-B3DB-3616E5D181E0}" destId="{EF06ABE8-6FA1-461D-A7EC-1CA50F661E67}" srcOrd="0" destOrd="0" presId="urn:microsoft.com/office/officeart/2005/8/layout/hierarchy3"/>
    <dgm:cxn modelId="{59662F4E-6E59-4E7B-ABC0-C6D28C0A584E}" type="presOf" srcId="{DD7899BB-A6E0-4A0B-A09B-210F092C41CF}" destId="{A516A65A-152A-46B7-B066-A61100587CF8}" srcOrd="0" destOrd="0" presId="urn:microsoft.com/office/officeart/2005/8/layout/hierarchy3"/>
    <dgm:cxn modelId="{4EAE606E-C173-459D-B5B0-6C3F5520CA4F}" type="presOf" srcId="{811B731C-5DD0-4F11-B6DB-D6F487202D48}" destId="{3279AE30-678F-4E64-A321-2EAFC1103C10}" srcOrd="1" destOrd="0" presId="urn:microsoft.com/office/officeart/2005/8/layout/hierarchy3"/>
    <dgm:cxn modelId="{62946C6F-64B8-4D5B-8A5B-46D322D60EB0}" type="presOf" srcId="{005B1B88-3A34-4A16-AC96-A259D47073FF}" destId="{2EBB61CD-D848-49CD-A90A-AFCA0B149958}" srcOrd="0" destOrd="0" presId="urn:microsoft.com/office/officeart/2005/8/layout/hierarchy3"/>
    <dgm:cxn modelId="{19E4C94F-912A-4E98-B4D9-DE537F9B0586}" type="presOf" srcId="{89403229-A2F4-4476-B3CB-5C77E780C231}" destId="{D745A317-F4A9-426B-BCF2-8D704C4FD871}" srcOrd="0" destOrd="0" presId="urn:microsoft.com/office/officeart/2005/8/layout/hierarchy3"/>
    <dgm:cxn modelId="{646F9F51-5D14-4B42-839D-AF8F3AC5428A}" srcId="{9FBA6D72-3DE6-46D9-8543-1CEA22F06C36}" destId="{F6ABC78F-1B8A-477E-B9F5-6518BF758957}" srcOrd="1" destOrd="0" parTransId="{DD7899BB-A6E0-4A0B-A09B-210F092C41CF}" sibTransId="{EEEFE4EB-DA6B-437C-9F50-053E98AC11F2}"/>
    <dgm:cxn modelId="{5328A181-38B7-4328-8BDB-53C245A3ED52}" type="presOf" srcId="{D0906416-9460-4CB4-8FF4-7C124E150000}" destId="{728053C0-F973-4460-9912-178609123752}" srcOrd="0" destOrd="0" presId="urn:microsoft.com/office/officeart/2005/8/layout/hierarchy3"/>
    <dgm:cxn modelId="{C97E1286-0FD5-45A7-9220-5F0C300D36E4}" srcId="{71920C85-BEF7-4C21-B3DB-3616E5D181E0}" destId="{811B731C-5DD0-4F11-B6DB-D6F487202D48}" srcOrd="2" destOrd="0" parTransId="{52A4C851-8630-46C3-B851-7A2B4F579FB0}" sibTransId="{02910277-262E-4F22-93A2-B178F446D3AE}"/>
    <dgm:cxn modelId="{F87EA6A5-6D6A-4152-B6F9-3B4144CF642F}" srcId="{811B731C-5DD0-4F11-B6DB-D6F487202D48}" destId="{D0906416-9460-4CB4-8FF4-7C124E150000}" srcOrd="0" destOrd="0" parTransId="{D9C2BC0A-1AED-4205-BDE4-365AB8982331}" sibTransId="{7CB45B48-656E-4B66-9AAD-658507E1F35B}"/>
    <dgm:cxn modelId="{671D17AE-A69D-4B3E-8925-E21A44DF1A33}" srcId="{71920C85-BEF7-4C21-B3DB-3616E5D181E0}" destId="{9FBA6D72-3DE6-46D9-8543-1CEA22F06C36}" srcOrd="1" destOrd="0" parTransId="{F8C9820D-300E-423B-ADF8-6BF747F0A3AF}" sibTransId="{05CDB1EF-8944-43A7-BD49-74A80496BD2E}"/>
    <dgm:cxn modelId="{57598EBA-50BF-44D6-9231-599AEA63C1A7}" type="presOf" srcId="{C7AF5ACE-B973-4E9F-BF3B-DA3509B22F57}" destId="{6CD8FB2E-25B3-41DD-9630-EC885159C9D8}" srcOrd="0" destOrd="0" presId="urn:microsoft.com/office/officeart/2005/8/layout/hierarchy3"/>
    <dgm:cxn modelId="{0EBFD4BF-2773-48EB-AAFA-F8119E587C12}" type="presOf" srcId="{811B731C-5DD0-4F11-B6DB-D6F487202D48}" destId="{53F84098-BB2B-4D5B-BC3A-FAA3434F56A4}" srcOrd="0" destOrd="0" presId="urn:microsoft.com/office/officeart/2005/8/layout/hierarchy3"/>
    <dgm:cxn modelId="{BE751CD2-A8BC-4E00-B275-972B13D68FA4}" srcId="{811B731C-5DD0-4F11-B6DB-D6F487202D48}" destId="{C7AF5ACE-B973-4E9F-BF3B-DA3509B22F57}" srcOrd="1" destOrd="0" parTransId="{29F5C512-B9C3-4030-99BF-B1C745797E4C}" sibTransId="{57498BE0-51CE-4D8C-B636-B839383E8F27}"/>
    <dgm:cxn modelId="{D7ADB0DD-7C6C-4D2C-BB4A-1AADB27CD278}" type="presOf" srcId="{B9603293-B097-4A89-9CF8-902C241BAB7B}" destId="{1BF43029-AD26-4C60-8D95-1863472A5690}" srcOrd="0" destOrd="0" presId="urn:microsoft.com/office/officeart/2005/8/layout/hierarchy3"/>
    <dgm:cxn modelId="{0023A3F1-4E57-4EA4-8E2A-386FAABF880C}" type="presOf" srcId="{9FBA6D72-3DE6-46D9-8543-1CEA22F06C36}" destId="{52191C63-4281-4077-B47B-0AE9E71F12B7}" srcOrd="0" destOrd="0" presId="urn:microsoft.com/office/officeart/2005/8/layout/hierarchy3"/>
    <dgm:cxn modelId="{26C6E3FF-FA41-4484-9A8B-940D9F1071BA}" type="presOf" srcId="{29F5C512-B9C3-4030-99BF-B1C745797E4C}" destId="{CC87A99C-E912-45F9-AD21-FC2C36C79D76}" srcOrd="0" destOrd="0" presId="urn:microsoft.com/office/officeart/2005/8/layout/hierarchy3"/>
    <dgm:cxn modelId="{7179A59D-B6FD-4DB4-85A6-4B8DC2A9CBAA}" type="presParOf" srcId="{EF06ABE8-6FA1-461D-A7EC-1CA50F661E67}" destId="{B6CD9A10-A943-4064-AD37-96B38BF2A813}" srcOrd="0" destOrd="0" presId="urn:microsoft.com/office/officeart/2005/8/layout/hierarchy3"/>
    <dgm:cxn modelId="{80F6D917-E425-4C3C-A863-BF9E0165AD9A}" type="presParOf" srcId="{B6CD9A10-A943-4064-AD37-96B38BF2A813}" destId="{48BE1638-5A96-4736-87BF-D6D14358CC5F}" srcOrd="0" destOrd="0" presId="urn:microsoft.com/office/officeart/2005/8/layout/hierarchy3"/>
    <dgm:cxn modelId="{4E3398DD-5956-4C80-BD6F-0A69E363000E}" type="presParOf" srcId="{48BE1638-5A96-4736-87BF-D6D14358CC5F}" destId="{2EBB61CD-D848-49CD-A90A-AFCA0B149958}" srcOrd="0" destOrd="0" presId="urn:microsoft.com/office/officeart/2005/8/layout/hierarchy3"/>
    <dgm:cxn modelId="{7952CBA3-398B-473D-B3A9-7DB7D935FF49}" type="presParOf" srcId="{48BE1638-5A96-4736-87BF-D6D14358CC5F}" destId="{EBFB841F-EA62-455B-9FD5-046D7A1DBED0}" srcOrd="1" destOrd="0" presId="urn:microsoft.com/office/officeart/2005/8/layout/hierarchy3"/>
    <dgm:cxn modelId="{46C56625-9EE8-4FFF-8B99-C82EBA368DC6}" type="presParOf" srcId="{B6CD9A10-A943-4064-AD37-96B38BF2A813}" destId="{E58A971E-1168-4430-9686-A769CEC5B797}" srcOrd="1" destOrd="0" presId="urn:microsoft.com/office/officeart/2005/8/layout/hierarchy3"/>
    <dgm:cxn modelId="{C88272BB-7892-40F5-923A-E9CAEA396217}" type="presParOf" srcId="{E58A971E-1168-4430-9686-A769CEC5B797}" destId="{1BF43029-AD26-4C60-8D95-1863472A5690}" srcOrd="0" destOrd="0" presId="urn:microsoft.com/office/officeart/2005/8/layout/hierarchy3"/>
    <dgm:cxn modelId="{A7EB0601-9B60-488B-AA98-EF9D3AA89535}" type="presParOf" srcId="{E58A971E-1168-4430-9686-A769CEC5B797}" destId="{12C4354E-AA70-47F0-A798-55132C2BC2AF}" srcOrd="1" destOrd="0" presId="urn:microsoft.com/office/officeart/2005/8/layout/hierarchy3"/>
    <dgm:cxn modelId="{F0B44817-580C-4FDF-81EA-79B916661BFA}" type="presParOf" srcId="{EF06ABE8-6FA1-461D-A7EC-1CA50F661E67}" destId="{5DDDF733-1D92-42DD-AD53-87CE6A050FAF}" srcOrd="1" destOrd="0" presId="urn:microsoft.com/office/officeart/2005/8/layout/hierarchy3"/>
    <dgm:cxn modelId="{1063498E-FA28-402E-9C89-06D83D32F559}" type="presParOf" srcId="{5DDDF733-1D92-42DD-AD53-87CE6A050FAF}" destId="{630CF807-BF48-412D-BCD4-1A585909FEF6}" srcOrd="0" destOrd="0" presId="urn:microsoft.com/office/officeart/2005/8/layout/hierarchy3"/>
    <dgm:cxn modelId="{050276AB-4516-4F9F-BA2F-CA6B8E9A72CF}" type="presParOf" srcId="{630CF807-BF48-412D-BCD4-1A585909FEF6}" destId="{52191C63-4281-4077-B47B-0AE9E71F12B7}" srcOrd="0" destOrd="0" presId="urn:microsoft.com/office/officeart/2005/8/layout/hierarchy3"/>
    <dgm:cxn modelId="{1B25E89C-52E0-4D5D-94D1-10E76383D617}" type="presParOf" srcId="{630CF807-BF48-412D-BCD4-1A585909FEF6}" destId="{E28E5D61-74BB-4B0B-BEE7-FE1E962A72B3}" srcOrd="1" destOrd="0" presId="urn:microsoft.com/office/officeart/2005/8/layout/hierarchy3"/>
    <dgm:cxn modelId="{12428257-709E-4CD3-8AD4-193AC5D49126}" type="presParOf" srcId="{5DDDF733-1D92-42DD-AD53-87CE6A050FAF}" destId="{41B4F0BC-D486-4E11-8E20-0F2BD583DBC1}" srcOrd="1" destOrd="0" presId="urn:microsoft.com/office/officeart/2005/8/layout/hierarchy3"/>
    <dgm:cxn modelId="{9D1A6A9F-F710-47CF-9ECB-37EF344D7783}" type="presParOf" srcId="{41B4F0BC-D486-4E11-8E20-0F2BD583DBC1}" destId="{D745A317-F4A9-426B-BCF2-8D704C4FD871}" srcOrd="0" destOrd="0" presId="urn:microsoft.com/office/officeart/2005/8/layout/hierarchy3"/>
    <dgm:cxn modelId="{EA5C96D8-FC25-4B86-9F14-4F566374DD0E}" type="presParOf" srcId="{41B4F0BC-D486-4E11-8E20-0F2BD583DBC1}" destId="{F749550E-68F1-4406-A260-F12ACDF00249}" srcOrd="1" destOrd="0" presId="urn:microsoft.com/office/officeart/2005/8/layout/hierarchy3"/>
    <dgm:cxn modelId="{FC3DD463-7557-4F49-B569-7AC9D13BEE5D}" type="presParOf" srcId="{41B4F0BC-D486-4E11-8E20-0F2BD583DBC1}" destId="{A516A65A-152A-46B7-B066-A61100587CF8}" srcOrd="2" destOrd="0" presId="urn:microsoft.com/office/officeart/2005/8/layout/hierarchy3"/>
    <dgm:cxn modelId="{F6A71C66-1E58-458A-BA5A-989A1AD9BDBB}" type="presParOf" srcId="{41B4F0BC-D486-4E11-8E20-0F2BD583DBC1}" destId="{B193AB58-643C-4104-B338-45A858EFC3EA}" srcOrd="3" destOrd="0" presId="urn:microsoft.com/office/officeart/2005/8/layout/hierarchy3"/>
    <dgm:cxn modelId="{D0CF8476-4293-4EBA-8BD8-730B50E122EA}" type="presParOf" srcId="{EF06ABE8-6FA1-461D-A7EC-1CA50F661E67}" destId="{ADF5D49E-208E-4675-A12D-EEE221966A8F}" srcOrd="2" destOrd="0" presId="urn:microsoft.com/office/officeart/2005/8/layout/hierarchy3"/>
    <dgm:cxn modelId="{03AB3E0B-5F2C-41E0-AE81-7C0A5A155557}" type="presParOf" srcId="{ADF5D49E-208E-4675-A12D-EEE221966A8F}" destId="{9148C4A2-C76D-4460-8A1B-17B20687A36B}" srcOrd="0" destOrd="0" presId="urn:microsoft.com/office/officeart/2005/8/layout/hierarchy3"/>
    <dgm:cxn modelId="{DA043E16-4416-4519-B0FB-8B17166EE066}" type="presParOf" srcId="{9148C4A2-C76D-4460-8A1B-17B20687A36B}" destId="{53F84098-BB2B-4D5B-BC3A-FAA3434F56A4}" srcOrd="0" destOrd="0" presId="urn:microsoft.com/office/officeart/2005/8/layout/hierarchy3"/>
    <dgm:cxn modelId="{D57AB9C6-0414-4C6C-8062-49D2901AA9FB}" type="presParOf" srcId="{9148C4A2-C76D-4460-8A1B-17B20687A36B}" destId="{3279AE30-678F-4E64-A321-2EAFC1103C10}" srcOrd="1" destOrd="0" presId="urn:microsoft.com/office/officeart/2005/8/layout/hierarchy3"/>
    <dgm:cxn modelId="{CCE8D80B-8185-43A5-907D-84AEEED32581}" type="presParOf" srcId="{ADF5D49E-208E-4675-A12D-EEE221966A8F}" destId="{CD509001-4B00-40DA-B39D-8AF32303D375}" srcOrd="1" destOrd="0" presId="urn:microsoft.com/office/officeart/2005/8/layout/hierarchy3"/>
    <dgm:cxn modelId="{6887676B-396D-4700-81BA-569A1D4B6BEC}" type="presParOf" srcId="{CD509001-4B00-40DA-B39D-8AF32303D375}" destId="{254C90C7-EBDF-461C-B663-D0B236C9733B}" srcOrd="0" destOrd="0" presId="urn:microsoft.com/office/officeart/2005/8/layout/hierarchy3"/>
    <dgm:cxn modelId="{0824B835-CDA0-41DD-85EC-C5739BE8EAB1}" type="presParOf" srcId="{CD509001-4B00-40DA-B39D-8AF32303D375}" destId="{728053C0-F973-4460-9912-178609123752}" srcOrd="1" destOrd="0" presId="urn:microsoft.com/office/officeart/2005/8/layout/hierarchy3"/>
    <dgm:cxn modelId="{EC7F1BB9-2E2B-4430-A245-4D993F603703}" type="presParOf" srcId="{CD509001-4B00-40DA-B39D-8AF32303D375}" destId="{CC87A99C-E912-45F9-AD21-FC2C36C79D76}" srcOrd="2" destOrd="0" presId="urn:microsoft.com/office/officeart/2005/8/layout/hierarchy3"/>
    <dgm:cxn modelId="{7D9C9790-64D6-4E0A-9C8A-8E78349F8A52}" type="presParOf" srcId="{CD509001-4B00-40DA-B39D-8AF32303D375}" destId="{6CD8FB2E-25B3-41DD-9630-EC885159C9D8}"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FA70EA1-8614-4420-ADDD-8B3100698571}" type="doc">
      <dgm:prSet loTypeId="urn:microsoft.com/office/officeart/2005/8/layout/cycle4" loCatId="matrix" qsTypeId="urn:microsoft.com/office/officeart/2005/8/quickstyle/simple1" qsCatId="simple" csTypeId="urn:microsoft.com/office/officeart/2005/8/colors/accent1_2" csCatId="accent1" phldr="1"/>
      <dgm:spPr/>
      <dgm:t>
        <a:bodyPr/>
        <a:lstStyle/>
        <a:p>
          <a:endParaRPr lang="en-GB"/>
        </a:p>
      </dgm:t>
    </dgm:pt>
    <dgm:pt modelId="{58E9212D-62F3-4151-86F4-27F6DB7D838C}">
      <dgm:prSet custT="1"/>
      <dgm:spPr/>
      <dgm:t>
        <a:bodyPr/>
        <a:lstStyle/>
        <a:p>
          <a:r>
            <a:rPr lang="en-GB" sz="1800"/>
            <a:t>Household income</a:t>
          </a:r>
        </a:p>
      </dgm:t>
    </dgm:pt>
    <dgm:pt modelId="{50872AE6-48D6-47AA-B965-2AF987C4A6E4}" type="parTrans" cxnId="{4CA95F69-72D2-46D2-B9C5-4321A2CBB8A7}">
      <dgm:prSet/>
      <dgm:spPr/>
      <dgm:t>
        <a:bodyPr/>
        <a:lstStyle/>
        <a:p>
          <a:endParaRPr lang="en-GB"/>
        </a:p>
      </dgm:t>
    </dgm:pt>
    <dgm:pt modelId="{798A17D0-6B7B-4A07-983A-5829F41B3FC7}" type="sibTrans" cxnId="{4CA95F69-72D2-46D2-B9C5-4321A2CBB8A7}">
      <dgm:prSet/>
      <dgm:spPr/>
      <dgm:t>
        <a:bodyPr/>
        <a:lstStyle/>
        <a:p>
          <a:endParaRPr lang="en-GB"/>
        </a:p>
      </dgm:t>
    </dgm:pt>
    <dgm:pt modelId="{AA028C6F-B82B-4839-94C7-086CE5ED5FB5}">
      <dgm:prSet custT="1"/>
      <dgm:spPr/>
      <dgm:t>
        <a:bodyPr/>
        <a:lstStyle/>
        <a:p>
          <a:r>
            <a:rPr lang="en-GB" sz="1800"/>
            <a:t>Risky behaviour</a:t>
          </a:r>
        </a:p>
      </dgm:t>
    </dgm:pt>
    <dgm:pt modelId="{435A00F1-F85F-43BA-9AFC-FC26FBC61F18}" type="parTrans" cxnId="{7BF9FC8E-348A-4892-94E7-F47D6F122E38}">
      <dgm:prSet/>
      <dgm:spPr/>
      <dgm:t>
        <a:bodyPr/>
        <a:lstStyle/>
        <a:p>
          <a:endParaRPr lang="en-GB"/>
        </a:p>
      </dgm:t>
    </dgm:pt>
    <dgm:pt modelId="{58255309-AC5B-49BA-95E4-26B8AA6F4A61}" type="sibTrans" cxnId="{7BF9FC8E-348A-4892-94E7-F47D6F122E38}">
      <dgm:prSet/>
      <dgm:spPr/>
      <dgm:t>
        <a:bodyPr/>
        <a:lstStyle/>
        <a:p>
          <a:endParaRPr lang="en-GB"/>
        </a:p>
      </dgm:t>
    </dgm:pt>
    <dgm:pt modelId="{B73E65E8-9FC2-4FF1-A0EF-40308E42656F}">
      <dgm:prSet custT="1"/>
      <dgm:spPr/>
      <dgm:t>
        <a:bodyPr/>
        <a:lstStyle/>
        <a:p>
          <a:r>
            <a:rPr lang="en-GB" sz="1800"/>
            <a:t>Fertility</a:t>
          </a:r>
        </a:p>
      </dgm:t>
    </dgm:pt>
    <dgm:pt modelId="{AA1FB5D7-4D4A-44FA-8EC9-952187A6C5AF}" type="parTrans" cxnId="{F6925C44-2FA5-4A3D-8120-26AA172794A6}">
      <dgm:prSet/>
      <dgm:spPr/>
      <dgm:t>
        <a:bodyPr/>
        <a:lstStyle/>
        <a:p>
          <a:endParaRPr lang="en-GB"/>
        </a:p>
      </dgm:t>
    </dgm:pt>
    <dgm:pt modelId="{F1A66196-C7FB-41DA-B8D8-DD7129A9BA7A}" type="sibTrans" cxnId="{F6925C44-2FA5-4A3D-8120-26AA172794A6}">
      <dgm:prSet/>
      <dgm:spPr/>
      <dgm:t>
        <a:bodyPr/>
        <a:lstStyle/>
        <a:p>
          <a:endParaRPr lang="en-GB"/>
        </a:p>
      </dgm:t>
    </dgm:pt>
    <dgm:pt modelId="{55449F6F-7EE3-4759-96E6-F40FE168E4EB}">
      <dgm:prSet custT="1"/>
      <dgm:spPr/>
      <dgm:t>
        <a:bodyPr/>
        <a:lstStyle/>
        <a:p>
          <a:r>
            <a:rPr lang="en-GB" sz="1800"/>
            <a:t>Health</a:t>
          </a:r>
        </a:p>
      </dgm:t>
    </dgm:pt>
    <dgm:pt modelId="{A9D410A8-8B0E-4AE7-9CEB-7F3F32E809D3}" type="parTrans" cxnId="{AD4B26FB-8B1C-433E-BEBA-F75313BFEDF1}">
      <dgm:prSet/>
      <dgm:spPr/>
      <dgm:t>
        <a:bodyPr/>
        <a:lstStyle/>
        <a:p>
          <a:endParaRPr lang="en-GB"/>
        </a:p>
      </dgm:t>
    </dgm:pt>
    <dgm:pt modelId="{8DC91C0B-E55A-4595-912B-5DEED124FC14}" type="sibTrans" cxnId="{AD4B26FB-8B1C-433E-BEBA-F75313BFEDF1}">
      <dgm:prSet/>
      <dgm:spPr/>
      <dgm:t>
        <a:bodyPr/>
        <a:lstStyle/>
        <a:p>
          <a:endParaRPr lang="en-GB"/>
        </a:p>
      </dgm:t>
    </dgm:pt>
    <dgm:pt modelId="{CE28724C-2462-4D80-9B4E-948812592115}">
      <dgm:prSet/>
      <dgm:spPr/>
      <dgm:t>
        <a:bodyPr/>
        <a:lstStyle/>
        <a:p>
          <a:pPr rtl="0"/>
          <a:r>
            <a:rPr lang="en-GB"/>
            <a:t>Psychological</a:t>
          </a:r>
          <a:r>
            <a:rPr lang="en-GB">
              <a:latin typeface="Calibri Light" panose="020F0302020204030204"/>
            </a:rPr>
            <a:t> </a:t>
          </a:r>
          <a:endParaRPr lang="en-GB"/>
        </a:p>
      </dgm:t>
    </dgm:pt>
    <dgm:pt modelId="{D4BE9EFD-C431-4D17-AD51-D864A49BFA38}" type="sibTrans" cxnId="{33F11ECD-5DA6-43EA-91F0-2F3A40A0D9CE}">
      <dgm:prSet/>
      <dgm:spPr/>
      <dgm:t>
        <a:bodyPr/>
        <a:lstStyle/>
        <a:p>
          <a:endParaRPr lang="en-GB"/>
        </a:p>
      </dgm:t>
    </dgm:pt>
    <dgm:pt modelId="{520D1228-D8C2-427A-BAF5-165BB81FF825}" type="parTrans" cxnId="{33F11ECD-5DA6-43EA-91F0-2F3A40A0D9CE}">
      <dgm:prSet/>
      <dgm:spPr/>
      <dgm:t>
        <a:bodyPr/>
        <a:lstStyle/>
        <a:p>
          <a:endParaRPr lang="en-GB"/>
        </a:p>
      </dgm:t>
    </dgm:pt>
    <dgm:pt modelId="{58F861E5-0985-41BD-B30E-28DC5A99DD1C}">
      <dgm:prSet/>
      <dgm:spPr/>
      <dgm:t>
        <a:bodyPr/>
        <a:lstStyle/>
        <a:p>
          <a:r>
            <a:rPr lang="en-GB">
              <a:latin typeface="Calibri Light" panose="020F0302020204030204"/>
            </a:rPr>
            <a:t>Demographic</a:t>
          </a:r>
          <a:endParaRPr lang="en-GB"/>
        </a:p>
      </dgm:t>
    </dgm:pt>
    <dgm:pt modelId="{40B7453E-571E-4ADC-97E4-F7A5CC1A9274}" type="sibTrans" cxnId="{1B92A3ED-06B8-41C2-97CC-94CB321F2C35}">
      <dgm:prSet/>
      <dgm:spPr/>
      <dgm:t>
        <a:bodyPr/>
        <a:lstStyle/>
        <a:p>
          <a:endParaRPr lang="en-GB"/>
        </a:p>
      </dgm:t>
    </dgm:pt>
    <dgm:pt modelId="{DFBF6C65-A7DB-4FCF-B420-927E9E9ED4E6}" type="parTrans" cxnId="{1B92A3ED-06B8-41C2-97CC-94CB321F2C35}">
      <dgm:prSet/>
      <dgm:spPr/>
      <dgm:t>
        <a:bodyPr/>
        <a:lstStyle/>
        <a:p>
          <a:endParaRPr lang="en-GB"/>
        </a:p>
      </dgm:t>
    </dgm:pt>
    <dgm:pt modelId="{7370FA1B-ABA3-48F9-89CB-BD2C0BE86764}">
      <dgm:prSet/>
      <dgm:spPr/>
      <dgm:t>
        <a:bodyPr/>
        <a:lstStyle/>
        <a:p>
          <a:r>
            <a:rPr lang="en-GB"/>
            <a:t>Anthropometric</a:t>
          </a:r>
        </a:p>
      </dgm:t>
    </dgm:pt>
    <dgm:pt modelId="{C93AE9DB-0106-42E1-9F36-B4DF6788994B}" type="parTrans" cxnId="{021E20EF-4A1B-43FE-8354-8D4D81C5D17E}">
      <dgm:prSet/>
      <dgm:spPr/>
      <dgm:t>
        <a:bodyPr/>
        <a:lstStyle/>
        <a:p>
          <a:endParaRPr lang="en-GB"/>
        </a:p>
      </dgm:t>
    </dgm:pt>
    <dgm:pt modelId="{87E015E9-D43F-4978-9D6A-001374673EFC}" type="sibTrans" cxnId="{021E20EF-4A1B-43FE-8354-8D4D81C5D17E}">
      <dgm:prSet/>
      <dgm:spPr/>
      <dgm:t>
        <a:bodyPr/>
        <a:lstStyle/>
        <a:p>
          <a:endParaRPr lang="en-GB"/>
        </a:p>
      </dgm:t>
    </dgm:pt>
    <dgm:pt modelId="{0CC4F84F-781A-44F3-AAB6-B9DC06FEC23A}">
      <dgm:prSet custT="1"/>
      <dgm:spPr/>
      <dgm:t>
        <a:bodyPr/>
        <a:lstStyle/>
        <a:p>
          <a:r>
            <a:rPr lang="en-GB" sz="1800"/>
            <a:t>BMI</a:t>
          </a:r>
        </a:p>
      </dgm:t>
    </dgm:pt>
    <dgm:pt modelId="{C96F920D-BBAC-4259-AD2F-25E37FCF13E4}" type="parTrans" cxnId="{24C244A4-E2BF-4ABE-9D86-EAFAAB4D11E5}">
      <dgm:prSet/>
      <dgm:spPr/>
      <dgm:t>
        <a:bodyPr/>
        <a:lstStyle/>
        <a:p>
          <a:endParaRPr lang="en-GB"/>
        </a:p>
      </dgm:t>
    </dgm:pt>
    <dgm:pt modelId="{5D36CE8C-58AE-4850-A256-980B0B3A0898}" type="sibTrans" cxnId="{24C244A4-E2BF-4ABE-9D86-EAFAAB4D11E5}">
      <dgm:prSet/>
      <dgm:spPr/>
      <dgm:t>
        <a:bodyPr/>
        <a:lstStyle/>
        <a:p>
          <a:endParaRPr lang="en-GB"/>
        </a:p>
      </dgm:t>
    </dgm:pt>
    <dgm:pt modelId="{BEA501DB-5258-45D2-AEEC-C358E0F40006}">
      <dgm:prSet custT="1"/>
      <dgm:spPr/>
      <dgm:t>
        <a:bodyPr/>
        <a:lstStyle/>
        <a:p>
          <a:r>
            <a:rPr lang="en-GB" sz="1800"/>
            <a:t>Birth weight</a:t>
          </a:r>
        </a:p>
      </dgm:t>
    </dgm:pt>
    <dgm:pt modelId="{1CB09520-2264-458B-9622-C0DA3EFE0926}" type="parTrans" cxnId="{82D71596-A036-4A1C-A8ED-679722343EB3}">
      <dgm:prSet/>
      <dgm:spPr/>
      <dgm:t>
        <a:bodyPr/>
        <a:lstStyle/>
        <a:p>
          <a:endParaRPr lang="en-GB"/>
        </a:p>
      </dgm:t>
    </dgm:pt>
    <dgm:pt modelId="{81D42761-D0A4-4CAC-949D-5695432ED34E}" type="sibTrans" cxnId="{82D71596-A036-4A1C-A8ED-679722343EB3}">
      <dgm:prSet/>
      <dgm:spPr/>
      <dgm:t>
        <a:bodyPr/>
        <a:lstStyle/>
        <a:p>
          <a:endParaRPr lang="en-GB"/>
        </a:p>
      </dgm:t>
    </dgm:pt>
    <dgm:pt modelId="{B1B5547A-B997-40A7-8CED-639A5CAE7C4D}">
      <dgm:prSet custT="1"/>
      <dgm:spPr/>
      <dgm:t>
        <a:bodyPr/>
        <a:lstStyle/>
        <a:p>
          <a:r>
            <a:rPr lang="en-GB" sz="1800"/>
            <a:t>Height</a:t>
          </a:r>
        </a:p>
      </dgm:t>
    </dgm:pt>
    <dgm:pt modelId="{A58838D1-14DF-4A53-9EC5-F5FD944CCD94}" type="parTrans" cxnId="{8D53CD9A-ACB8-40AA-B191-498D0D06B9FC}">
      <dgm:prSet/>
      <dgm:spPr/>
      <dgm:t>
        <a:bodyPr/>
        <a:lstStyle/>
        <a:p>
          <a:endParaRPr lang="en-GB"/>
        </a:p>
      </dgm:t>
    </dgm:pt>
    <dgm:pt modelId="{F91B4519-7DF8-4751-951B-CBCFD8A2C297}" type="sibTrans" cxnId="{8D53CD9A-ACB8-40AA-B191-498D0D06B9FC}">
      <dgm:prSet/>
      <dgm:spPr/>
      <dgm:t>
        <a:bodyPr/>
        <a:lstStyle/>
        <a:p>
          <a:endParaRPr lang="en-GB"/>
        </a:p>
      </dgm:t>
    </dgm:pt>
    <dgm:pt modelId="{3591F067-CD7F-457F-99BF-B8A22B9142CD}">
      <dgm:prSet custT="1"/>
      <dgm:spPr/>
      <dgm:t>
        <a:bodyPr/>
        <a:lstStyle/>
        <a:p>
          <a:r>
            <a:rPr lang="en-GB" sz="1800"/>
            <a:t>Cognitive </a:t>
          </a:r>
        </a:p>
      </dgm:t>
    </dgm:pt>
    <dgm:pt modelId="{592A1BFA-F26A-4B1D-84B9-F37E25FB93FA}" type="parTrans" cxnId="{8715E115-76DB-4187-805E-A4172484FE09}">
      <dgm:prSet/>
      <dgm:spPr/>
      <dgm:t>
        <a:bodyPr/>
        <a:lstStyle/>
        <a:p>
          <a:endParaRPr lang="en-GB"/>
        </a:p>
      </dgm:t>
    </dgm:pt>
    <dgm:pt modelId="{B0637CAB-6B5F-49B0-AEAC-984175D8534B}" type="sibTrans" cxnId="{8715E115-76DB-4187-805E-A4172484FE09}">
      <dgm:prSet/>
      <dgm:spPr/>
      <dgm:t>
        <a:bodyPr/>
        <a:lstStyle/>
        <a:p>
          <a:endParaRPr lang="en-GB"/>
        </a:p>
      </dgm:t>
    </dgm:pt>
    <dgm:pt modelId="{789814C6-9D6E-4290-9CC3-A6A1E17804AB}">
      <dgm:prSet custT="1"/>
      <dgm:spPr/>
      <dgm:t>
        <a:bodyPr/>
        <a:lstStyle/>
        <a:p>
          <a:pPr rtl="0"/>
          <a:r>
            <a:rPr lang="en-GB" sz="1800"/>
            <a:t>Personality</a:t>
          </a:r>
        </a:p>
      </dgm:t>
    </dgm:pt>
    <dgm:pt modelId="{A9541DA5-8F21-4324-A72A-CC8A9D7AEC62}" type="parTrans" cxnId="{5CEE603A-E446-4D2E-B2E3-C12B9264C1D1}">
      <dgm:prSet/>
      <dgm:spPr/>
      <dgm:t>
        <a:bodyPr/>
        <a:lstStyle/>
        <a:p>
          <a:endParaRPr lang="en-GB"/>
        </a:p>
      </dgm:t>
    </dgm:pt>
    <dgm:pt modelId="{D345A93F-2EFE-4B6F-B6E6-49D8D1DE110B}" type="sibTrans" cxnId="{5CEE603A-E446-4D2E-B2E3-C12B9264C1D1}">
      <dgm:prSet/>
      <dgm:spPr/>
      <dgm:t>
        <a:bodyPr/>
        <a:lstStyle/>
        <a:p>
          <a:endParaRPr lang="en-GB"/>
        </a:p>
      </dgm:t>
    </dgm:pt>
    <dgm:pt modelId="{F9BA70AE-3613-4906-8276-890391E210FD}">
      <dgm:prSet custT="1"/>
      <dgm:spPr/>
      <dgm:t>
        <a:bodyPr/>
        <a:lstStyle/>
        <a:p>
          <a:r>
            <a:rPr lang="en-GB" sz="1800"/>
            <a:t>Wellbeing</a:t>
          </a:r>
        </a:p>
      </dgm:t>
    </dgm:pt>
    <dgm:pt modelId="{FFF69BF2-4FBB-41B2-B404-2F507E5BADEC}" type="parTrans" cxnId="{A1E02701-48C0-4AD1-9E8C-6E436DA01E09}">
      <dgm:prSet/>
      <dgm:spPr/>
      <dgm:t>
        <a:bodyPr/>
        <a:lstStyle/>
        <a:p>
          <a:endParaRPr lang="en-GB"/>
        </a:p>
      </dgm:t>
    </dgm:pt>
    <dgm:pt modelId="{0E60DDE3-8597-4CF6-99C9-2FA5CA63CC12}" type="sibTrans" cxnId="{A1E02701-48C0-4AD1-9E8C-6E436DA01E09}">
      <dgm:prSet/>
      <dgm:spPr/>
      <dgm:t>
        <a:bodyPr/>
        <a:lstStyle/>
        <a:p>
          <a:endParaRPr lang="en-GB"/>
        </a:p>
      </dgm:t>
    </dgm:pt>
    <dgm:pt modelId="{D186E7CE-FDCA-4191-9270-4C96B0EF2A96}">
      <dgm:prSet/>
      <dgm:spPr/>
      <dgm:t>
        <a:bodyPr/>
        <a:lstStyle/>
        <a:p>
          <a:pPr rtl="0"/>
          <a:r>
            <a:rPr lang="en-GB"/>
            <a:t>Health</a:t>
          </a:r>
          <a:r>
            <a:rPr lang="en-GB">
              <a:latin typeface="Calibri Light" panose="020F0302020204030204"/>
            </a:rPr>
            <a:t> </a:t>
          </a:r>
          <a:endParaRPr lang="en-GB"/>
        </a:p>
      </dgm:t>
    </dgm:pt>
    <dgm:pt modelId="{F1B217A1-2E41-4713-8410-D82802179B31}" type="parTrans" cxnId="{9C8FB83E-E3F8-4026-850E-B26182BE45EF}">
      <dgm:prSet/>
      <dgm:spPr/>
      <dgm:t>
        <a:bodyPr/>
        <a:lstStyle/>
        <a:p>
          <a:endParaRPr lang="en-GB"/>
        </a:p>
      </dgm:t>
    </dgm:pt>
    <dgm:pt modelId="{C6AC49BF-8B64-4EEE-8A4C-0960D32F69C0}" type="sibTrans" cxnId="{9C8FB83E-E3F8-4026-850E-B26182BE45EF}">
      <dgm:prSet/>
      <dgm:spPr/>
      <dgm:t>
        <a:bodyPr/>
        <a:lstStyle/>
        <a:p>
          <a:endParaRPr lang="en-GB"/>
        </a:p>
      </dgm:t>
    </dgm:pt>
    <dgm:pt modelId="{43CC6D45-29D2-C041-BB90-133BB9F1FDD8}">
      <dgm:prSet custT="1"/>
      <dgm:spPr/>
      <dgm:t>
        <a:bodyPr/>
        <a:lstStyle/>
        <a:p>
          <a:r>
            <a:rPr lang="en-GB" sz="1800"/>
            <a:t>Neighbourhood deprivation</a:t>
          </a:r>
          <a:r>
            <a:rPr lang="en-GB" sz="1800">
              <a:latin typeface="Calibri Light" panose="020F0302020204030204"/>
            </a:rPr>
            <a:t> </a:t>
          </a:r>
          <a:endParaRPr lang="en-GB" sz="1800"/>
        </a:p>
      </dgm:t>
    </dgm:pt>
    <dgm:pt modelId="{60257681-10DF-1840-A978-D317321DA46D}" type="parTrans" cxnId="{5CF3BEFE-280F-EC47-98A9-5AD6C0E1BAA1}">
      <dgm:prSet/>
      <dgm:spPr/>
      <dgm:t>
        <a:bodyPr/>
        <a:lstStyle/>
        <a:p>
          <a:endParaRPr lang="en-US"/>
        </a:p>
      </dgm:t>
    </dgm:pt>
    <dgm:pt modelId="{8F12651C-305B-F640-83EC-A9B7B41CE8A5}" type="sibTrans" cxnId="{5CF3BEFE-280F-EC47-98A9-5AD6C0E1BAA1}">
      <dgm:prSet/>
      <dgm:spPr/>
      <dgm:t>
        <a:bodyPr/>
        <a:lstStyle/>
        <a:p>
          <a:endParaRPr lang="en-US"/>
        </a:p>
      </dgm:t>
    </dgm:pt>
    <dgm:pt modelId="{87E6B1ED-DEC2-43AB-9874-7E20E9054D94}">
      <dgm:prSet custT="1"/>
      <dgm:spPr/>
      <dgm:t>
        <a:bodyPr/>
        <a:lstStyle/>
        <a:p>
          <a:pPr rtl="0"/>
          <a:r>
            <a:rPr lang="en-GB" sz="1800"/>
            <a:t>Longevity</a:t>
          </a:r>
          <a:r>
            <a:rPr lang="en-GB" sz="1800">
              <a:latin typeface="Calibri Light" panose="020F0302020204030204"/>
            </a:rPr>
            <a:t> </a:t>
          </a:r>
          <a:endParaRPr lang="en-GB" sz="1800"/>
        </a:p>
      </dgm:t>
    </dgm:pt>
    <dgm:pt modelId="{BBDE74B5-DE9A-4EC2-B21B-95BD8B8FDE69}" type="parTrans" cxnId="{8CF039C9-5C8D-4354-AC0B-1636EC7A2D80}">
      <dgm:prSet/>
      <dgm:spPr/>
      <dgm:t>
        <a:bodyPr/>
        <a:lstStyle/>
        <a:p>
          <a:endParaRPr lang="en-GB"/>
        </a:p>
      </dgm:t>
    </dgm:pt>
    <dgm:pt modelId="{3517AEAF-AD78-4A68-BDDA-AF267765EDE8}" type="sibTrans" cxnId="{8CF039C9-5C8D-4354-AC0B-1636EC7A2D80}">
      <dgm:prSet/>
      <dgm:spPr/>
      <dgm:t>
        <a:bodyPr/>
        <a:lstStyle/>
        <a:p>
          <a:endParaRPr lang="en-GB"/>
        </a:p>
      </dgm:t>
    </dgm:pt>
    <dgm:pt modelId="{94349B0F-8096-40B3-B18B-7E9B90D0EA0E}" type="pres">
      <dgm:prSet presAssocID="{4FA70EA1-8614-4420-ADDD-8B3100698571}" presName="cycleMatrixDiagram" presStyleCnt="0">
        <dgm:presLayoutVars>
          <dgm:chMax val="1"/>
          <dgm:dir/>
          <dgm:animLvl val="lvl"/>
          <dgm:resizeHandles val="exact"/>
        </dgm:presLayoutVars>
      </dgm:prSet>
      <dgm:spPr/>
    </dgm:pt>
    <dgm:pt modelId="{9BA93983-EB59-4703-A52B-A9B47821FBD0}" type="pres">
      <dgm:prSet presAssocID="{4FA70EA1-8614-4420-ADDD-8B3100698571}" presName="children" presStyleCnt="0"/>
      <dgm:spPr/>
    </dgm:pt>
    <dgm:pt modelId="{DAA5405A-F1BC-7745-AE3A-18B637A6424A}" type="pres">
      <dgm:prSet presAssocID="{4FA70EA1-8614-4420-ADDD-8B3100698571}" presName="child1group" presStyleCnt="0"/>
      <dgm:spPr/>
    </dgm:pt>
    <dgm:pt modelId="{9B04DAF4-BFFA-5F41-BA6E-F7C41ADA1EA1}" type="pres">
      <dgm:prSet presAssocID="{4FA70EA1-8614-4420-ADDD-8B3100698571}" presName="child1" presStyleLbl="bgAcc1" presStyleIdx="0" presStyleCnt="4"/>
      <dgm:spPr/>
    </dgm:pt>
    <dgm:pt modelId="{002515A5-C6DA-274F-B2DD-9E215A1EA3B2}" type="pres">
      <dgm:prSet presAssocID="{4FA70EA1-8614-4420-ADDD-8B3100698571}" presName="child1Text" presStyleLbl="bgAcc1" presStyleIdx="0" presStyleCnt="4">
        <dgm:presLayoutVars>
          <dgm:bulletEnabled val="1"/>
        </dgm:presLayoutVars>
      </dgm:prSet>
      <dgm:spPr/>
    </dgm:pt>
    <dgm:pt modelId="{EDC354E2-553D-4C8B-BC8B-C28A60EC4F8A}" type="pres">
      <dgm:prSet presAssocID="{4FA70EA1-8614-4420-ADDD-8B3100698571}" presName="child2group" presStyleCnt="0"/>
      <dgm:spPr/>
    </dgm:pt>
    <dgm:pt modelId="{7BF8A28D-6675-4FA4-8A37-85084E39EFFD}" type="pres">
      <dgm:prSet presAssocID="{4FA70EA1-8614-4420-ADDD-8B3100698571}" presName="child2" presStyleLbl="bgAcc1" presStyleIdx="1" presStyleCnt="4"/>
      <dgm:spPr/>
    </dgm:pt>
    <dgm:pt modelId="{7A2B1992-F209-4E07-91D2-8C977D33159C}" type="pres">
      <dgm:prSet presAssocID="{4FA70EA1-8614-4420-ADDD-8B3100698571}" presName="child2Text" presStyleLbl="bgAcc1" presStyleIdx="1" presStyleCnt="4">
        <dgm:presLayoutVars>
          <dgm:bulletEnabled val="1"/>
        </dgm:presLayoutVars>
      </dgm:prSet>
      <dgm:spPr/>
    </dgm:pt>
    <dgm:pt modelId="{F6523B3C-5A90-49A8-BFC6-EB374C12D203}" type="pres">
      <dgm:prSet presAssocID="{4FA70EA1-8614-4420-ADDD-8B3100698571}" presName="child3group" presStyleCnt="0"/>
      <dgm:spPr/>
    </dgm:pt>
    <dgm:pt modelId="{FAF4F523-DC0F-4A5A-BA6A-F81C718B73FD}" type="pres">
      <dgm:prSet presAssocID="{4FA70EA1-8614-4420-ADDD-8B3100698571}" presName="child3" presStyleLbl="bgAcc1" presStyleIdx="2" presStyleCnt="4" custLinFactNeighborX="9673" custLinFactNeighborY="696"/>
      <dgm:spPr/>
    </dgm:pt>
    <dgm:pt modelId="{CC1D6E0C-5CE7-4B57-BD89-205FE8E08CBC}" type="pres">
      <dgm:prSet presAssocID="{4FA70EA1-8614-4420-ADDD-8B3100698571}" presName="child3Text" presStyleLbl="bgAcc1" presStyleIdx="2" presStyleCnt="4">
        <dgm:presLayoutVars>
          <dgm:bulletEnabled val="1"/>
        </dgm:presLayoutVars>
      </dgm:prSet>
      <dgm:spPr/>
    </dgm:pt>
    <dgm:pt modelId="{45A5248C-7A74-4A7A-836B-C70AFFD9DD94}" type="pres">
      <dgm:prSet presAssocID="{4FA70EA1-8614-4420-ADDD-8B3100698571}" presName="child4group" presStyleCnt="0"/>
      <dgm:spPr/>
    </dgm:pt>
    <dgm:pt modelId="{3C00D601-6DB9-40F2-B52E-D610B62B4ACB}" type="pres">
      <dgm:prSet presAssocID="{4FA70EA1-8614-4420-ADDD-8B3100698571}" presName="child4" presStyleLbl="bgAcc1" presStyleIdx="3" presStyleCnt="4"/>
      <dgm:spPr/>
    </dgm:pt>
    <dgm:pt modelId="{ACAF0DC3-B3B0-4392-B8C7-98D98B0377C5}" type="pres">
      <dgm:prSet presAssocID="{4FA70EA1-8614-4420-ADDD-8B3100698571}" presName="child4Text" presStyleLbl="bgAcc1" presStyleIdx="3" presStyleCnt="4">
        <dgm:presLayoutVars>
          <dgm:bulletEnabled val="1"/>
        </dgm:presLayoutVars>
      </dgm:prSet>
      <dgm:spPr/>
    </dgm:pt>
    <dgm:pt modelId="{3C998529-7E29-4380-85AC-910A48C3C33D}" type="pres">
      <dgm:prSet presAssocID="{4FA70EA1-8614-4420-ADDD-8B3100698571}" presName="childPlaceholder" presStyleCnt="0"/>
      <dgm:spPr/>
    </dgm:pt>
    <dgm:pt modelId="{03000C6B-3F51-4C6F-B7B8-D5910A59392A}" type="pres">
      <dgm:prSet presAssocID="{4FA70EA1-8614-4420-ADDD-8B3100698571}" presName="circle" presStyleCnt="0"/>
      <dgm:spPr/>
    </dgm:pt>
    <dgm:pt modelId="{F1A08DF3-D49C-4074-B9CD-CC49589E7C0F}" type="pres">
      <dgm:prSet presAssocID="{4FA70EA1-8614-4420-ADDD-8B3100698571}" presName="quadrant1" presStyleLbl="node1" presStyleIdx="0" presStyleCnt="4">
        <dgm:presLayoutVars>
          <dgm:chMax val="1"/>
          <dgm:bulletEnabled val="1"/>
        </dgm:presLayoutVars>
      </dgm:prSet>
      <dgm:spPr/>
    </dgm:pt>
    <dgm:pt modelId="{FCB61512-1696-484C-9965-6AEBEBA0C4F2}" type="pres">
      <dgm:prSet presAssocID="{4FA70EA1-8614-4420-ADDD-8B3100698571}" presName="quadrant2" presStyleLbl="node1" presStyleIdx="1" presStyleCnt="4">
        <dgm:presLayoutVars>
          <dgm:chMax val="1"/>
          <dgm:bulletEnabled val="1"/>
        </dgm:presLayoutVars>
      </dgm:prSet>
      <dgm:spPr/>
    </dgm:pt>
    <dgm:pt modelId="{EDBFA8FB-5AE0-4123-9D29-AEA27926590C}" type="pres">
      <dgm:prSet presAssocID="{4FA70EA1-8614-4420-ADDD-8B3100698571}" presName="quadrant3" presStyleLbl="node1" presStyleIdx="2" presStyleCnt="4">
        <dgm:presLayoutVars>
          <dgm:chMax val="1"/>
          <dgm:bulletEnabled val="1"/>
        </dgm:presLayoutVars>
      </dgm:prSet>
      <dgm:spPr/>
    </dgm:pt>
    <dgm:pt modelId="{EF4A34FE-58E4-4B78-8165-9A60483E9614}" type="pres">
      <dgm:prSet presAssocID="{4FA70EA1-8614-4420-ADDD-8B3100698571}" presName="quadrant4" presStyleLbl="node1" presStyleIdx="3" presStyleCnt="4">
        <dgm:presLayoutVars>
          <dgm:chMax val="1"/>
          <dgm:bulletEnabled val="1"/>
        </dgm:presLayoutVars>
      </dgm:prSet>
      <dgm:spPr/>
    </dgm:pt>
    <dgm:pt modelId="{4400F0E1-7D10-46C5-9EC3-5454648C34E6}" type="pres">
      <dgm:prSet presAssocID="{4FA70EA1-8614-4420-ADDD-8B3100698571}" presName="quadrantPlaceholder" presStyleCnt="0"/>
      <dgm:spPr/>
    </dgm:pt>
    <dgm:pt modelId="{95202F1F-7CB1-4243-A9EE-12B763C60418}" type="pres">
      <dgm:prSet presAssocID="{4FA70EA1-8614-4420-ADDD-8B3100698571}" presName="center1" presStyleLbl="fgShp" presStyleIdx="0" presStyleCnt="2" custFlipVert="1" custScaleX="5623" custScaleY="6466" custLinFactNeighborX="-7720" custLinFactNeighborY="3619"/>
      <dgm:spPr/>
    </dgm:pt>
    <dgm:pt modelId="{B001E339-A907-4704-8684-5D3C56DF5D8C}" type="pres">
      <dgm:prSet presAssocID="{4FA70EA1-8614-4420-ADDD-8B3100698571}" presName="center2" presStyleLbl="fgShp" presStyleIdx="1" presStyleCnt="2" custFlipVert="1" custScaleX="5061" custScaleY="35198"/>
      <dgm:spPr/>
    </dgm:pt>
  </dgm:ptLst>
  <dgm:cxnLst>
    <dgm:cxn modelId="{98D11E01-E63F-724A-9D57-F38F8478FAA7}" type="presOf" srcId="{AA028C6F-B82B-4839-94C7-086CE5ED5FB5}" destId="{3C00D601-6DB9-40F2-B52E-D610B62B4ACB}" srcOrd="0" destOrd="0" presId="urn:microsoft.com/office/officeart/2005/8/layout/cycle4"/>
    <dgm:cxn modelId="{A1E02701-48C0-4AD1-9E8C-6E436DA01E09}" srcId="{CE28724C-2462-4D80-9B4E-948812592115}" destId="{F9BA70AE-3613-4906-8276-890391E210FD}" srcOrd="2" destOrd="0" parTransId="{FFF69BF2-4FBB-41B2-B404-2F507E5BADEC}" sibTransId="{0E60DDE3-8597-4CF6-99C9-2FA5CA63CC12}"/>
    <dgm:cxn modelId="{8E610507-45F6-804E-9AFD-12E7808DEF8B}" type="presOf" srcId="{B73E65E8-9FC2-4FF1-A0EF-40308E42656F}" destId="{3C00D601-6DB9-40F2-B52E-D610B62B4ACB}" srcOrd="0" destOrd="1" presId="urn:microsoft.com/office/officeart/2005/8/layout/cycle4"/>
    <dgm:cxn modelId="{353B890D-229A-FD4D-B087-2D830F282D2C}" type="presOf" srcId="{BEA501DB-5258-45D2-AEEC-C358E0F40006}" destId="{7A2B1992-F209-4E07-91D2-8C977D33159C}" srcOrd="1" destOrd="1" presId="urn:microsoft.com/office/officeart/2005/8/layout/cycle4"/>
    <dgm:cxn modelId="{2E077311-2AD8-BC44-B860-6D10686D52A1}" type="presOf" srcId="{789814C6-9D6E-4290-9CC3-A6A1E17804AB}" destId="{FAF4F523-DC0F-4A5A-BA6A-F81C718B73FD}" srcOrd="0" destOrd="1" presId="urn:microsoft.com/office/officeart/2005/8/layout/cycle4"/>
    <dgm:cxn modelId="{D7D2F912-ECF6-D74C-934D-70128976B072}" type="presOf" srcId="{55449F6F-7EE3-4759-96E6-F40FE168E4EB}" destId="{ACAF0DC3-B3B0-4392-B8C7-98D98B0377C5}" srcOrd="1" destOrd="2" presId="urn:microsoft.com/office/officeart/2005/8/layout/cycle4"/>
    <dgm:cxn modelId="{CF4E0913-F582-E147-93F9-00CBBC56DCEC}" type="presOf" srcId="{B1B5547A-B997-40A7-8CED-639A5CAE7C4D}" destId="{7A2B1992-F209-4E07-91D2-8C977D33159C}" srcOrd="1" destOrd="2" presId="urn:microsoft.com/office/officeart/2005/8/layout/cycle4"/>
    <dgm:cxn modelId="{8715E115-76DB-4187-805E-A4172484FE09}" srcId="{CE28724C-2462-4D80-9B4E-948812592115}" destId="{3591F067-CD7F-457F-99BF-B8A22B9142CD}" srcOrd="0" destOrd="0" parTransId="{592A1BFA-F26A-4B1D-84B9-F37E25FB93FA}" sibTransId="{B0637CAB-6B5F-49B0-AEAC-984175D8534B}"/>
    <dgm:cxn modelId="{BFBD481A-B083-4C40-931E-E263172CCF91}" type="presOf" srcId="{0CC4F84F-781A-44F3-AAB6-B9DC06FEC23A}" destId="{7A2B1992-F209-4E07-91D2-8C977D33159C}" srcOrd="1" destOrd="0" presId="urn:microsoft.com/office/officeart/2005/8/layout/cycle4"/>
    <dgm:cxn modelId="{7D445A1C-E4D0-FC48-8E62-2033AAF991AC}" type="presOf" srcId="{F9BA70AE-3613-4906-8276-890391E210FD}" destId="{FAF4F523-DC0F-4A5A-BA6A-F81C718B73FD}" srcOrd="0" destOrd="2" presId="urn:microsoft.com/office/officeart/2005/8/layout/cycle4"/>
    <dgm:cxn modelId="{5CEE603A-E446-4D2E-B2E3-C12B9264C1D1}" srcId="{CE28724C-2462-4D80-9B4E-948812592115}" destId="{789814C6-9D6E-4290-9CC3-A6A1E17804AB}" srcOrd="1" destOrd="0" parTransId="{A9541DA5-8F21-4324-A72A-CC8A9D7AEC62}" sibTransId="{D345A93F-2EFE-4B6F-B6E6-49D8D1DE110B}"/>
    <dgm:cxn modelId="{9C8FB83E-E3F8-4026-850E-B26182BE45EF}" srcId="{4FA70EA1-8614-4420-ADDD-8B3100698571}" destId="{D186E7CE-FDCA-4191-9270-4C96B0EF2A96}" srcOrd="3" destOrd="0" parTransId="{F1B217A1-2E41-4713-8410-D82802179B31}" sibTransId="{C6AC49BF-8B64-4EEE-8A4C-0960D32F69C0}"/>
    <dgm:cxn modelId="{52A6D75F-F593-1244-A484-BCF675AF8BE9}" type="presOf" srcId="{B73E65E8-9FC2-4FF1-A0EF-40308E42656F}" destId="{ACAF0DC3-B3B0-4392-B8C7-98D98B0377C5}" srcOrd="1" destOrd="1" presId="urn:microsoft.com/office/officeart/2005/8/layout/cycle4"/>
    <dgm:cxn modelId="{C191DA62-1B1B-AA40-83C1-207CA0BDAFFE}" type="presOf" srcId="{7370FA1B-ABA3-48F9-89CB-BD2C0BE86764}" destId="{FCB61512-1696-484C-9965-6AEBEBA0C4F2}" srcOrd="0" destOrd="0" presId="urn:microsoft.com/office/officeart/2005/8/layout/cycle4"/>
    <dgm:cxn modelId="{F6925C44-2FA5-4A3D-8120-26AA172794A6}" srcId="{D186E7CE-FDCA-4191-9270-4C96B0EF2A96}" destId="{B73E65E8-9FC2-4FF1-A0EF-40308E42656F}" srcOrd="1" destOrd="0" parTransId="{AA1FB5D7-4D4A-44FA-8EC9-952187A6C5AF}" sibTransId="{F1A66196-C7FB-41DA-B8D8-DD7129A9BA7A}"/>
    <dgm:cxn modelId="{4CA95F69-72D2-46D2-B9C5-4321A2CBB8A7}" srcId="{58F861E5-0985-41BD-B30E-28DC5A99DD1C}" destId="{58E9212D-62F3-4151-86F4-27F6DB7D838C}" srcOrd="0" destOrd="0" parTransId="{50872AE6-48D6-47AA-B965-2AF987C4A6E4}" sibTransId="{798A17D0-6B7B-4A07-983A-5829F41B3FC7}"/>
    <dgm:cxn modelId="{E994C350-6EDE-424B-A700-EE93139354CD}" type="presOf" srcId="{43CC6D45-29D2-C041-BB90-133BB9F1FDD8}" destId="{002515A5-C6DA-274F-B2DD-9E215A1EA3B2}" srcOrd="1" destOrd="1" presId="urn:microsoft.com/office/officeart/2005/8/layout/cycle4"/>
    <dgm:cxn modelId="{0FD50E52-B6DE-1C4D-9D57-ACBD0BDAD28D}" type="presOf" srcId="{B1B5547A-B997-40A7-8CED-639A5CAE7C4D}" destId="{7BF8A28D-6675-4FA4-8A37-85084E39EFFD}" srcOrd="0" destOrd="2" presId="urn:microsoft.com/office/officeart/2005/8/layout/cycle4"/>
    <dgm:cxn modelId="{D3655775-8868-1D43-B309-E6920C42B668}" type="presOf" srcId="{58E9212D-62F3-4151-86F4-27F6DB7D838C}" destId="{9B04DAF4-BFFA-5F41-BA6E-F7C41ADA1EA1}" srcOrd="0" destOrd="0" presId="urn:microsoft.com/office/officeart/2005/8/layout/cycle4"/>
    <dgm:cxn modelId="{7BF9FC8E-348A-4892-94E7-F47D6F122E38}" srcId="{D186E7CE-FDCA-4191-9270-4C96B0EF2A96}" destId="{AA028C6F-B82B-4839-94C7-086CE5ED5FB5}" srcOrd="0" destOrd="0" parTransId="{435A00F1-F85F-43BA-9AFC-FC26FBC61F18}" sibTransId="{58255309-AC5B-49BA-95E4-26B8AA6F4A61}"/>
    <dgm:cxn modelId="{2455C492-A683-4743-B67D-278FB1984B95}" type="presOf" srcId="{43CC6D45-29D2-C041-BB90-133BB9F1FDD8}" destId="{9B04DAF4-BFFA-5F41-BA6E-F7C41ADA1EA1}" srcOrd="0" destOrd="1" presId="urn:microsoft.com/office/officeart/2005/8/layout/cycle4"/>
    <dgm:cxn modelId="{35FE2E93-B980-CD4D-854D-4CC8097469AD}" type="presOf" srcId="{0CC4F84F-781A-44F3-AAB6-B9DC06FEC23A}" destId="{7BF8A28D-6675-4FA4-8A37-85084E39EFFD}" srcOrd="0" destOrd="0" presId="urn:microsoft.com/office/officeart/2005/8/layout/cycle4"/>
    <dgm:cxn modelId="{1A94AA93-B56B-BE45-8251-5AA18C78C5F1}" type="presOf" srcId="{58E9212D-62F3-4151-86F4-27F6DB7D838C}" destId="{002515A5-C6DA-274F-B2DD-9E215A1EA3B2}" srcOrd="1" destOrd="0" presId="urn:microsoft.com/office/officeart/2005/8/layout/cycle4"/>
    <dgm:cxn modelId="{E9AB0196-C367-4A69-AD6D-87F43D8A7FA0}" type="presOf" srcId="{87E6B1ED-DEC2-43AB-9874-7E20E9054D94}" destId="{002515A5-C6DA-274F-B2DD-9E215A1EA3B2}" srcOrd="1" destOrd="2" presId="urn:microsoft.com/office/officeart/2005/8/layout/cycle4"/>
    <dgm:cxn modelId="{82D71596-A036-4A1C-A8ED-679722343EB3}" srcId="{7370FA1B-ABA3-48F9-89CB-BD2C0BE86764}" destId="{BEA501DB-5258-45D2-AEEC-C358E0F40006}" srcOrd="1" destOrd="0" parTransId="{1CB09520-2264-458B-9622-C0DA3EFE0926}" sibTransId="{81D42761-D0A4-4CAC-949D-5695432ED34E}"/>
    <dgm:cxn modelId="{8D53CD9A-ACB8-40AA-B191-498D0D06B9FC}" srcId="{7370FA1B-ABA3-48F9-89CB-BD2C0BE86764}" destId="{B1B5547A-B997-40A7-8CED-639A5CAE7C4D}" srcOrd="2" destOrd="0" parTransId="{A58838D1-14DF-4A53-9EC5-F5FD944CCD94}" sibTransId="{F91B4519-7DF8-4751-951B-CBCFD8A2C297}"/>
    <dgm:cxn modelId="{0028F7A1-7BEE-4F43-8BDD-E9E72976B217}" type="presOf" srcId="{D186E7CE-FDCA-4191-9270-4C96B0EF2A96}" destId="{EF4A34FE-58E4-4B78-8165-9A60483E9614}" srcOrd="0" destOrd="0" presId="urn:microsoft.com/office/officeart/2005/8/layout/cycle4"/>
    <dgm:cxn modelId="{24C244A4-E2BF-4ABE-9D86-EAFAAB4D11E5}" srcId="{7370FA1B-ABA3-48F9-89CB-BD2C0BE86764}" destId="{0CC4F84F-781A-44F3-AAB6-B9DC06FEC23A}" srcOrd="0" destOrd="0" parTransId="{C96F920D-BBAC-4259-AD2F-25E37FCF13E4}" sibTransId="{5D36CE8C-58AE-4850-A256-980B0B3A0898}"/>
    <dgm:cxn modelId="{61E95DA7-FDCE-AF49-89C2-1B2E11E8F4F8}" type="presOf" srcId="{55449F6F-7EE3-4759-96E6-F40FE168E4EB}" destId="{3C00D601-6DB9-40F2-B52E-D610B62B4ACB}" srcOrd="0" destOrd="2" presId="urn:microsoft.com/office/officeart/2005/8/layout/cycle4"/>
    <dgm:cxn modelId="{8F2019A9-EB26-5549-B922-D8DC01106A22}" type="presOf" srcId="{F9BA70AE-3613-4906-8276-890391E210FD}" destId="{CC1D6E0C-5CE7-4B57-BD89-205FE8E08CBC}" srcOrd="1" destOrd="2" presId="urn:microsoft.com/office/officeart/2005/8/layout/cycle4"/>
    <dgm:cxn modelId="{0CC997AE-A1A6-9F47-B567-F06E6E34B86B}" type="presOf" srcId="{789814C6-9D6E-4290-9CC3-A6A1E17804AB}" destId="{CC1D6E0C-5CE7-4B57-BD89-205FE8E08CBC}" srcOrd="1" destOrd="1" presId="urn:microsoft.com/office/officeart/2005/8/layout/cycle4"/>
    <dgm:cxn modelId="{C8D8F4B8-78BF-854E-9103-3B738036BCB0}" type="presOf" srcId="{CE28724C-2462-4D80-9B4E-948812592115}" destId="{EDBFA8FB-5AE0-4123-9D29-AEA27926590C}" srcOrd="0" destOrd="0" presId="urn:microsoft.com/office/officeart/2005/8/layout/cycle4"/>
    <dgm:cxn modelId="{E154ABBF-7CD1-4247-A8E0-A8B93B2120AB}" type="presOf" srcId="{AA028C6F-B82B-4839-94C7-086CE5ED5FB5}" destId="{ACAF0DC3-B3B0-4392-B8C7-98D98B0377C5}" srcOrd="1" destOrd="0" presId="urn:microsoft.com/office/officeart/2005/8/layout/cycle4"/>
    <dgm:cxn modelId="{228D5BC1-E8DC-465A-A4E6-0366441245EB}" type="presOf" srcId="{58F861E5-0985-41BD-B30E-28DC5A99DD1C}" destId="{F1A08DF3-D49C-4074-B9CD-CC49589E7C0F}" srcOrd="0" destOrd="0" presId="urn:microsoft.com/office/officeart/2005/8/layout/cycle4"/>
    <dgm:cxn modelId="{8CF039C9-5C8D-4354-AC0B-1636EC7A2D80}" srcId="{58F861E5-0985-41BD-B30E-28DC5A99DD1C}" destId="{87E6B1ED-DEC2-43AB-9874-7E20E9054D94}" srcOrd="2" destOrd="0" parTransId="{BBDE74B5-DE9A-4EC2-B21B-95BD8B8FDE69}" sibTransId="{3517AEAF-AD78-4A68-BDDA-AF267765EDE8}"/>
    <dgm:cxn modelId="{33F11ECD-5DA6-43EA-91F0-2F3A40A0D9CE}" srcId="{4FA70EA1-8614-4420-ADDD-8B3100698571}" destId="{CE28724C-2462-4D80-9B4E-948812592115}" srcOrd="2" destOrd="0" parTransId="{520D1228-D8C2-427A-BAF5-165BB81FF825}" sibTransId="{D4BE9EFD-C431-4D17-AD51-D864A49BFA38}"/>
    <dgm:cxn modelId="{0DF757D7-30D8-458E-9750-2F18DF66A05D}" type="presOf" srcId="{4FA70EA1-8614-4420-ADDD-8B3100698571}" destId="{94349B0F-8096-40B3-B18B-7E9B90D0EA0E}" srcOrd="0" destOrd="0" presId="urn:microsoft.com/office/officeart/2005/8/layout/cycle4"/>
    <dgm:cxn modelId="{F6E336DB-8940-134B-A2CE-FA8BF687F61F}" type="presOf" srcId="{BEA501DB-5258-45D2-AEEC-C358E0F40006}" destId="{7BF8A28D-6675-4FA4-8A37-85084E39EFFD}" srcOrd="0" destOrd="1" presId="urn:microsoft.com/office/officeart/2005/8/layout/cycle4"/>
    <dgm:cxn modelId="{42B3FAE6-CE22-4249-BF10-7EBD304181D9}" type="presOf" srcId="{3591F067-CD7F-457F-99BF-B8A22B9142CD}" destId="{CC1D6E0C-5CE7-4B57-BD89-205FE8E08CBC}" srcOrd="1" destOrd="0" presId="urn:microsoft.com/office/officeart/2005/8/layout/cycle4"/>
    <dgm:cxn modelId="{1B92A3ED-06B8-41C2-97CC-94CB321F2C35}" srcId="{4FA70EA1-8614-4420-ADDD-8B3100698571}" destId="{58F861E5-0985-41BD-B30E-28DC5A99DD1C}" srcOrd="0" destOrd="0" parTransId="{DFBF6C65-A7DB-4FCF-B420-927E9E9ED4E6}" sibTransId="{40B7453E-571E-4ADC-97E4-F7A5CC1A9274}"/>
    <dgm:cxn modelId="{021E20EF-4A1B-43FE-8354-8D4D81C5D17E}" srcId="{4FA70EA1-8614-4420-ADDD-8B3100698571}" destId="{7370FA1B-ABA3-48F9-89CB-BD2C0BE86764}" srcOrd="1" destOrd="0" parTransId="{C93AE9DB-0106-42E1-9F36-B4DF6788994B}" sibTransId="{87E015E9-D43F-4978-9D6A-001374673EFC}"/>
    <dgm:cxn modelId="{48F438F8-CD1F-455F-88E3-0FA1C19E72B1}" type="presOf" srcId="{87E6B1ED-DEC2-43AB-9874-7E20E9054D94}" destId="{9B04DAF4-BFFA-5F41-BA6E-F7C41ADA1EA1}" srcOrd="0" destOrd="2" presId="urn:microsoft.com/office/officeart/2005/8/layout/cycle4"/>
    <dgm:cxn modelId="{AD4B26FB-8B1C-433E-BEBA-F75313BFEDF1}" srcId="{D186E7CE-FDCA-4191-9270-4C96B0EF2A96}" destId="{55449F6F-7EE3-4759-96E6-F40FE168E4EB}" srcOrd="2" destOrd="0" parTransId="{A9D410A8-8B0E-4AE7-9CEB-7F3F32E809D3}" sibTransId="{8DC91C0B-E55A-4595-912B-5DEED124FC14}"/>
    <dgm:cxn modelId="{E77BA4FD-AEAB-D645-AE95-E49378CF9F50}" type="presOf" srcId="{3591F067-CD7F-457F-99BF-B8A22B9142CD}" destId="{FAF4F523-DC0F-4A5A-BA6A-F81C718B73FD}" srcOrd="0" destOrd="0" presId="urn:microsoft.com/office/officeart/2005/8/layout/cycle4"/>
    <dgm:cxn modelId="{5CF3BEFE-280F-EC47-98A9-5AD6C0E1BAA1}" srcId="{58F861E5-0985-41BD-B30E-28DC5A99DD1C}" destId="{43CC6D45-29D2-C041-BB90-133BB9F1FDD8}" srcOrd="1" destOrd="0" parTransId="{60257681-10DF-1840-A978-D317321DA46D}" sibTransId="{8F12651C-305B-F640-83EC-A9B7B41CE8A5}"/>
    <dgm:cxn modelId="{1D7C0E3B-0E96-4685-838E-3613B7D7EEA0}" type="presParOf" srcId="{94349B0F-8096-40B3-B18B-7E9B90D0EA0E}" destId="{9BA93983-EB59-4703-A52B-A9B47821FBD0}" srcOrd="0" destOrd="0" presId="urn:microsoft.com/office/officeart/2005/8/layout/cycle4"/>
    <dgm:cxn modelId="{DF1B7D87-76AC-734A-BE3B-98E132F19DC6}" type="presParOf" srcId="{9BA93983-EB59-4703-A52B-A9B47821FBD0}" destId="{DAA5405A-F1BC-7745-AE3A-18B637A6424A}" srcOrd="0" destOrd="0" presId="urn:microsoft.com/office/officeart/2005/8/layout/cycle4"/>
    <dgm:cxn modelId="{BD83245C-49F8-4A4F-A628-59B1D9B956A6}" type="presParOf" srcId="{DAA5405A-F1BC-7745-AE3A-18B637A6424A}" destId="{9B04DAF4-BFFA-5F41-BA6E-F7C41ADA1EA1}" srcOrd="0" destOrd="0" presId="urn:microsoft.com/office/officeart/2005/8/layout/cycle4"/>
    <dgm:cxn modelId="{CED7BFF9-D756-CB41-8A5C-404036F2F2D7}" type="presParOf" srcId="{DAA5405A-F1BC-7745-AE3A-18B637A6424A}" destId="{002515A5-C6DA-274F-B2DD-9E215A1EA3B2}" srcOrd="1" destOrd="0" presId="urn:microsoft.com/office/officeart/2005/8/layout/cycle4"/>
    <dgm:cxn modelId="{F74488C6-455B-48A3-9A9A-2ECD8E98FE0A}" type="presParOf" srcId="{9BA93983-EB59-4703-A52B-A9B47821FBD0}" destId="{EDC354E2-553D-4C8B-BC8B-C28A60EC4F8A}" srcOrd="1" destOrd="0" presId="urn:microsoft.com/office/officeart/2005/8/layout/cycle4"/>
    <dgm:cxn modelId="{BB2D02CC-C5BF-4B58-976C-BF883908D662}" type="presParOf" srcId="{EDC354E2-553D-4C8B-BC8B-C28A60EC4F8A}" destId="{7BF8A28D-6675-4FA4-8A37-85084E39EFFD}" srcOrd="0" destOrd="0" presId="urn:microsoft.com/office/officeart/2005/8/layout/cycle4"/>
    <dgm:cxn modelId="{E9DEEFC8-9B6E-4E4D-A519-98ED15B724CB}" type="presParOf" srcId="{EDC354E2-553D-4C8B-BC8B-C28A60EC4F8A}" destId="{7A2B1992-F209-4E07-91D2-8C977D33159C}" srcOrd="1" destOrd="0" presId="urn:microsoft.com/office/officeart/2005/8/layout/cycle4"/>
    <dgm:cxn modelId="{5E0E4097-FBDA-4A99-BC52-66BBD233AD14}" type="presParOf" srcId="{9BA93983-EB59-4703-A52B-A9B47821FBD0}" destId="{F6523B3C-5A90-49A8-BFC6-EB374C12D203}" srcOrd="2" destOrd="0" presId="urn:microsoft.com/office/officeart/2005/8/layout/cycle4"/>
    <dgm:cxn modelId="{8B1DC0DF-3A28-45A4-9E65-E332039E7170}" type="presParOf" srcId="{F6523B3C-5A90-49A8-BFC6-EB374C12D203}" destId="{FAF4F523-DC0F-4A5A-BA6A-F81C718B73FD}" srcOrd="0" destOrd="0" presId="urn:microsoft.com/office/officeart/2005/8/layout/cycle4"/>
    <dgm:cxn modelId="{EB5ED612-0658-4643-83C3-32889B1F7DE6}" type="presParOf" srcId="{F6523B3C-5A90-49A8-BFC6-EB374C12D203}" destId="{CC1D6E0C-5CE7-4B57-BD89-205FE8E08CBC}" srcOrd="1" destOrd="0" presId="urn:microsoft.com/office/officeart/2005/8/layout/cycle4"/>
    <dgm:cxn modelId="{300BA429-077A-4825-BF19-62DB6538256B}" type="presParOf" srcId="{9BA93983-EB59-4703-A52B-A9B47821FBD0}" destId="{45A5248C-7A74-4A7A-836B-C70AFFD9DD94}" srcOrd="3" destOrd="0" presId="urn:microsoft.com/office/officeart/2005/8/layout/cycle4"/>
    <dgm:cxn modelId="{F928B780-4E60-466E-9BA8-33ADA3913A25}" type="presParOf" srcId="{45A5248C-7A74-4A7A-836B-C70AFFD9DD94}" destId="{3C00D601-6DB9-40F2-B52E-D610B62B4ACB}" srcOrd="0" destOrd="0" presId="urn:microsoft.com/office/officeart/2005/8/layout/cycle4"/>
    <dgm:cxn modelId="{0A052D2C-A799-4D66-B5B6-88C459758F12}" type="presParOf" srcId="{45A5248C-7A74-4A7A-836B-C70AFFD9DD94}" destId="{ACAF0DC3-B3B0-4392-B8C7-98D98B0377C5}" srcOrd="1" destOrd="0" presId="urn:microsoft.com/office/officeart/2005/8/layout/cycle4"/>
    <dgm:cxn modelId="{7240B720-35A8-45A2-9FD0-7B68E6469515}" type="presParOf" srcId="{9BA93983-EB59-4703-A52B-A9B47821FBD0}" destId="{3C998529-7E29-4380-85AC-910A48C3C33D}" srcOrd="4" destOrd="0" presId="urn:microsoft.com/office/officeart/2005/8/layout/cycle4"/>
    <dgm:cxn modelId="{53F7D720-E056-4148-89D2-7841E94C7823}" type="presParOf" srcId="{94349B0F-8096-40B3-B18B-7E9B90D0EA0E}" destId="{03000C6B-3F51-4C6F-B7B8-D5910A59392A}" srcOrd="1" destOrd="0" presId="urn:microsoft.com/office/officeart/2005/8/layout/cycle4"/>
    <dgm:cxn modelId="{B4D4AD5B-C56E-42E3-9826-45DDA7128AEC}" type="presParOf" srcId="{03000C6B-3F51-4C6F-B7B8-D5910A59392A}" destId="{F1A08DF3-D49C-4074-B9CD-CC49589E7C0F}" srcOrd="0" destOrd="0" presId="urn:microsoft.com/office/officeart/2005/8/layout/cycle4"/>
    <dgm:cxn modelId="{39AAA0DE-3C7E-47F5-BDC6-E743054E0285}" type="presParOf" srcId="{03000C6B-3F51-4C6F-B7B8-D5910A59392A}" destId="{FCB61512-1696-484C-9965-6AEBEBA0C4F2}" srcOrd="1" destOrd="0" presId="urn:microsoft.com/office/officeart/2005/8/layout/cycle4"/>
    <dgm:cxn modelId="{31AFD575-3199-4774-8806-5CBB9854E212}" type="presParOf" srcId="{03000C6B-3F51-4C6F-B7B8-D5910A59392A}" destId="{EDBFA8FB-5AE0-4123-9D29-AEA27926590C}" srcOrd="2" destOrd="0" presId="urn:microsoft.com/office/officeart/2005/8/layout/cycle4"/>
    <dgm:cxn modelId="{344D1AC7-4DD9-44F2-B7F9-A9444B52604A}" type="presParOf" srcId="{03000C6B-3F51-4C6F-B7B8-D5910A59392A}" destId="{EF4A34FE-58E4-4B78-8165-9A60483E9614}" srcOrd="3" destOrd="0" presId="urn:microsoft.com/office/officeart/2005/8/layout/cycle4"/>
    <dgm:cxn modelId="{2C127260-CC82-4236-9404-00F310C63F46}" type="presParOf" srcId="{03000C6B-3F51-4C6F-B7B8-D5910A59392A}" destId="{4400F0E1-7D10-46C5-9EC3-5454648C34E6}" srcOrd="4" destOrd="0" presId="urn:microsoft.com/office/officeart/2005/8/layout/cycle4"/>
    <dgm:cxn modelId="{EE97A5C7-39F6-4A9D-975B-B8512A72A345}" type="presParOf" srcId="{94349B0F-8096-40B3-B18B-7E9B90D0EA0E}" destId="{95202F1F-7CB1-4243-A9EE-12B763C60418}" srcOrd="2" destOrd="0" presId="urn:microsoft.com/office/officeart/2005/8/layout/cycle4"/>
    <dgm:cxn modelId="{F1B3DC99-8838-4A7F-93C7-9E31B54832A2}" type="presParOf" srcId="{94349B0F-8096-40B3-B18B-7E9B90D0EA0E}" destId="{B001E339-A907-4704-8684-5D3C56DF5D8C}" srcOrd="3" destOrd="0" presId="urn:microsoft.com/office/officeart/2005/8/layout/cycle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1920C85-BEF7-4C21-B3DB-3616E5D181E0}" type="doc">
      <dgm:prSet loTypeId="urn:microsoft.com/office/officeart/2005/8/layout/hierarchy3" loCatId="hierarchy" qsTypeId="urn:microsoft.com/office/officeart/2005/8/quickstyle/simple1" qsCatId="simple" csTypeId="urn:microsoft.com/office/officeart/2005/8/colors/accent3_2" csCatId="accent3" phldr="1"/>
      <dgm:spPr/>
      <dgm:t>
        <a:bodyPr/>
        <a:lstStyle/>
        <a:p>
          <a:endParaRPr lang="en-GB"/>
        </a:p>
      </dgm:t>
    </dgm:pt>
    <dgm:pt modelId="{9FBA6D72-3DE6-46D9-8543-1CEA22F06C36}">
      <dgm:prSet/>
      <dgm:spPr/>
      <dgm:t>
        <a:bodyPr/>
        <a:lstStyle/>
        <a:p>
          <a:pPr rtl="0"/>
          <a:r>
            <a:rPr lang="en-GB" b="1"/>
            <a:t>LD Clumping </a:t>
          </a:r>
        </a:p>
      </dgm:t>
    </dgm:pt>
    <dgm:pt modelId="{F8C9820D-300E-423B-ADF8-6BF747F0A3AF}" type="parTrans" cxnId="{671D17AE-A69D-4B3E-8925-E21A44DF1A33}">
      <dgm:prSet/>
      <dgm:spPr/>
      <dgm:t>
        <a:bodyPr/>
        <a:lstStyle/>
        <a:p>
          <a:endParaRPr lang="en-GB"/>
        </a:p>
      </dgm:t>
    </dgm:pt>
    <dgm:pt modelId="{05CDB1EF-8944-43A7-BD49-74A80496BD2E}" type="sibTrans" cxnId="{671D17AE-A69D-4B3E-8925-E21A44DF1A33}">
      <dgm:prSet/>
      <dgm:spPr/>
      <dgm:t>
        <a:bodyPr/>
        <a:lstStyle/>
        <a:p>
          <a:endParaRPr lang="en-GB"/>
        </a:p>
      </dgm:t>
    </dgm:pt>
    <dgm:pt modelId="{0DE437D0-5606-4538-9C6C-4F0EE98E5C83}">
      <dgm:prSet/>
      <dgm:spPr/>
      <dgm:t>
        <a:bodyPr/>
        <a:lstStyle/>
        <a:p>
          <a:pPr rtl="0"/>
          <a:r>
            <a:rPr lang="en-GB" b="1"/>
            <a:t>Independent significant hits</a:t>
          </a:r>
        </a:p>
      </dgm:t>
    </dgm:pt>
    <dgm:pt modelId="{89403229-A2F4-4476-B3CB-5C77E780C231}" type="parTrans" cxnId="{4645780B-19D6-486C-9B10-C6D6E16D327E}">
      <dgm:prSet/>
      <dgm:spPr/>
      <dgm:t>
        <a:bodyPr/>
        <a:lstStyle/>
        <a:p>
          <a:endParaRPr lang="en-GB"/>
        </a:p>
      </dgm:t>
    </dgm:pt>
    <dgm:pt modelId="{D3933E99-E840-47E7-837A-4A323A351D3D}" type="sibTrans" cxnId="{4645780B-19D6-486C-9B10-C6D6E16D327E}">
      <dgm:prSet/>
      <dgm:spPr/>
      <dgm:t>
        <a:bodyPr/>
        <a:lstStyle/>
        <a:p>
          <a:endParaRPr lang="en-GB"/>
        </a:p>
      </dgm:t>
    </dgm:pt>
    <dgm:pt modelId="{F6ABC78F-1B8A-477E-B9F5-6518BF758957}">
      <dgm:prSet/>
      <dgm:spPr/>
      <dgm:t>
        <a:bodyPr/>
        <a:lstStyle/>
        <a:p>
          <a:pPr rtl="0"/>
          <a:r>
            <a:rPr lang="en-GB" b="1"/>
            <a:t>Risk loci for each disorder that are not captured by p genetics</a:t>
          </a:r>
        </a:p>
      </dgm:t>
    </dgm:pt>
    <dgm:pt modelId="{DD7899BB-A6E0-4A0B-A09B-210F092C41CF}" type="parTrans" cxnId="{646F9F51-5D14-4B42-839D-AF8F3AC5428A}">
      <dgm:prSet/>
      <dgm:spPr/>
      <dgm:t>
        <a:bodyPr/>
        <a:lstStyle/>
        <a:p>
          <a:endParaRPr lang="en-GB"/>
        </a:p>
      </dgm:t>
    </dgm:pt>
    <dgm:pt modelId="{EEEFE4EB-DA6B-437C-9F50-053E98AC11F2}" type="sibTrans" cxnId="{646F9F51-5D14-4B42-839D-AF8F3AC5428A}">
      <dgm:prSet/>
      <dgm:spPr/>
      <dgm:t>
        <a:bodyPr/>
        <a:lstStyle/>
        <a:p>
          <a:endParaRPr lang="en-GB"/>
        </a:p>
      </dgm:t>
    </dgm:pt>
    <dgm:pt modelId="{811B731C-5DD0-4F11-B6DB-D6F487202D48}">
      <dgm:prSet/>
      <dgm:spPr/>
      <dgm:t>
        <a:bodyPr/>
        <a:lstStyle/>
        <a:p>
          <a:pPr rtl="0"/>
          <a:r>
            <a:rPr lang="en-GB" b="1"/>
            <a:t>Gene Level Analysis (MAGMA)</a:t>
          </a:r>
        </a:p>
      </dgm:t>
    </dgm:pt>
    <dgm:pt modelId="{52A4C851-8630-46C3-B851-7A2B4F579FB0}" type="parTrans" cxnId="{C97E1286-0FD5-45A7-9220-5F0C300D36E4}">
      <dgm:prSet/>
      <dgm:spPr/>
      <dgm:t>
        <a:bodyPr/>
        <a:lstStyle/>
        <a:p>
          <a:endParaRPr lang="en-GB"/>
        </a:p>
      </dgm:t>
    </dgm:pt>
    <dgm:pt modelId="{02910277-262E-4F22-93A2-B178F446D3AE}" type="sibTrans" cxnId="{C97E1286-0FD5-45A7-9220-5F0C300D36E4}">
      <dgm:prSet/>
      <dgm:spPr/>
      <dgm:t>
        <a:bodyPr/>
        <a:lstStyle/>
        <a:p>
          <a:endParaRPr lang="en-GB"/>
        </a:p>
      </dgm:t>
    </dgm:pt>
    <dgm:pt modelId="{D0906416-9460-4CB4-8FF4-7C124E150000}">
      <dgm:prSet/>
      <dgm:spPr/>
      <dgm:t>
        <a:bodyPr/>
        <a:lstStyle/>
        <a:p>
          <a:pPr rtl="0"/>
          <a:r>
            <a:rPr lang="en-GB" b="1"/>
            <a:t>Identify the most relevant genes</a:t>
          </a:r>
        </a:p>
      </dgm:t>
    </dgm:pt>
    <dgm:pt modelId="{D9C2BC0A-1AED-4205-BDE4-365AB8982331}" type="parTrans" cxnId="{F87EA6A5-6D6A-4152-B6F9-3B4144CF642F}">
      <dgm:prSet/>
      <dgm:spPr/>
      <dgm:t>
        <a:bodyPr/>
        <a:lstStyle/>
        <a:p>
          <a:endParaRPr lang="en-GB"/>
        </a:p>
      </dgm:t>
    </dgm:pt>
    <dgm:pt modelId="{7CB45B48-656E-4B66-9AAD-658507E1F35B}" type="sibTrans" cxnId="{F87EA6A5-6D6A-4152-B6F9-3B4144CF642F}">
      <dgm:prSet/>
      <dgm:spPr/>
      <dgm:t>
        <a:bodyPr/>
        <a:lstStyle/>
        <a:p>
          <a:endParaRPr lang="en-GB"/>
        </a:p>
      </dgm:t>
    </dgm:pt>
    <dgm:pt modelId="{C7AF5ACE-B973-4E9F-BF3B-DA3509B22F57}">
      <dgm:prSet/>
      <dgm:spPr/>
      <dgm:t>
        <a:bodyPr/>
        <a:lstStyle/>
        <a:p>
          <a:pPr rtl="0"/>
          <a:r>
            <a:rPr lang="en-GB" b="1"/>
            <a:t>Explore gene enrichment</a:t>
          </a:r>
        </a:p>
      </dgm:t>
    </dgm:pt>
    <dgm:pt modelId="{29F5C512-B9C3-4030-99BF-B1C745797E4C}" type="parTrans" cxnId="{BE751CD2-A8BC-4E00-B275-972B13D68FA4}">
      <dgm:prSet/>
      <dgm:spPr/>
      <dgm:t>
        <a:bodyPr/>
        <a:lstStyle/>
        <a:p>
          <a:endParaRPr lang="en-GB"/>
        </a:p>
      </dgm:t>
    </dgm:pt>
    <dgm:pt modelId="{57498BE0-51CE-4D8C-B636-B839383E8F27}" type="sibTrans" cxnId="{BE751CD2-A8BC-4E00-B275-972B13D68FA4}">
      <dgm:prSet/>
      <dgm:spPr/>
      <dgm:t>
        <a:bodyPr/>
        <a:lstStyle/>
        <a:p>
          <a:endParaRPr lang="en-GB"/>
        </a:p>
      </dgm:t>
    </dgm:pt>
    <dgm:pt modelId="{005B1B88-3A34-4A16-AC96-A259D47073FF}">
      <dgm:prSet/>
      <dgm:spPr/>
      <dgm:t>
        <a:bodyPr/>
        <a:lstStyle/>
        <a:p>
          <a:pPr rtl="0"/>
          <a:r>
            <a:rPr lang="en-GB" b="1"/>
            <a:t>Genetic Correlations</a:t>
          </a:r>
        </a:p>
      </dgm:t>
    </dgm:pt>
    <dgm:pt modelId="{C5ED2615-B47A-4CE4-ADA2-16BC0A20C2CD}" type="parTrans" cxnId="{1EB77739-DADD-4918-84DA-353269695467}">
      <dgm:prSet/>
      <dgm:spPr/>
      <dgm:t>
        <a:bodyPr/>
        <a:lstStyle/>
        <a:p>
          <a:endParaRPr lang="en-GB"/>
        </a:p>
      </dgm:t>
    </dgm:pt>
    <dgm:pt modelId="{9719F01F-C818-408F-97DE-2DE96EB07698}" type="sibTrans" cxnId="{1EB77739-DADD-4918-84DA-353269695467}">
      <dgm:prSet/>
      <dgm:spPr/>
      <dgm:t>
        <a:bodyPr/>
        <a:lstStyle/>
        <a:p>
          <a:endParaRPr lang="en-GB"/>
        </a:p>
      </dgm:t>
    </dgm:pt>
    <dgm:pt modelId="{CA43A5DB-4C04-4F5D-8530-014E5AE6578C}">
      <dgm:prSet/>
      <dgm:spPr/>
      <dgm:t>
        <a:bodyPr/>
        <a:lstStyle/>
        <a:p>
          <a:pPr rtl="0"/>
          <a:r>
            <a:rPr lang="en-GB" b="1" i="0">
              <a:latin typeface="+mn-lt"/>
              <a:ea typeface="Arial Unicode MS"/>
            </a:rPr>
            <a:t> Correlations with external outcomes</a:t>
          </a:r>
          <a:endParaRPr lang="en-GB"/>
        </a:p>
      </dgm:t>
    </dgm:pt>
    <dgm:pt modelId="{B9603293-B097-4A89-9CF8-902C241BAB7B}" type="parTrans" cxnId="{F22C7612-2470-4215-A9CD-1B04D0C2CB5C}">
      <dgm:prSet/>
      <dgm:spPr/>
      <dgm:t>
        <a:bodyPr/>
        <a:lstStyle/>
        <a:p>
          <a:endParaRPr lang="en-GB"/>
        </a:p>
      </dgm:t>
    </dgm:pt>
    <dgm:pt modelId="{A5EA0FA8-AEB0-4732-B1A4-9700427ED964}" type="sibTrans" cxnId="{F22C7612-2470-4215-A9CD-1B04D0C2CB5C}">
      <dgm:prSet/>
      <dgm:spPr/>
      <dgm:t>
        <a:bodyPr/>
        <a:lstStyle/>
        <a:p>
          <a:endParaRPr lang="en-GB"/>
        </a:p>
      </dgm:t>
    </dgm:pt>
    <dgm:pt modelId="{EF06ABE8-6FA1-461D-A7EC-1CA50F661E67}" type="pres">
      <dgm:prSet presAssocID="{71920C85-BEF7-4C21-B3DB-3616E5D181E0}" presName="diagram" presStyleCnt="0">
        <dgm:presLayoutVars>
          <dgm:chPref val="1"/>
          <dgm:dir/>
          <dgm:animOne val="branch"/>
          <dgm:animLvl val="lvl"/>
          <dgm:resizeHandles/>
        </dgm:presLayoutVars>
      </dgm:prSet>
      <dgm:spPr/>
    </dgm:pt>
    <dgm:pt modelId="{B6CD9A10-A943-4064-AD37-96B38BF2A813}" type="pres">
      <dgm:prSet presAssocID="{005B1B88-3A34-4A16-AC96-A259D47073FF}" presName="root" presStyleCnt="0"/>
      <dgm:spPr/>
    </dgm:pt>
    <dgm:pt modelId="{48BE1638-5A96-4736-87BF-D6D14358CC5F}" type="pres">
      <dgm:prSet presAssocID="{005B1B88-3A34-4A16-AC96-A259D47073FF}" presName="rootComposite" presStyleCnt="0"/>
      <dgm:spPr/>
    </dgm:pt>
    <dgm:pt modelId="{2EBB61CD-D848-49CD-A90A-AFCA0B149958}" type="pres">
      <dgm:prSet presAssocID="{005B1B88-3A34-4A16-AC96-A259D47073FF}" presName="rootText" presStyleLbl="node1" presStyleIdx="0" presStyleCnt="3"/>
      <dgm:spPr/>
    </dgm:pt>
    <dgm:pt modelId="{EBFB841F-EA62-455B-9FD5-046D7A1DBED0}" type="pres">
      <dgm:prSet presAssocID="{005B1B88-3A34-4A16-AC96-A259D47073FF}" presName="rootConnector" presStyleLbl="node1" presStyleIdx="0" presStyleCnt="3"/>
      <dgm:spPr/>
    </dgm:pt>
    <dgm:pt modelId="{E58A971E-1168-4430-9686-A769CEC5B797}" type="pres">
      <dgm:prSet presAssocID="{005B1B88-3A34-4A16-AC96-A259D47073FF}" presName="childShape" presStyleCnt="0"/>
      <dgm:spPr/>
    </dgm:pt>
    <dgm:pt modelId="{1BF43029-AD26-4C60-8D95-1863472A5690}" type="pres">
      <dgm:prSet presAssocID="{B9603293-B097-4A89-9CF8-902C241BAB7B}" presName="Name13" presStyleLbl="parChTrans1D2" presStyleIdx="0" presStyleCnt="5"/>
      <dgm:spPr/>
    </dgm:pt>
    <dgm:pt modelId="{12C4354E-AA70-47F0-A798-55132C2BC2AF}" type="pres">
      <dgm:prSet presAssocID="{CA43A5DB-4C04-4F5D-8530-014E5AE6578C}" presName="childText" presStyleLbl="bgAcc1" presStyleIdx="0" presStyleCnt="5">
        <dgm:presLayoutVars>
          <dgm:bulletEnabled val="1"/>
        </dgm:presLayoutVars>
      </dgm:prSet>
      <dgm:spPr/>
    </dgm:pt>
    <dgm:pt modelId="{5DDDF733-1D92-42DD-AD53-87CE6A050FAF}" type="pres">
      <dgm:prSet presAssocID="{9FBA6D72-3DE6-46D9-8543-1CEA22F06C36}" presName="root" presStyleCnt="0"/>
      <dgm:spPr/>
    </dgm:pt>
    <dgm:pt modelId="{630CF807-BF48-412D-BCD4-1A585909FEF6}" type="pres">
      <dgm:prSet presAssocID="{9FBA6D72-3DE6-46D9-8543-1CEA22F06C36}" presName="rootComposite" presStyleCnt="0"/>
      <dgm:spPr/>
    </dgm:pt>
    <dgm:pt modelId="{52191C63-4281-4077-B47B-0AE9E71F12B7}" type="pres">
      <dgm:prSet presAssocID="{9FBA6D72-3DE6-46D9-8543-1CEA22F06C36}" presName="rootText" presStyleLbl="node1" presStyleIdx="1" presStyleCnt="3"/>
      <dgm:spPr/>
    </dgm:pt>
    <dgm:pt modelId="{E28E5D61-74BB-4B0B-BEE7-FE1E962A72B3}" type="pres">
      <dgm:prSet presAssocID="{9FBA6D72-3DE6-46D9-8543-1CEA22F06C36}" presName="rootConnector" presStyleLbl="node1" presStyleIdx="1" presStyleCnt="3"/>
      <dgm:spPr/>
    </dgm:pt>
    <dgm:pt modelId="{41B4F0BC-D486-4E11-8E20-0F2BD583DBC1}" type="pres">
      <dgm:prSet presAssocID="{9FBA6D72-3DE6-46D9-8543-1CEA22F06C36}" presName="childShape" presStyleCnt="0"/>
      <dgm:spPr/>
    </dgm:pt>
    <dgm:pt modelId="{D745A317-F4A9-426B-BCF2-8D704C4FD871}" type="pres">
      <dgm:prSet presAssocID="{89403229-A2F4-4476-B3CB-5C77E780C231}" presName="Name13" presStyleLbl="parChTrans1D2" presStyleIdx="1" presStyleCnt="5"/>
      <dgm:spPr/>
    </dgm:pt>
    <dgm:pt modelId="{F749550E-68F1-4406-A260-F12ACDF00249}" type="pres">
      <dgm:prSet presAssocID="{0DE437D0-5606-4538-9C6C-4F0EE98E5C83}" presName="childText" presStyleLbl="bgAcc1" presStyleIdx="1" presStyleCnt="5">
        <dgm:presLayoutVars>
          <dgm:bulletEnabled val="1"/>
        </dgm:presLayoutVars>
      </dgm:prSet>
      <dgm:spPr/>
    </dgm:pt>
    <dgm:pt modelId="{A516A65A-152A-46B7-B066-A61100587CF8}" type="pres">
      <dgm:prSet presAssocID="{DD7899BB-A6E0-4A0B-A09B-210F092C41CF}" presName="Name13" presStyleLbl="parChTrans1D2" presStyleIdx="2" presStyleCnt="5"/>
      <dgm:spPr/>
    </dgm:pt>
    <dgm:pt modelId="{B193AB58-643C-4104-B338-45A858EFC3EA}" type="pres">
      <dgm:prSet presAssocID="{F6ABC78F-1B8A-477E-B9F5-6518BF758957}" presName="childText" presStyleLbl="bgAcc1" presStyleIdx="2" presStyleCnt="5">
        <dgm:presLayoutVars>
          <dgm:bulletEnabled val="1"/>
        </dgm:presLayoutVars>
      </dgm:prSet>
      <dgm:spPr/>
    </dgm:pt>
    <dgm:pt modelId="{ADF5D49E-208E-4675-A12D-EEE221966A8F}" type="pres">
      <dgm:prSet presAssocID="{811B731C-5DD0-4F11-B6DB-D6F487202D48}" presName="root" presStyleCnt="0"/>
      <dgm:spPr/>
    </dgm:pt>
    <dgm:pt modelId="{9148C4A2-C76D-4460-8A1B-17B20687A36B}" type="pres">
      <dgm:prSet presAssocID="{811B731C-5DD0-4F11-B6DB-D6F487202D48}" presName="rootComposite" presStyleCnt="0"/>
      <dgm:spPr/>
    </dgm:pt>
    <dgm:pt modelId="{53F84098-BB2B-4D5B-BC3A-FAA3434F56A4}" type="pres">
      <dgm:prSet presAssocID="{811B731C-5DD0-4F11-B6DB-D6F487202D48}" presName="rootText" presStyleLbl="node1" presStyleIdx="2" presStyleCnt="3"/>
      <dgm:spPr/>
    </dgm:pt>
    <dgm:pt modelId="{3279AE30-678F-4E64-A321-2EAFC1103C10}" type="pres">
      <dgm:prSet presAssocID="{811B731C-5DD0-4F11-B6DB-D6F487202D48}" presName="rootConnector" presStyleLbl="node1" presStyleIdx="2" presStyleCnt="3"/>
      <dgm:spPr/>
    </dgm:pt>
    <dgm:pt modelId="{CD509001-4B00-40DA-B39D-8AF32303D375}" type="pres">
      <dgm:prSet presAssocID="{811B731C-5DD0-4F11-B6DB-D6F487202D48}" presName="childShape" presStyleCnt="0"/>
      <dgm:spPr/>
    </dgm:pt>
    <dgm:pt modelId="{254C90C7-EBDF-461C-B663-D0B236C9733B}" type="pres">
      <dgm:prSet presAssocID="{D9C2BC0A-1AED-4205-BDE4-365AB8982331}" presName="Name13" presStyleLbl="parChTrans1D2" presStyleIdx="3" presStyleCnt="5"/>
      <dgm:spPr/>
    </dgm:pt>
    <dgm:pt modelId="{728053C0-F973-4460-9912-178609123752}" type="pres">
      <dgm:prSet presAssocID="{D0906416-9460-4CB4-8FF4-7C124E150000}" presName="childText" presStyleLbl="bgAcc1" presStyleIdx="3" presStyleCnt="5">
        <dgm:presLayoutVars>
          <dgm:bulletEnabled val="1"/>
        </dgm:presLayoutVars>
      </dgm:prSet>
      <dgm:spPr/>
    </dgm:pt>
    <dgm:pt modelId="{CC87A99C-E912-45F9-AD21-FC2C36C79D76}" type="pres">
      <dgm:prSet presAssocID="{29F5C512-B9C3-4030-99BF-B1C745797E4C}" presName="Name13" presStyleLbl="parChTrans1D2" presStyleIdx="4" presStyleCnt="5"/>
      <dgm:spPr/>
    </dgm:pt>
    <dgm:pt modelId="{6CD8FB2E-25B3-41DD-9630-EC885159C9D8}" type="pres">
      <dgm:prSet presAssocID="{C7AF5ACE-B973-4E9F-BF3B-DA3509B22F57}" presName="childText" presStyleLbl="bgAcc1" presStyleIdx="4" presStyleCnt="5">
        <dgm:presLayoutVars>
          <dgm:bulletEnabled val="1"/>
        </dgm:presLayoutVars>
      </dgm:prSet>
      <dgm:spPr/>
    </dgm:pt>
  </dgm:ptLst>
  <dgm:cxnLst>
    <dgm:cxn modelId="{7EC3CE01-584E-450B-9DA4-27E9E629AC76}" type="presOf" srcId="{D9C2BC0A-1AED-4205-BDE4-365AB8982331}" destId="{254C90C7-EBDF-461C-B663-D0B236C9733B}" srcOrd="0" destOrd="0" presId="urn:microsoft.com/office/officeart/2005/8/layout/hierarchy3"/>
    <dgm:cxn modelId="{4645780B-19D6-486C-9B10-C6D6E16D327E}" srcId="{9FBA6D72-3DE6-46D9-8543-1CEA22F06C36}" destId="{0DE437D0-5606-4538-9C6C-4F0EE98E5C83}" srcOrd="0" destOrd="0" parTransId="{89403229-A2F4-4476-B3CB-5C77E780C231}" sibTransId="{D3933E99-E840-47E7-837A-4A323A351D3D}"/>
    <dgm:cxn modelId="{75C4040E-D6D9-4A5A-AF03-61F2A0F7D141}" type="presOf" srcId="{CA43A5DB-4C04-4F5D-8530-014E5AE6578C}" destId="{12C4354E-AA70-47F0-A798-55132C2BC2AF}" srcOrd="0" destOrd="0" presId="urn:microsoft.com/office/officeart/2005/8/layout/hierarchy3"/>
    <dgm:cxn modelId="{DB4EB40F-6445-45F9-A639-63F43E88D1F7}" type="presOf" srcId="{F6ABC78F-1B8A-477E-B9F5-6518BF758957}" destId="{B193AB58-643C-4104-B338-45A858EFC3EA}" srcOrd="0" destOrd="0" presId="urn:microsoft.com/office/officeart/2005/8/layout/hierarchy3"/>
    <dgm:cxn modelId="{F22C7612-2470-4215-A9CD-1B04D0C2CB5C}" srcId="{005B1B88-3A34-4A16-AC96-A259D47073FF}" destId="{CA43A5DB-4C04-4F5D-8530-014E5AE6578C}" srcOrd="0" destOrd="0" parTransId="{B9603293-B097-4A89-9CF8-902C241BAB7B}" sibTransId="{A5EA0FA8-AEB0-4732-B1A4-9700427ED964}"/>
    <dgm:cxn modelId="{0167BC35-F476-4378-A3CB-4902CFCD03F5}" type="presOf" srcId="{005B1B88-3A34-4A16-AC96-A259D47073FF}" destId="{EBFB841F-EA62-455B-9FD5-046D7A1DBED0}" srcOrd="1" destOrd="0" presId="urn:microsoft.com/office/officeart/2005/8/layout/hierarchy3"/>
    <dgm:cxn modelId="{1EB77739-DADD-4918-84DA-353269695467}" srcId="{71920C85-BEF7-4C21-B3DB-3616E5D181E0}" destId="{005B1B88-3A34-4A16-AC96-A259D47073FF}" srcOrd="0" destOrd="0" parTransId="{C5ED2615-B47A-4CE4-ADA2-16BC0A20C2CD}" sibTransId="{9719F01F-C818-408F-97DE-2DE96EB07698}"/>
    <dgm:cxn modelId="{BE74173B-723E-4099-9A74-CFE80E3DD0BC}" type="presOf" srcId="{0DE437D0-5606-4538-9C6C-4F0EE98E5C83}" destId="{F749550E-68F1-4406-A260-F12ACDF00249}" srcOrd="0" destOrd="0" presId="urn:microsoft.com/office/officeart/2005/8/layout/hierarchy3"/>
    <dgm:cxn modelId="{76FCFD41-936D-4E31-95CA-FD5A805BB852}" type="presOf" srcId="{9FBA6D72-3DE6-46D9-8543-1CEA22F06C36}" destId="{E28E5D61-74BB-4B0B-BEE7-FE1E962A72B3}" srcOrd="1" destOrd="0" presId="urn:microsoft.com/office/officeart/2005/8/layout/hierarchy3"/>
    <dgm:cxn modelId="{0B92FD4B-31E1-4D55-816D-A43E7DD837E0}" type="presOf" srcId="{71920C85-BEF7-4C21-B3DB-3616E5D181E0}" destId="{EF06ABE8-6FA1-461D-A7EC-1CA50F661E67}" srcOrd="0" destOrd="0" presId="urn:microsoft.com/office/officeart/2005/8/layout/hierarchy3"/>
    <dgm:cxn modelId="{59662F4E-6E59-4E7B-ABC0-C6D28C0A584E}" type="presOf" srcId="{DD7899BB-A6E0-4A0B-A09B-210F092C41CF}" destId="{A516A65A-152A-46B7-B066-A61100587CF8}" srcOrd="0" destOrd="0" presId="urn:microsoft.com/office/officeart/2005/8/layout/hierarchy3"/>
    <dgm:cxn modelId="{4EAE606E-C173-459D-B5B0-6C3F5520CA4F}" type="presOf" srcId="{811B731C-5DD0-4F11-B6DB-D6F487202D48}" destId="{3279AE30-678F-4E64-A321-2EAFC1103C10}" srcOrd="1" destOrd="0" presId="urn:microsoft.com/office/officeart/2005/8/layout/hierarchy3"/>
    <dgm:cxn modelId="{62946C6F-64B8-4D5B-8A5B-46D322D60EB0}" type="presOf" srcId="{005B1B88-3A34-4A16-AC96-A259D47073FF}" destId="{2EBB61CD-D848-49CD-A90A-AFCA0B149958}" srcOrd="0" destOrd="0" presId="urn:microsoft.com/office/officeart/2005/8/layout/hierarchy3"/>
    <dgm:cxn modelId="{19E4C94F-912A-4E98-B4D9-DE537F9B0586}" type="presOf" srcId="{89403229-A2F4-4476-B3CB-5C77E780C231}" destId="{D745A317-F4A9-426B-BCF2-8D704C4FD871}" srcOrd="0" destOrd="0" presId="urn:microsoft.com/office/officeart/2005/8/layout/hierarchy3"/>
    <dgm:cxn modelId="{646F9F51-5D14-4B42-839D-AF8F3AC5428A}" srcId="{9FBA6D72-3DE6-46D9-8543-1CEA22F06C36}" destId="{F6ABC78F-1B8A-477E-B9F5-6518BF758957}" srcOrd="1" destOrd="0" parTransId="{DD7899BB-A6E0-4A0B-A09B-210F092C41CF}" sibTransId="{EEEFE4EB-DA6B-437C-9F50-053E98AC11F2}"/>
    <dgm:cxn modelId="{5328A181-38B7-4328-8BDB-53C245A3ED52}" type="presOf" srcId="{D0906416-9460-4CB4-8FF4-7C124E150000}" destId="{728053C0-F973-4460-9912-178609123752}" srcOrd="0" destOrd="0" presId="urn:microsoft.com/office/officeart/2005/8/layout/hierarchy3"/>
    <dgm:cxn modelId="{C97E1286-0FD5-45A7-9220-5F0C300D36E4}" srcId="{71920C85-BEF7-4C21-B3DB-3616E5D181E0}" destId="{811B731C-5DD0-4F11-B6DB-D6F487202D48}" srcOrd="2" destOrd="0" parTransId="{52A4C851-8630-46C3-B851-7A2B4F579FB0}" sibTransId="{02910277-262E-4F22-93A2-B178F446D3AE}"/>
    <dgm:cxn modelId="{F87EA6A5-6D6A-4152-B6F9-3B4144CF642F}" srcId="{811B731C-5DD0-4F11-B6DB-D6F487202D48}" destId="{D0906416-9460-4CB4-8FF4-7C124E150000}" srcOrd="0" destOrd="0" parTransId="{D9C2BC0A-1AED-4205-BDE4-365AB8982331}" sibTransId="{7CB45B48-656E-4B66-9AAD-658507E1F35B}"/>
    <dgm:cxn modelId="{671D17AE-A69D-4B3E-8925-E21A44DF1A33}" srcId="{71920C85-BEF7-4C21-B3DB-3616E5D181E0}" destId="{9FBA6D72-3DE6-46D9-8543-1CEA22F06C36}" srcOrd="1" destOrd="0" parTransId="{F8C9820D-300E-423B-ADF8-6BF747F0A3AF}" sibTransId="{05CDB1EF-8944-43A7-BD49-74A80496BD2E}"/>
    <dgm:cxn modelId="{57598EBA-50BF-44D6-9231-599AEA63C1A7}" type="presOf" srcId="{C7AF5ACE-B973-4E9F-BF3B-DA3509B22F57}" destId="{6CD8FB2E-25B3-41DD-9630-EC885159C9D8}" srcOrd="0" destOrd="0" presId="urn:microsoft.com/office/officeart/2005/8/layout/hierarchy3"/>
    <dgm:cxn modelId="{0EBFD4BF-2773-48EB-AAFA-F8119E587C12}" type="presOf" srcId="{811B731C-5DD0-4F11-B6DB-D6F487202D48}" destId="{53F84098-BB2B-4D5B-BC3A-FAA3434F56A4}" srcOrd="0" destOrd="0" presId="urn:microsoft.com/office/officeart/2005/8/layout/hierarchy3"/>
    <dgm:cxn modelId="{BE751CD2-A8BC-4E00-B275-972B13D68FA4}" srcId="{811B731C-5DD0-4F11-B6DB-D6F487202D48}" destId="{C7AF5ACE-B973-4E9F-BF3B-DA3509B22F57}" srcOrd="1" destOrd="0" parTransId="{29F5C512-B9C3-4030-99BF-B1C745797E4C}" sibTransId="{57498BE0-51CE-4D8C-B636-B839383E8F27}"/>
    <dgm:cxn modelId="{D7ADB0DD-7C6C-4D2C-BB4A-1AADB27CD278}" type="presOf" srcId="{B9603293-B097-4A89-9CF8-902C241BAB7B}" destId="{1BF43029-AD26-4C60-8D95-1863472A5690}" srcOrd="0" destOrd="0" presId="urn:microsoft.com/office/officeart/2005/8/layout/hierarchy3"/>
    <dgm:cxn modelId="{0023A3F1-4E57-4EA4-8E2A-386FAABF880C}" type="presOf" srcId="{9FBA6D72-3DE6-46D9-8543-1CEA22F06C36}" destId="{52191C63-4281-4077-B47B-0AE9E71F12B7}" srcOrd="0" destOrd="0" presId="urn:microsoft.com/office/officeart/2005/8/layout/hierarchy3"/>
    <dgm:cxn modelId="{26C6E3FF-FA41-4484-9A8B-940D9F1071BA}" type="presOf" srcId="{29F5C512-B9C3-4030-99BF-B1C745797E4C}" destId="{CC87A99C-E912-45F9-AD21-FC2C36C79D76}" srcOrd="0" destOrd="0" presId="urn:microsoft.com/office/officeart/2005/8/layout/hierarchy3"/>
    <dgm:cxn modelId="{7179A59D-B6FD-4DB4-85A6-4B8DC2A9CBAA}" type="presParOf" srcId="{EF06ABE8-6FA1-461D-A7EC-1CA50F661E67}" destId="{B6CD9A10-A943-4064-AD37-96B38BF2A813}" srcOrd="0" destOrd="0" presId="urn:microsoft.com/office/officeart/2005/8/layout/hierarchy3"/>
    <dgm:cxn modelId="{80F6D917-E425-4C3C-A863-BF9E0165AD9A}" type="presParOf" srcId="{B6CD9A10-A943-4064-AD37-96B38BF2A813}" destId="{48BE1638-5A96-4736-87BF-D6D14358CC5F}" srcOrd="0" destOrd="0" presId="urn:microsoft.com/office/officeart/2005/8/layout/hierarchy3"/>
    <dgm:cxn modelId="{4E3398DD-5956-4C80-BD6F-0A69E363000E}" type="presParOf" srcId="{48BE1638-5A96-4736-87BF-D6D14358CC5F}" destId="{2EBB61CD-D848-49CD-A90A-AFCA0B149958}" srcOrd="0" destOrd="0" presId="urn:microsoft.com/office/officeart/2005/8/layout/hierarchy3"/>
    <dgm:cxn modelId="{7952CBA3-398B-473D-B3A9-7DB7D935FF49}" type="presParOf" srcId="{48BE1638-5A96-4736-87BF-D6D14358CC5F}" destId="{EBFB841F-EA62-455B-9FD5-046D7A1DBED0}" srcOrd="1" destOrd="0" presId="urn:microsoft.com/office/officeart/2005/8/layout/hierarchy3"/>
    <dgm:cxn modelId="{46C56625-9EE8-4FFF-8B99-C82EBA368DC6}" type="presParOf" srcId="{B6CD9A10-A943-4064-AD37-96B38BF2A813}" destId="{E58A971E-1168-4430-9686-A769CEC5B797}" srcOrd="1" destOrd="0" presId="urn:microsoft.com/office/officeart/2005/8/layout/hierarchy3"/>
    <dgm:cxn modelId="{C88272BB-7892-40F5-923A-E9CAEA396217}" type="presParOf" srcId="{E58A971E-1168-4430-9686-A769CEC5B797}" destId="{1BF43029-AD26-4C60-8D95-1863472A5690}" srcOrd="0" destOrd="0" presId="urn:microsoft.com/office/officeart/2005/8/layout/hierarchy3"/>
    <dgm:cxn modelId="{A7EB0601-9B60-488B-AA98-EF9D3AA89535}" type="presParOf" srcId="{E58A971E-1168-4430-9686-A769CEC5B797}" destId="{12C4354E-AA70-47F0-A798-55132C2BC2AF}" srcOrd="1" destOrd="0" presId="urn:microsoft.com/office/officeart/2005/8/layout/hierarchy3"/>
    <dgm:cxn modelId="{F0B44817-580C-4FDF-81EA-79B916661BFA}" type="presParOf" srcId="{EF06ABE8-6FA1-461D-A7EC-1CA50F661E67}" destId="{5DDDF733-1D92-42DD-AD53-87CE6A050FAF}" srcOrd="1" destOrd="0" presId="urn:microsoft.com/office/officeart/2005/8/layout/hierarchy3"/>
    <dgm:cxn modelId="{1063498E-FA28-402E-9C89-06D83D32F559}" type="presParOf" srcId="{5DDDF733-1D92-42DD-AD53-87CE6A050FAF}" destId="{630CF807-BF48-412D-BCD4-1A585909FEF6}" srcOrd="0" destOrd="0" presId="urn:microsoft.com/office/officeart/2005/8/layout/hierarchy3"/>
    <dgm:cxn modelId="{050276AB-4516-4F9F-BA2F-CA6B8E9A72CF}" type="presParOf" srcId="{630CF807-BF48-412D-BCD4-1A585909FEF6}" destId="{52191C63-4281-4077-B47B-0AE9E71F12B7}" srcOrd="0" destOrd="0" presId="urn:microsoft.com/office/officeart/2005/8/layout/hierarchy3"/>
    <dgm:cxn modelId="{1B25E89C-52E0-4D5D-94D1-10E76383D617}" type="presParOf" srcId="{630CF807-BF48-412D-BCD4-1A585909FEF6}" destId="{E28E5D61-74BB-4B0B-BEE7-FE1E962A72B3}" srcOrd="1" destOrd="0" presId="urn:microsoft.com/office/officeart/2005/8/layout/hierarchy3"/>
    <dgm:cxn modelId="{12428257-709E-4CD3-8AD4-193AC5D49126}" type="presParOf" srcId="{5DDDF733-1D92-42DD-AD53-87CE6A050FAF}" destId="{41B4F0BC-D486-4E11-8E20-0F2BD583DBC1}" srcOrd="1" destOrd="0" presId="urn:microsoft.com/office/officeart/2005/8/layout/hierarchy3"/>
    <dgm:cxn modelId="{9D1A6A9F-F710-47CF-9ECB-37EF344D7783}" type="presParOf" srcId="{41B4F0BC-D486-4E11-8E20-0F2BD583DBC1}" destId="{D745A317-F4A9-426B-BCF2-8D704C4FD871}" srcOrd="0" destOrd="0" presId="urn:microsoft.com/office/officeart/2005/8/layout/hierarchy3"/>
    <dgm:cxn modelId="{EA5C96D8-FC25-4B86-9F14-4F566374DD0E}" type="presParOf" srcId="{41B4F0BC-D486-4E11-8E20-0F2BD583DBC1}" destId="{F749550E-68F1-4406-A260-F12ACDF00249}" srcOrd="1" destOrd="0" presId="urn:microsoft.com/office/officeart/2005/8/layout/hierarchy3"/>
    <dgm:cxn modelId="{FC3DD463-7557-4F49-B569-7AC9D13BEE5D}" type="presParOf" srcId="{41B4F0BC-D486-4E11-8E20-0F2BD583DBC1}" destId="{A516A65A-152A-46B7-B066-A61100587CF8}" srcOrd="2" destOrd="0" presId="urn:microsoft.com/office/officeart/2005/8/layout/hierarchy3"/>
    <dgm:cxn modelId="{F6A71C66-1E58-458A-BA5A-989A1AD9BDBB}" type="presParOf" srcId="{41B4F0BC-D486-4E11-8E20-0F2BD583DBC1}" destId="{B193AB58-643C-4104-B338-45A858EFC3EA}" srcOrd="3" destOrd="0" presId="urn:microsoft.com/office/officeart/2005/8/layout/hierarchy3"/>
    <dgm:cxn modelId="{D0CF8476-4293-4EBA-8BD8-730B50E122EA}" type="presParOf" srcId="{EF06ABE8-6FA1-461D-A7EC-1CA50F661E67}" destId="{ADF5D49E-208E-4675-A12D-EEE221966A8F}" srcOrd="2" destOrd="0" presId="urn:microsoft.com/office/officeart/2005/8/layout/hierarchy3"/>
    <dgm:cxn modelId="{03AB3E0B-5F2C-41E0-AE81-7C0A5A155557}" type="presParOf" srcId="{ADF5D49E-208E-4675-A12D-EEE221966A8F}" destId="{9148C4A2-C76D-4460-8A1B-17B20687A36B}" srcOrd="0" destOrd="0" presId="urn:microsoft.com/office/officeart/2005/8/layout/hierarchy3"/>
    <dgm:cxn modelId="{DA043E16-4416-4519-B0FB-8B17166EE066}" type="presParOf" srcId="{9148C4A2-C76D-4460-8A1B-17B20687A36B}" destId="{53F84098-BB2B-4D5B-BC3A-FAA3434F56A4}" srcOrd="0" destOrd="0" presId="urn:microsoft.com/office/officeart/2005/8/layout/hierarchy3"/>
    <dgm:cxn modelId="{D57AB9C6-0414-4C6C-8062-49D2901AA9FB}" type="presParOf" srcId="{9148C4A2-C76D-4460-8A1B-17B20687A36B}" destId="{3279AE30-678F-4E64-A321-2EAFC1103C10}" srcOrd="1" destOrd="0" presId="urn:microsoft.com/office/officeart/2005/8/layout/hierarchy3"/>
    <dgm:cxn modelId="{CCE8D80B-8185-43A5-907D-84AEEED32581}" type="presParOf" srcId="{ADF5D49E-208E-4675-A12D-EEE221966A8F}" destId="{CD509001-4B00-40DA-B39D-8AF32303D375}" srcOrd="1" destOrd="0" presId="urn:microsoft.com/office/officeart/2005/8/layout/hierarchy3"/>
    <dgm:cxn modelId="{6887676B-396D-4700-81BA-569A1D4B6BEC}" type="presParOf" srcId="{CD509001-4B00-40DA-B39D-8AF32303D375}" destId="{254C90C7-EBDF-461C-B663-D0B236C9733B}" srcOrd="0" destOrd="0" presId="urn:microsoft.com/office/officeart/2005/8/layout/hierarchy3"/>
    <dgm:cxn modelId="{0824B835-CDA0-41DD-85EC-C5739BE8EAB1}" type="presParOf" srcId="{CD509001-4B00-40DA-B39D-8AF32303D375}" destId="{728053C0-F973-4460-9912-178609123752}" srcOrd="1" destOrd="0" presId="urn:microsoft.com/office/officeart/2005/8/layout/hierarchy3"/>
    <dgm:cxn modelId="{EC7F1BB9-2E2B-4430-A245-4D993F603703}" type="presParOf" srcId="{CD509001-4B00-40DA-B39D-8AF32303D375}" destId="{CC87A99C-E912-45F9-AD21-FC2C36C79D76}" srcOrd="2" destOrd="0" presId="urn:microsoft.com/office/officeart/2005/8/layout/hierarchy3"/>
    <dgm:cxn modelId="{7D9C9790-64D6-4E0A-9C8A-8E78349F8A52}" type="presParOf" srcId="{CD509001-4B00-40DA-B39D-8AF32303D375}" destId="{6CD8FB2E-25B3-41DD-9630-EC885159C9D8}"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1920C85-BEF7-4C21-B3DB-3616E5D181E0}" type="doc">
      <dgm:prSet loTypeId="urn:microsoft.com/office/officeart/2005/8/layout/hierarchy3" loCatId="hierarchy" qsTypeId="urn:microsoft.com/office/officeart/2005/8/quickstyle/simple1" qsCatId="simple" csTypeId="urn:microsoft.com/office/officeart/2005/8/colors/accent3_2" csCatId="accent3" phldr="1"/>
      <dgm:spPr/>
      <dgm:t>
        <a:bodyPr/>
        <a:lstStyle/>
        <a:p>
          <a:endParaRPr lang="en-GB"/>
        </a:p>
      </dgm:t>
    </dgm:pt>
    <dgm:pt modelId="{9FBA6D72-3DE6-46D9-8543-1CEA22F06C36}">
      <dgm:prSet/>
      <dgm:spPr/>
      <dgm:t>
        <a:bodyPr/>
        <a:lstStyle/>
        <a:p>
          <a:pPr rtl="0"/>
          <a:r>
            <a:rPr lang="en-GB" b="1"/>
            <a:t>LD Clumping </a:t>
          </a:r>
        </a:p>
      </dgm:t>
    </dgm:pt>
    <dgm:pt modelId="{F8C9820D-300E-423B-ADF8-6BF747F0A3AF}" type="parTrans" cxnId="{671D17AE-A69D-4B3E-8925-E21A44DF1A33}">
      <dgm:prSet/>
      <dgm:spPr/>
      <dgm:t>
        <a:bodyPr/>
        <a:lstStyle/>
        <a:p>
          <a:endParaRPr lang="en-GB"/>
        </a:p>
      </dgm:t>
    </dgm:pt>
    <dgm:pt modelId="{05CDB1EF-8944-43A7-BD49-74A80496BD2E}" type="sibTrans" cxnId="{671D17AE-A69D-4B3E-8925-E21A44DF1A33}">
      <dgm:prSet/>
      <dgm:spPr/>
      <dgm:t>
        <a:bodyPr/>
        <a:lstStyle/>
        <a:p>
          <a:endParaRPr lang="en-GB"/>
        </a:p>
      </dgm:t>
    </dgm:pt>
    <dgm:pt modelId="{0DE437D0-5606-4538-9C6C-4F0EE98E5C83}">
      <dgm:prSet/>
      <dgm:spPr/>
      <dgm:t>
        <a:bodyPr/>
        <a:lstStyle/>
        <a:p>
          <a:pPr rtl="0"/>
          <a:r>
            <a:rPr lang="en-GB" b="1"/>
            <a:t>Independent significant hits</a:t>
          </a:r>
        </a:p>
      </dgm:t>
    </dgm:pt>
    <dgm:pt modelId="{89403229-A2F4-4476-B3CB-5C77E780C231}" type="parTrans" cxnId="{4645780B-19D6-486C-9B10-C6D6E16D327E}">
      <dgm:prSet/>
      <dgm:spPr/>
      <dgm:t>
        <a:bodyPr/>
        <a:lstStyle/>
        <a:p>
          <a:endParaRPr lang="en-GB"/>
        </a:p>
      </dgm:t>
    </dgm:pt>
    <dgm:pt modelId="{D3933E99-E840-47E7-837A-4A323A351D3D}" type="sibTrans" cxnId="{4645780B-19D6-486C-9B10-C6D6E16D327E}">
      <dgm:prSet/>
      <dgm:spPr/>
      <dgm:t>
        <a:bodyPr/>
        <a:lstStyle/>
        <a:p>
          <a:endParaRPr lang="en-GB"/>
        </a:p>
      </dgm:t>
    </dgm:pt>
    <dgm:pt modelId="{F6ABC78F-1B8A-477E-B9F5-6518BF758957}">
      <dgm:prSet/>
      <dgm:spPr/>
      <dgm:t>
        <a:bodyPr/>
        <a:lstStyle/>
        <a:p>
          <a:pPr rtl="0"/>
          <a:r>
            <a:rPr lang="en-GB" b="1"/>
            <a:t>Risk loci for each disorder that are not captured by p genetics</a:t>
          </a:r>
        </a:p>
      </dgm:t>
    </dgm:pt>
    <dgm:pt modelId="{DD7899BB-A6E0-4A0B-A09B-210F092C41CF}" type="parTrans" cxnId="{646F9F51-5D14-4B42-839D-AF8F3AC5428A}">
      <dgm:prSet/>
      <dgm:spPr/>
      <dgm:t>
        <a:bodyPr/>
        <a:lstStyle/>
        <a:p>
          <a:endParaRPr lang="en-GB"/>
        </a:p>
      </dgm:t>
    </dgm:pt>
    <dgm:pt modelId="{EEEFE4EB-DA6B-437C-9F50-053E98AC11F2}" type="sibTrans" cxnId="{646F9F51-5D14-4B42-839D-AF8F3AC5428A}">
      <dgm:prSet/>
      <dgm:spPr/>
      <dgm:t>
        <a:bodyPr/>
        <a:lstStyle/>
        <a:p>
          <a:endParaRPr lang="en-GB"/>
        </a:p>
      </dgm:t>
    </dgm:pt>
    <dgm:pt modelId="{811B731C-5DD0-4F11-B6DB-D6F487202D48}">
      <dgm:prSet/>
      <dgm:spPr/>
      <dgm:t>
        <a:bodyPr/>
        <a:lstStyle/>
        <a:p>
          <a:pPr rtl="0"/>
          <a:r>
            <a:rPr lang="en-GB" b="1"/>
            <a:t>Gene Level Analysis (MAGMA)</a:t>
          </a:r>
        </a:p>
      </dgm:t>
    </dgm:pt>
    <dgm:pt modelId="{52A4C851-8630-46C3-B851-7A2B4F579FB0}" type="parTrans" cxnId="{C97E1286-0FD5-45A7-9220-5F0C300D36E4}">
      <dgm:prSet/>
      <dgm:spPr/>
      <dgm:t>
        <a:bodyPr/>
        <a:lstStyle/>
        <a:p>
          <a:endParaRPr lang="en-GB"/>
        </a:p>
      </dgm:t>
    </dgm:pt>
    <dgm:pt modelId="{02910277-262E-4F22-93A2-B178F446D3AE}" type="sibTrans" cxnId="{C97E1286-0FD5-45A7-9220-5F0C300D36E4}">
      <dgm:prSet/>
      <dgm:spPr/>
      <dgm:t>
        <a:bodyPr/>
        <a:lstStyle/>
        <a:p>
          <a:endParaRPr lang="en-GB"/>
        </a:p>
      </dgm:t>
    </dgm:pt>
    <dgm:pt modelId="{D0906416-9460-4CB4-8FF4-7C124E150000}">
      <dgm:prSet/>
      <dgm:spPr/>
      <dgm:t>
        <a:bodyPr/>
        <a:lstStyle/>
        <a:p>
          <a:pPr rtl="0"/>
          <a:r>
            <a:rPr lang="en-GB" b="1"/>
            <a:t>Identify the most relevant genes</a:t>
          </a:r>
        </a:p>
      </dgm:t>
    </dgm:pt>
    <dgm:pt modelId="{D9C2BC0A-1AED-4205-BDE4-365AB8982331}" type="parTrans" cxnId="{F87EA6A5-6D6A-4152-B6F9-3B4144CF642F}">
      <dgm:prSet/>
      <dgm:spPr/>
      <dgm:t>
        <a:bodyPr/>
        <a:lstStyle/>
        <a:p>
          <a:endParaRPr lang="en-GB"/>
        </a:p>
      </dgm:t>
    </dgm:pt>
    <dgm:pt modelId="{7CB45B48-656E-4B66-9AAD-658507E1F35B}" type="sibTrans" cxnId="{F87EA6A5-6D6A-4152-B6F9-3B4144CF642F}">
      <dgm:prSet/>
      <dgm:spPr/>
      <dgm:t>
        <a:bodyPr/>
        <a:lstStyle/>
        <a:p>
          <a:endParaRPr lang="en-GB"/>
        </a:p>
      </dgm:t>
    </dgm:pt>
    <dgm:pt modelId="{C7AF5ACE-B973-4E9F-BF3B-DA3509B22F57}">
      <dgm:prSet/>
      <dgm:spPr/>
      <dgm:t>
        <a:bodyPr/>
        <a:lstStyle/>
        <a:p>
          <a:pPr rtl="0"/>
          <a:r>
            <a:rPr lang="en-GB" b="1"/>
            <a:t>Explore gene enrichment</a:t>
          </a:r>
        </a:p>
      </dgm:t>
    </dgm:pt>
    <dgm:pt modelId="{29F5C512-B9C3-4030-99BF-B1C745797E4C}" type="parTrans" cxnId="{BE751CD2-A8BC-4E00-B275-972B13D68FA4}">
      <dgm:prSet/>
      <dgm:spPr/>
      <dgm:t>
        <a:bodyPr/>
        <a:lstStyle/>
        <a:p>
          <a:endParaRPr lang="en-GB"/>
        </a:p>
      </dgm:t>
    </dgm:pt>
    <dgm:pt modelId="{57498BE0-51CE-4D8C-B636-B839383E8F27}" type="sibTrans" cxnId="{BE751CD2-A8BC-4E00-B275-972B13D68FA4}">
      <dgm:prSet/>
      <dgm:spPr/>
      <dgm:t>
        <a:bodyPr/>
        <a:lstStyle/>
        <a:p>
          <a:endParaRPr lang="en-GB"/>
        </a:p>
      </dgm:t>
    </dgm:pt>
    <dgm:pt modelId="{005B1B88-3A34-4A16-AC96-A259D47073FF}">
      <dgm:prSet/>
      <dgm:spPr/>
      <dgm:t>
        <a:bodyPr/>
        <a:lstStyle/>
        <a:p>
          <a:pPr rtl="0"/>
          <a:r>
            <a:rPr lang="en-GB" b="1"/>
            <a:t>Genetic Correlations</a:t>
          </a:r>
        </a:p>
      </dgm:t>
    </dgm:pt>
    <dgm:pt modelId="{C5ED2615-B47A-4CE4-ADA2-16BC0A20C2CD}" type="parTrans" cxnId="{1EB77739-DADD-4918-84DA-353269695467}">
      <dgm:prSet/>
      <dgm:spPr/>
      <dgm:t>
        <a:bodyPr/>
        <a:lstStyle/>
        <a:p>
          <a:endParaRPr lang="en-GB"/>
        </a:p>
      </dgm:t>
    </dgm:pt>
    <dgm:pt modelId="{9719F01F-C818-408F-97DE-2DE96EB07698}" type="sibTrans" cxnId="{1EB77739-DADD-4918-84DA-353269695467}">
      <dgm:prSet/>
      <dgm:spPr/>
      <dgm:t>
        <a:bodyPr/>
        <a:lstStyle/>
        <a:p>
          <a:endParaRPr lang="en-GB"/>
        </a:p>
      </dgm:t>
    </dgm:pt>
    <dgm:pt modelId="{CA43A5DB-4C04-4F5D-8530-014E5AE6578C}">
      <dgm:prSet/>
      <dgm:spPr/>
      <dgm:t>
        <a:bodyPr/>
        <a:lstStyle/>
        <a:p>
          <a:pPr rtl="0"/>
          <a:r>
            <a:rPr lang="en-GB" b="1" i="0">
              <a:latin typeface="+mn-lt"/>
              <a:ea typeface="Arial Unicode MS"/>
            </a:rPr>
            <a:t> Correlations with external outcomes</a:t>
          </a:r>
          <a:endParaRPr lang="en-GB"/>
        </a:p>
      </dgm:t>
    </dgm:pt>
    <dgm:pt modelId="{B9603293-B097-4A89-9CF8-902C241BAB7B}" type="parTrans" cxnId="{F22C7612-2470-4215-A9CD-1B04D0C2CB5C}">
      <dgm:prSet/>
      <dgm:spPr/>
      <dgm:t>
        <a:bodyPr/>
        <a:lstStyle/>
        <a:p>
          <a:endParaRPr lang="en-GB"/>
        </a:p>
      </dgm:t>
    </dgm:pt>
    <dgm:pt modelId="{A5EA0FA8-AEB0-4732-B1A4-9700427ED964}" type="sibTrans" cxnId="{F22C7612-2470-4215-A9CD-1B04D0C2CB5C}">
      <dgm:prSet/>
      <dgm:spPr/>
      <dgm:t>
        <a:bodyPr/>
        <a:lstStyle/>
        <a:p>
          <a:endParaRPr lang="en-GB"/>
        </a:p>
      </dgm:t>
    </dgm:pt>
    <dgm:pt modelId="{EF06ABE8-6FA1-461D-A7EC-1CA50F661E67}" type="pres">
      <dgm:prSet presAssocID="{71920C85-BEF7-4C21-B3DB-3616E5D181E0}" presName="diagram" presStyleCnt="0">
        <dgm:presLayoutVars>
          <dgm:chPref val="1"/>
          <dgm:dir/>
          <dgm:animOne val="branch"/>
          <dgm:animLvl val="lvl"/>
          <dgm:resizeHandles/>
        </dgm:presLayoutVars>
      </dgm:prSet>
      <dgm:spPr/>
    </dgm:pt>
    <dgm:pt modelId="{B6CD9A10-A943-4064-AD37-96B38BF2A813}" type="pres">
      <dgm:prSet presAssocID="{005B1B88-3A34-4A16-AC96-A259D47073FF}" presName="root" presStyleCnt="0"/>
      <dgm:spPr/>
    </dgm:pt>
    <dgm:pt modelId="{48BE1638-5A96-4736-87BF-D6D14358CC5F}" type="pres">
      <dgm:prSet presAssocID="{005B1B88-3A34-4A16-AC96-A259D47073FF}" presName="rootComposite" presStyleCnt="0"/>
      <dgm:spPr/>
    </dgm:pt>
    <dgm:pt modelId="{2EBB61CD-D848-49CD-A90A-AFCA0B149958}" type="pres">
      <dgm:prSet presAssocID="{005B1B88-3A34-4A16-AC96-A259D47073FF}" presName="rootText" presStyleLbl="node1" presStyleIdx="0" presStyleCnt="3"/>
      <dgm:spPr/>
    </dgm:pt>
    <dgm:pt modelId="{EBFB841F-EA62-455B-9FD5-046D7A1DBED0}" type="pres">
      <dgm:prSet presAssocID="{005B1B88-3A34-4A16-AC96-A259D47073FF}" presName="rootConnector" presStyleLbl="node1" presStyleIdx="0" presStyleCnt="3"/>
      <dgm:spPr/>
    </dgm:pt>
    <dgm:pt modelId="{E58A971E-1168-4430-9686-A769CEC5B797}" type="pres">
      <dgm:prSet presAssocID="{005B1B88-3A34-4A16-AC96-A259D47073FF}" presName="childShape" presStyleCnt="0"/>
      <dgm:spPr/>
    </dgm:pt>
    <dgm:pt modelId="{1BF43029-AD26-4C60-8D95-1863472A5690}" type="pres">
      <dgm:prSet presAssocID="{B9603293-B097-4A89-9CF8-902C241BAB7B}" presName="Name13" presStyleLbl="parChTrans1D2" presStyleIdx="0" presStyleCnt="5"/>
      <dgm:spPr/>
    </dgm:pt>
    <dgm:pt modelId="{12C4354E-AA70-47F0-A798-55132C2BC2AF}" type="pres">
      <dgm:prSet presAssocID="{CA43A5DB-4C04-4F5D-8530-014E5AE6578C}" presName="childText" presStyleLbl="bgAcc1" presStyleIdx="0" presStyleCnt="5">
        <dgm:presLayoutVars>
          <dgm:bulletEnabled val="1"/>
        </dgm:presLayoutVars>
      </dgm:prSet>
      <dgm:spPr/>
    </dgm:pt>
    <dgm:pt modelId="{5DDDF733-1D92-42DD-AD53-87CE6A050FAF}" type="pres">
      <dgm:prSet presAssocID="{9FBA6D72-3DE6-46D9-8543-1CEA22F06C36}" presName="root" presStyleCnt="0"/>
      <dgm:spPr/>
    </dgm:pt>
    <dgm:pt modelId="{630CF807-BF48-412D-BCD4-1A585909FEF6}" type="pres">
      <dgm:prSet presAssocID="{9FBA6D72-3DE6-46D9-8543-1CEA22F06C36}" presName="rootComposite" presStyleCnt="0"/>
      <dgm:spPr/>
    </dgm:pt>
    <dgm:pt modelId="{52191C63-4281-4077-B47B-0AE9E71F12B7}" type="pres">
      <dgm:prSet presAssocID="{9FBA6D72-3DE6-46D9-8543-1CEA22F06C36}" presName="rootText" presStyleLbl="node1" presStyleIdx="1" presStyleCnt="3"/>
      <dgm:spPr/>
    </dgm:pt>
    <dgm:pt modelId="{E28E5D61-74BB-4B0B-BEE7-FE1E962A72B3}" type="pres">
      <dgm:prSet presAssocID="{9FBA6D72-3DE6-46D9-8543-1CEA22F06C36}" presName="rootConnector" presStyleLbl="node1" presStyleIdx="1" presStyleCnt="3"/>
      <dgm:spPr/>
    </dgm:pt>
    <dgm:pt modelId="{41B4F0BC-D486-4E11-8E20-0F2BD583DBC1}" type="pres">
      <dgm:prSet presAssocID="{9FBA6D72-3DE6-46D9-8543-1CEA22F06C36}" presName="childShape" presStyleCnt="0"/>
      <dgm:spPr/>
    </dgm:pt>
    <dgm:pt modelId="{D745A317-F4A9-426B-BCF2-8D704C4FD871}" type="pres">
      <dgm:prSet presAssocID="{89403229-A2F4-4476-B3CB-5C77E780C231}" presName="Name13" presStyleLbl="parChTrans1D2" presStyleIdx="1" presStyleCnt="5"/>
      <dgm:spPr/>
    </dgm:pt>
    <dgm:pt modelId="{F749550E-68F1-4406-A260-F12ACDF00249}" type="pres">
      <dgm:prSet presAssocID="{0DE437D0-5606-4538-9C6C-4F0EE98E5C83}" presName="childText" presStyleLbl="bgAcc1" presStyleIdx="1" presStyleCnt="5">
        <dgm:presLayoutVars>
          <dgm:bulletEnabled val="1"/>
        </dgm:presLayoutVars>
      </dgm:prSet>
      <dgm:spPr/>
    </dgm:pt>
    <dgm:pt modelId="{A516A65A-152A-46B7-B066-A61100587CF8}" type="pres">
      <dgm:prSet presAssocID="{DD7899BB-A6E0-4A0B-A09B-210F092C41CF}" presName="Name13" presStyleLbl="parChTrans1D2" presStyleIdx="2" presStyleCnt="5"/>
      <dgm:spPr/>
    </dgm:pt>
    <dgm:pt modelId="{B193AB58-643C-4104-B338-45A858EFC3EA}" type="pres">
      <dgm:prSet presAssocID="{F6ABC78F-1B8A-477E-B9F5-6518BF758957}" presName="childText" presStyleLbl="bgAcc1" presStyleIdx="2" presStyleCnt="5">
        <dgm:presLayoutVars>
          <dgm:bulletEnabled val="1"/>
        </dgm:presLayoutVars>
      </dgm:prSet>
      <dgm:spPr/>
    </dgm:pt>
    <dgm:pt modelId="{ADF5D49E-208E-4675-A12D-EEE221966A8F}" type="pres">
      <dgm:prSet presAssocID="{811B731C-5DD0-4F11-B6DB-D6F487202D48}" presName="root" presStyleCnt="0"/>
      <dgm:spPr/>
    </dgm:pt>
    <dgm:pt modelId="{9148C4A2-C76D-4460-8A1B-17B20687A36B}" type="pres">
      <dgm:prSet presAssocID="{811B731C-5DD0-4F11-B6DB-D6F487202D48}" presName="rootComposite" presStyleCnt="0"/>
      <dgm:spPr/>
    </dgm:pt>
    <dgm:pt modelId="{53F84098-BB2B-4D5B-BC3A-FAA3434F56A4}" type="pres">
      <dgm:prSet presAssocID="{811B731C-5DD0-4F11-B6DB-D6F487202D48}" presName="rootText" presStyleLbl="node1" presStyleIdx="2" presStyleCnt="3"/>
      <dgm:spPr/>
    </dgm:pt>
    <dgm:pt modelId="{3279AE30-678F-4E64-A321-2EAFC1103C10}" type="pres">
      <dgm:prSet presAssocID="{811B731C-5DD0-4F11-B6DB-D6F487202D48}" presName="rootConnector" presStyleLbl="node1" presStyleIdx="2" presStyleCnt="3"/>
      <dgm:spPr/>
    </dgm:pt>
    <dgm:pt modelId="{CD509001-4B00-40DA-B39D-8AF32303D375}" type="pres">
      <dgm:prSet presAssocID="{811B731C-5DD0-4F11-B6DB-D6F487202D48}" presName="childShape" presStyleCnt="0"/>
      <dgm:spPr/>
    </dgm:pt>
    <dgm:pt modelId="{254C90C7-EBDF-461C-B663-D0B236C9733B}" type="pres">
      <dgm:prSet presAssocID="{D9C2BC0A-1AED-4205-BDE4-365AB8982331}" presName="Name13" presStyleLbl="parChTrans1D2" presStyleIdx="3" presStyleCnt="5"/>
      <dgm:spPr/>
    </dgm:pt>
    <dgm:pt modelId="{728053C0-F973-4460-9912-178609123752}" type="pres">
      <dgm:prSet presAssocID="{D0906416-9460-4CB4-8FF4-7C124E150000}" presName="childText" presStyleLbl="bgAcc1" presStyleIdx="3" presStyleCnt="5">
        <dgm:presLayoutVars>
          <dgm:bulletEnabled val="1"/>
        </dgm:presLayoutVars>
      </dgm:prSet>
      <dgm:spPr/>
    </dgm:pt>
    <dgm:pt modelId="{CC87A99C-E912-45F9-AD21-FC2C36C79D76}" type="pres">
      <dgm:prSet presAssocID="{29F5C512-B9C3-4030-99BF-B1C745797E4C}" presName="Name13" presStyleLbl="parChTrans1D2" presStyleIdx="4" presStyleCnt="5"/>
      <dgm:spPr/>
    </dgm:pt>
    <dgm:pt modelId="{6CD8FB2E-25B3-41DD-9630-EC885159C9D8}" type="pres">
      <dgm:prSet presAssocID="{C7AF5ACE-B973-4E9F-BF3B-DA3509B22F57}" presName="childText" presStyleLbl="bgAcc1" presStyleIdx="4" presStyleCnt="5">
        <dgm:presLayoutVars>
          <dgm:bulletEnabled val="1"/>
        </dgm:presLayoutVars>
      </dgm:prSet>
      <dgm:spPr/>
    </dgm:pt>
  </dgm:ptLst>
  <dgm:cxnLst>
    <dgm:cxn modelId="{7EC3CE01-584E-450B-9DA4-27E9E629AC76}" type="presOf" srcId="{D9C2BC0A-1AED-4205-BDE4-365AB8982331}" destId="{254C90C7-EBDF-461C-B663-D0B236C9733B}" srcOrd="0" destOrd="0" presId="urn:microsoft.com/office/officeart/2005/8/layout/hierarchy3"/>
    <dgm:cxn modelId="{4645780B-19D6-486C-9B10-C6D6E16D327E}" srcId="{9FBA6D72-3DE6-46D9-8543-1CEA22F06C36}" destId="{0DE437D0-5606-4538-9C6C-4F0EE98E5C83}" srcOrd="0" destOrd="0" parTransId="{89403229-A2F4-4476-B3CB-5C77E780C231}" sibTransId="{D3933E99-E840-47E7-837A-4A323A351D3D}"/>
    <dgm:cxn modelId="{75C4040E-D6D9-4A5A-AF03-61F2A0F7D141}" type="presOf" srcId="{CA43A5DB-4C04-4F5D-8530-014E5AE6578C}" destId="{12C4354E-AA70-47F0-A798-55132C2BC2AF}" srcOrd="0" destOrd="0" presId="urn:microsoft.com/office/officeart/2005/8/layout/hierarchy3"/>
    <dgm:cxn modelId="{DB4EB40F-6445-45F9-A639-63F43E88D1F7}" type="presOf" srcId="{F6ABC78F-1B8A-477E-B9F5-6518BF758957}" destId="{B193AB58-643C-4104-B338-45A858EFC3EA}" srcOrd="0" destOrd="0" presId="urn:microsoft.com/office/officeart/2005/8/layout/hierarchy3"/>
    <dgm:cxn modelId="{F22C7612-2470-4215-A9CD-1B04D0C2CB5C}" srcId="{005B1B88-3A34-4A16-AC96-A259D47073FF}" destId="{CA43A5DB-4C04-4F5D-8530-014E5AE6578C}" srcOrd="0" destOrd="0" parTransId="{B9603293-B097-4A89-9CF8-902C241BAB7B}" sibTransId="{A5EA0FA8-AEB0-4732-B1A4-9700427ED964}"/>
    <dgm:cxn modelId="{0167BC35-F476-4378-A3CB-4902CFCD03F5}" type="presOf" srcId="{005B1B88-3A34-4A16-AC96-A259D47073FF}" destId="{EBFB841F-EA62-455B-9FD5-046D7A1DBED0}" srcOrd="1" destOrd="0" presId="urn:microsoft.com/office/officeart/2005/8/layout/hierarchy3"/>
    <dgm:cxn modelId="{1EB77739-DADD-4918-84DA-353269695467}" srcId="{71920C85-BEF7-4C21-B3DB-3616E5D181E0}" destId="{005B1B88-3A34-4A16-AC96-A259D47073FF}" srcOrd="0" destOrd="0" parTransId="{C5ED2615-B47A-4CE4-ADA2-16BC0A20C2CD}" sibTransId="{9719F01F-C818-408F-97DE-2DE96EB07698}"/>
    <dgm:cxn modelId="{BE74173B-723E-4099-9A74-CFE80E3DD0BC}" type="presOf" srcId="{0DE437D0-5606-4538-9C6C-4F0EE98E5C83}" destId="{F749550E-68F1-4406-A260-F12ACDF00249}" srcOrd="0" destOrd="0" presId="urn:microsoft.com/office/officeart/2005/8/layout/hierarchy3"/>
    <dgm:cxn modelId="{76FCFD41-936D-4E31-95CA-FD5A805BB852}" type="presOf" srcId="{9FBA6D72-3DE6-46D9-8543-1CEA22F06C36}" destId="{E28E5D61-74BB-4B0B-BEE7-FE1E962A72B3}" srcOrd="1" destOrd="0" presId="urn:microsoft.com/office/officeart/2005/8/layout/hierarchy3"/>
    <dgm:cxn modelId="{0B92FD4B-31E1-4D55-816D-A43E7DD837E0}" type="presOf" srcId="{71920C85-BEF7-4C21-B3DB-3616E5D181E0}" destId="{EF06ABE8-6FA1-461D-A7EC-1CA50F661E67}" srcOrd="0" destOrd="0" presId="urn:microsoft.com/office/officeart/2005/8/layout/hierarchy3"/>
    <dgm:cxn modelId="{59662F4E-6E59-4E7B-ABC0-C6D28C0A584E}" type="presOf" srcId="{DD7899BB-A6E0-4A0B-A09B-210F092C41CF}" destId="{A516A65A-152A-46B7-B066-A61100587CF8}" srcOrd="0" destOrd="0" presId="urn:microsoft.com/office/officeart/2005/8/layout/hierarchy3"/>
    <dgm:cxn modelId="{4EAE606E-C173-459D-B5B0-6C3F5520CA4F}" type="presOf" srcId="{811B731C-5DD0-4F11-B6DB-D6F487202D48}" destId="{3279AE30-678F-4E64-A321-2EAFC1103C10}" srcOrd="1" destOrd="0" presId="urn:microsoft.com/office/officeart/2005/8/layout/hierarchy3"/>
    <dgm:cxn modelId="{62946C6F-64B8-4D5B-8A5B-46D322D60EB0}" type="presOf" srcId="{005B1B88-3A34-4A16-AC96-A259D47073FF}" destId="{2EBB61CD-D848-49CD-A90A-AFCA0B149958}" srcOrd="0" destOrd="0" presId="urn:microsoft.com/office/officeart/2005/8/layout/hierarchy3"/>
    <dgm:cxn modelId="{19E4C94F-912A-4E98-B4D9-DE537F9B0586}" type="presOf" srcId="{89403229-A2F4-4476-B3CB-5C77E780C231}" destId="{D745A317-F4A9-426B-BCF2-8D704C4FD871}" srcOrd="0" destOrd="0" presId="urn:microsoft.com/office/officeart/2005/8/layout/hierarchy3"/>
    <dgm:cxn modelId="{646F9F51-5D14-4B42-839D-AF8F3AC5428A}" srcId="{9FBA6D72-3DE6-46D9-8543-1CEA22F06C36}" destId="{F6ABC78F-1B8A-477E-B9F5-6518BF758957}" srcOrd="1" destOrd="0" parTransId="{DD7899BB-A6E0-4A0B-A09B-210F092C41CF}" sibTransId="{EEEFE4EB-DA6B-437C-9F50-053E98AC11F2}"/>
    <dgm:cxn modelId="{5328A181-38B7-4328-8BDB-53C245A3ED52}" type="presOf" srcId="{D0906416-9460-4CB4-8FF4-7C124E150000}" destId="{728053C0-F973-4460-9912-178609123752}" srcOrd="0" destOrd="0" presId="urn:microsoft.com/office/officeart/2005/8/layout/hierarchy3"/>
    <dgm:cxn modelId="{C97E1286-0FD5-45A7-9220-5F0C300D36E4}" srcId="{71920C85-BEF7-4C21-B3DB-3616E5D181E0}" destId="{811B731C-5DD0-4F11-B6DB-D6F487202D48}" srcOrd="2" destOrd="0" parTransId="{52A4C851-8630-46C3-B851-7A2B4F579FB0}" sibTransId="{02910277-262E-4F22-93A2-B178F446D3AE}"/>
    <dgm:cxn modelId="{F87EA6A5-6D6A-4152-B6F9-3B4144CF642F}" srcId="{811B731C-5DD0-4F11-B6DB-D6F487202D48}" destId="{D0906416-9460-4CB4-8FF4-7C124E150000}" srcOrd="0" destOrd="0" parTransId="{D9C2BC0A-1AED-4205-BDE4-365AB8982331}" sibTransId="{7CB45B48-656E-4B66-9AAD-658507E1F35B}"/>
    <dgm:cxn modelId="{671D17AE-A69D-4B3E-8925-E21A44DF1A33}" srcId="{71920C85-BEF7-4C21-B3DB-3616E5D181E0}" destId="{9FBA6D72-3DE6-46D9-8543-1CEA22F06C36}" srcOrd="1" destOrd="0" parTransId="{F8C9820D-300E-423B-ADF8-6BF747F0A3AF}" sibTransId="{05CDB1EF-8944-43A7-BD49-74A80496BD2E}"/>
    <dgm:cxn modelId="{57598EBA-50BF-44D6-9231-599AEA63C1A7}" type="presOf" srcId="{C7AF5ACE-B973-4E9F-BF3B-DA3509B22F57}" destId="{6CD8FB2E-25B3-41DD-9630-EC885159C9D8}" srcOrd="0" destOrd="0" presId="urn:microsoft.com/office/officeart/2005/8/layout/hierarchy3"/>
    <dgm:cxn modelId="{0EBFD4BF-2773-48EB-AAFA-F8119E587C12}" type="presOf" srcId="{811B731C-5DD0-4F11-B6DB-D6F487202D48}" destId="{53F84098-BB2B-4D5B-BC3A-FAA3434F56A4}" srcOrd="0" destOrd="0" presId="urn:microsoft.com/office/officeart/2005/8/layout/hierarchy3"/>
    <dgm:cxn modelId="{BE751CD2-A8BC-4E00-B275-972B13D68FA4}" srcId="{811B731C-5DD0-4F11-B6DB-D6F487202D48}" destId="{C7AF5ACE-B973-4E9F-BF3B-DA3509B22F57}" srcOrd="1" destOrd="0" parTransId="{29F5C512-B9C3-4030-99BF-B1C745797E4C}" sibTransId="{57498BE0-51CE-4D8C-B636-B839383E8F27}"/>
    <dgm:cxn modelId="{D7ADB0DD-7C6C-4D2C-BB4A-1AADB27CD278}" type="presOf" srcId="{B9603293-B097-4A89-9CF8-902C241BAB7B}" destId="{1BF43029-AD26-4C60-8D95-1863472A5690}" srcOrd="0" destOrd="0" presId="urn:microsoft.com/office/officeart/2005/8/layout/hierarchy3"/>
    <dgm:cxn modelId="{0023A3F1-4E57-4EA4-8E2A-386FAABF880C}" type="presOf" srcId="{9FBA6D72-3DE6-46D9-8543-1CEA22F06C36}" destId="{52191C63-4281-4077-B47B-0AE9E71F12B7}" srcOrd="0" destOrd="0" presId="urn:microsoft.com/office/officeart/2005/8/layout/hierarchy3"/>
    <dgm:cxn modelId="{26C6E3FF-FA41-4484-9A8B-940D9F1071BA}" type="presOf" srcId="{29F5C512-B9C3-4030-99BF-B1C745797E4C}" destId="{CC87A99C-E912-45F9-AD21-FC2C36C79D76}" srcOrd="0" destOrd="0" presId="urn:microsoft.com/office/officeart/2005/8/layout/hierarchy3"/>
    <dgm:cxn modelId="{7179A59D-B6FD-4DB4-85A6-4B8DC2A9CBAA}" type="presParOf" srcId="{EF06ABE8-6FA1-461D-A7EC-1CA50F661E67}" destId="{B6CD9A10-A943-4064-AD37-96B38BF2A813}" srcOrd="0" destOrd="0" presId="urn:microsoft.com/office/officeart/2005/8/layout/hierarchy3"/>
    <dgm:cxn modelId="{80F6D917-E425-4C3C-A863-BF9E0165AD9A}" type="presParOf" srcId="{B6CD9A10-A943-4064-AD37-96B38BF2A813}" destId="{48BE1638-5A96-4736-87BF-D6D14358CC5F}" srcOrd="0" destOrd="0" presId="urn:microsoft.com/office/officeart/2005/8/layout/hierarchy3"/>
    <dgm:cxn modelId="{4E3398DD-5956-4C80-BD6F-0A69E363000E}" type="presParOf" srcId="{48BE1638-5A96-4736-87BF-D6D14358CC5F}" destId="{2EBB61CD-D848-49CD-A90A-AFCA0B149958}" srcOrd="0" destOrd="0" presId="urn:microsoft.com/office/officeart/2005/8/layout/hierarchy3"/>
    <dgm:cxn modelId="{7952CBA3-398B-473D-B3A9-7DB7D935FF49}" type="presParOf" srcId="{48BE1638-5A96-4736-87BF-D6D14358CC5F}" destId="{EBFB841F-EA62-455B-9FD5-046D7A1DBED0}" srcOrd="1" destOrd="0" presId="urn:microsoft.com/office/officeart/2005/8/layout/hierarchy3"/>
    <dgm:cxn modelId="{46C56625-9EE8-4FFF-8B99-C82EBA368DC6}" type="presParOf" srcId="{B6CD9A10-A943-4064-AD37-96B38BF2A813}" destId="{E58A971E-1168-4430-9686-A769CEC5B797}" srcOrd="1" destOrd="0" presId="urn:microsoft.com/office/officeart/2005/8/layout/hierarchy3"/>
    <dgm:cxn modelId="{C88272BB-7892-40F5-923A-E9CAEA396217}" type="presParOf" srcId="{E58A971E-1168-4430-9686-A769CEC5B797}" destId="{1BF43029-AD26-4C60-8D95-1863472A5690}" srcOrd="0" destOrd="0" presId="urn:microsoft.com/office/officeart/2005/8/layout/hierarchy3"/>
    <dgm:cxn modelId="{A7EB0601-9B60-488B-AA98-EF9D3AA89535}" type="presParOf" srcId="{E58A971E-1168-4430-9686-A769CEC5B797}" destId="{12C4354E-AA70-47F0-A798-55132C2BC2AF}" srcOrd="1" destOrd="0" presId="urn:microsoft.com/office/officeart/2005/8/layout/hierarchy3"/>
    <dgm:cxn modelId="{F0B44817-580C-4FDF-81EA-79B916661BFA}" type="presParOf" srcId="{EF06ABE8-6FA1-461D-A7EC-1CA50F661E67}" destId="{5DDDF733-1D92-42DD-AD53-87CE6A050FAF}" srcOrd="1" destOrd="0" presId="urn:microsoft.com/office/officeart/2005/8/layout/hierarchy3"/>
    <dgm:cxn modelId="{1063498E-FA28-402E-9C89-06D83D32F559}" type="presParOf" srcId="{5DDDF733-1D92-42DD-AD53-87CE6A050FAF}" destId="{630CF807-BF48-412D-BCD4-1A585909FEF6}" srcOrd="0" destOrd="0" presId="urn:microsoft.com/office/officeart/2005/8/layout/hierarchy3"/>
    <dgm:cxn modelId="{050276AB-4516-4F9F-BA2F-CA6B8E9A72CF}" type="presParOf" srcId="{630CF807-BF48-412D-BCD4-1A585909FEF6}" destId="{52191C63-4281-4077-B47B-0AE9E71F12B7}" srcOrd="0" destOrd="0" presId="urn:microsoft.com/office/officeart/2005/8/layout/hierarchy3"/>
    <dgm:cxn modelId="{1B25E89C-52E0-4D5D-94D1-10E76383D617}" type="presParOf" srcId="{630CF807-BF48-412D-BCD4-1A585909FEF6}" destId="{E28E5D61-74BB-4B0B-BEE7-FE1E962A72B3}" srcOrd="1" destOrd="0" presId="urn:microsoft.com/office/officeart/2005/8/layout/hierarchy3"/>
    <dgm:cxn modelId="{12428257-709E-4CD3-8AD4-193AC5D49126}" type="presParOf" srcId="{5DDDF733-1D92-42DD-AD53-87CE6A050FAF}" destId="{41B4F0BC-D486-4E11-8E20-0F2BD583DBC1}" srcOrd="1" destOrd="0" presId="urn:microsoft.com/office/officeart/2005/8/layout/hierarchy3"/>
    <dgm:cxn modelId="{9D1A6A9F-F710-47CF-9ECB-37EF344D7783}" type="presParOf" srcId="{41B4F0BC-D486-4E11-8E20-0F2BD583DBC1}" destId="{D745A317-F4A9-426B-BCF2-8D704C4FD871}" srcOrd="0" destOrd="0" presId="urn:microsoft.com/office/officeart/2005/8/layout/hierarchy3"/>
    <dgm:cxn modelId="{EA5C96D8-FC25-4B86-9F14-4F566374DD0E}" type="presParOf" srcId="{41B4F0BC-D486-4E11-8E20-0F2BD583DBC1}" destId="{F749550E-68F1-4406-A260-F12ACDF00249}" srcOrd="1" destOrd="0" presId="urn:microsoft.com/office/officeart/2005/8/layout/hierarchy3"/>
    <dgm:cxn modelId="{FC3DD463-7557-4F49-B569-7AC9D13BEE5D}" type="presParOf" srcId="{41B4F0BC-D486-4E11-8E20-0F2BD583DBC1}" destId="{A516A65A-152A-46B7-B066-A61100587CF8}" srcOrd="2" destOrd="0" presId="urn:microsoft.com/office/officeart/2005/8/layout/hierarchy3"/>
    <dgm:cxn modelId="{F6A71C66-1E58-458A-BA5A-989A1AD9BDBB}" type="presParOf" srcId="{41B4F0BC-D486-4E11-8E20-0F2BD583DBC1}" destId="{B193AB58-643C-4104-B338-45A858EFC3EA}" srcOrd="3" destOrd="0" presId="urn:microsoft.com/office/officeart/2005/8/layout/hierarchy3"/>
    <dgm:cxn modelId="{D0CF8476-4293-4EBA-8BD8-730B50E122EA}" type="presParOf" srcId="{EF06ABE8-6FA1-461D-A7EC-1CA50F661E67}" destId="{ADF5D49E-208E-4675-A12D-EEE221966A8F}" srcOrd="2" destOrd="0" presId="urn:microsoft.com/office/officeart/2005/8/layout/hierarchy3"/>
    <dgm:cxn modelId="{03AB3E0B-5F2C-41E0-AE81-7C0A5A155557}" type="presParOf" srcId="{ADF5D49E-208E-4675-A12D-EEE221966A8F}" destId="{9148C4A2-C76D-4460-8A1B-17B20687A36B}" srcOrd="0" destOrd="0" presId="urn:microsoft.com/office/officeart/2005/8/layout/hierarchy3"/>
    <dgm:cxn modelId="{DA043E16-4416-4519-B0FB-8B17166EE066}" type="presParOf" srcId="{9148C4A2-C76D-4460-8A1B-17B20687A36B}" destId="{53F84098-BB2B-4D5B-BC3A-FAA3434F56A4}" srcOrd="0" destOrd="0" presId="urn:microsoft.com/office/officeart/2005/8/layout/hierarchy3"/>
    <dgm:cxn modelId="{D57AB9C6-0414-4C6C-8062-49D2901AA9FB}" type="presParOf" srcId="{9148C4A2-C76D-4460-8A1B-17B20687A36B}" destId="{3279AE30-678F-4E64-A321-2EAFC1103C10}" srcOrd="1" destOrd="0" presId="urn:microsoft.com/office/officeart/2005/8/layout/hierarchy3"/>
    <dgm:cxn modelId="{CCE8D80B-8185-43A5-907D-84AEEED32581}" type="presParOf" srcId="{ADF5D49E-208E-4675-A12D-EEE221966A8F}" destId="{CD509001-4B00-40DA-B39D-8AF32303D375}" srcOrd="1" destOrd="0" presId="urn:microsoft.com/office/officeart/2005/8/layout/hierarchy3"/>
    <dgm:cxn modelId="{6887676B-396D-4700-81BA-569A1D4B6BEC}" type="presParOf" srcId="{CD509001-4B00-40DA-B39D-8AF32303D375}" destId="{254C90C7-EBDF-461C-B663-D0B236C9733B}" srcOrd="0" destOrd="0" presId="urn:microsoft.com/office/officeart/2005/8/layout/hierarchy3"/>
    <dgm:cxn modelId="{0824B835-CDA0-41DD-85EC-C5739BE8EAB1}" type="presParOf" srcId="{CD509001-4B00-40DA-B39D-8AF32303D375}" destId="{728053C0-F973-4460-9912-178609123752}" srcOrd="1" destOrd="0" presId="urn:microsoft.com/office/officeart/2005/8/layout/hierarchy3"/>
    <dgm:cxn modelId="{EC7F1BB9-2E2B-4430-A245-4D993F603703}" type="presParOf" srcId="{CD509001-4B00-40DA-B39D-8AF32303D375}" destId="{CC87A99C-E912-45F9-AD21-FC2C36C79D76}" srcOrd="2" destOrd="0" presId="urn:microsoft.com/office/officeart/2005/8/layout/hierarchy3"/>
    <dgm:cxn modelId="{7D9C9790-64D6-4E0A-9C8A-8E78349F8A52}" type="presParOf" srcId="{CD509001-4B00-40DA-B39D-8AF32303D375}" destId="{6CD8FB2E-25B3-41DD-9630-EC885159C9D8}" srcOrd="3" destOrd="0" presId="urn:microsoft.com/office/officeart/2005/8/layout/hierarchy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D62EC1-ABB2-42D7-BA05-BA92BF7775D2}" type="doc">
      <dgm:prSet loTypeId="urn:microsoft.com/office/officeart/2005/8/layout/bProcess3" loCatId="process" qsTypeId="urn:microsoft.com/office/officeart/2005/8/quickstyle/simple1" qsCatId="simple" csTypeId="urn:microsoft.com/office/officeart/2005/8/colors/accent1_2" csCatId="accent1" phldr="1"/>
      <dgm:spPr/>
      <dgm:t>
        <a:bodyPr/>
        <a:lstStyle/>
        <a:p>
          <a:endParaRPr lang="en-GB"/>
        </a:p>
      </dgm:t>
    </dgm:pt>
    <dgm:pt modelId="{6B61002E-AE26-49D1-B2DE-48606DD41CEE}">
      <dgm:prSet/>
      <dgm:spPr/>
      <dgm:t>
        <a:bodyPr/>
        <a:lstStyle/>
        <a:p>
          <a:r>
            <a:rPr lang="en-US" b="0" i="0">
              <a:latin typeface="+mn-lt"/>
            </a:rPr>
            <a:t>Investigate risk loci further </a:t>
          </a:r>
          <a:endParaRPr lang="en-GB" b="0">
            <a:latin typeface="+mn-lt"/>
          </a:endParaRPr>
        </a:p>
      </dgm:t>
    </dgm:pt>
    <dgm:pt modelId="{4328795D-B514-4F8C-9BDE-43BFF099D986}" type="parTrans" cxnId="{8A526A72-BBA7-404B-B2AC-A2035E35D11B}">
      <dgm:prSet/>
      <dgm:spPr/>
      <dgm:t>
        <a:bodyPr/>
        <a:lstStyle/>
        <a:p>
          <a:endParaRPr lang="en-GB"/>
        </a:p>
      </dgm:t>
    </dgm:pt>
    <dgm:pt modelId="{D28025CB-499C-467E-8FF0-0AFEC3B468ED}" type="sibTrans" cxnId="{8A526A72-BBA7-404B-B2AC-A2035E35D11B}">
      <dgm:prSet/>
      <dgm:spPr/>
      <dgm:t>
        <a:bodyPr/>
        <a:lstStyle/>
        <a:p>
          <a:endParaRPr lang="en-GB"/>
        </a:p>
      </dgm:t>
    </dgm:pt>
    <dgm:pt modelId="{B88A05A5-8361-4CB3-B93C-E580DA58B721}">
      <dgm:prSet/>
      <dgm:spPr/>
      <dgm:t>
        <a:bodyPr/>
        <a:lstStyle/>
        <a:p>
          <a:r>
            <a:rPr lang="en-US" b="0" i="0"/>
            <a:t>Functional analysis of the Non-</a:t>
          </a:r>
          <a:r>
            <a:rPr lang="en-US" b="0" i="0" err="1"/>
            <a:t>ps</a:t>
          </a:r>
          <a:endParaRPr lang="en-GB"/>
        </a:p>
      </dgm:t>
    </dgm:pt>
    <dgm:pt modelId="{FC396CAC-73CB-471F-8698-4B4E91FF8510}" type="parTrans" cxnId="{1133CC14-FE0C-4ED8-873E-8ED73F31890E}">
      <dgm:prSet/>
      <dgm:spPr/>
      <dgm:t>
        <a:bodyPr/>
        <a:lstStyle/>
        <a:p>
          <a:endParaRPr lang="en-GB"/>
        </a:p>
      </dgm:t>
    </dgm:pt>
    <dgm:pt modelId="{0A566DB1-C587-4591-BE0B-380775871EF5}" type="sibTrans" cxnId="{1133CC14-FE0C-4ED8-873E-8ED73F31890E}">
      <dgm:prSet/>
      <dgm:spPr/>
      <dgm:t>
        <a:bodyPr/>
        <a:lstStyle/>
        <a:p>
          <a:endParaRPr lang="en-GB"/>
        </a:p>
      </dgm:t>
    </dgm:pt>
    <dgm:pt modelId="{20386D9E-2492-4C58-96F8-6C55A938F6FA}">
      <dgm:prSet/>
      <dgm:spPr/>
      <dgm:t>
        <a:bodyPr/>
        <a:lstStyle/>
        <a:p>
          <a:pPr rtl="0"/>
          <a:r>
            <a:rPr lang="en-GB"/>
            <a:t>Summary statistics will be freely available </a:t>
          </a:r>
          <a:r>
            <a:rPr lang="en-GB">
              <a:latin typeface="Calibri Light" panose="020F0302020204030204"/>
            </a:rPr>
            <a:t> </a:t>
          </a:r>
          <a:endParaRPr lang="en-GB"/>
        </a:p>
      </dgm:t>
    </dgm:pt>
    <dgm:pt modelId="{B06DE82D-18B6-49A3-B1E1-D8AEDEF49D6B}" type="parTrans" cxnId="{3D1FD3DC-F2A8-4B70-BEC5-E4914EB3EE06}">
      <dgm:prSet/>
      <dgm:spPr/>
      <dgm:t>
        <a:bodyPr/>
        <a:lstStyle/>
        <a:p>
          <a:endParaRPr lang="en-GB"/>
        </a:p>
      </dgm:t>
    </dgm:pt>
    <dgm:pt modelId="{5F89BEB1-FF05-452F-BD80-DF4BB18C56B1}" type="sibTrans" cxnId="{3D1FD3DC-F2A8-4B70-BEC5-E4914EB3EE06}">
      <dgm:prSet/>
      <dgm:spPr/>
      <dgm:t>
        <a:bodyPr/>
        <a:lstStyle/>
        <a:p>
          <a:endParaRPr lang="en-GB"/>
        </a:p>
      </dgm:t>
    </dgm:pt>
    <dgm:pt modelId="{0F4D439B-E349-4B00-A571-43B217E9C23C}" type="pres">
      <dgm:prSet presAssocID="{32D62EC1-ABB2-42D7-BA05-BA92BF7775D2}" presName="Name0" presStyleCnt="0">
        <dgm:presLayoutVars>
          <dgm:dir/>
          <dgm:resizeHandles val="exact"/>
        </dgm:presLayoutVars>
      </dgm:prSet>
      <dgm:spPr/>
    </dgm:pt>
    <dgm:pt modelId="{265E97B1-3085-4C72-9BCE-B8949E9BE6C5}" type="pres">
      <dgm:prSet presAssocID="{6B61002E-AE26-49D1-B2DE-48606DD41CEE}" presName="node" presStyleLbl="node1" presStyleIdx="0" presStyleCnt="3">
        <dgm:presLayoutVars>
          <dgm:bulletEnabled val="1"/>
        </dgm:presLayoutVars>
      </dgm:prSet>
      <dgm:spPr/>
    </dgm:pt>
    <dgm:pt modelId="{31474C42-AB81-4C9A-B022-A177DC14002F}" type="pres">
      <dgm:prSet presAssocID="{D28025CB-499C-467E-8FF0-0AFEC3B468ED}" presName="sibTrans" presStyleLbl="sibTrans1D1" presStyleIdx="0" presStyleCnt="2"/>
      <dgm:spPr/>
    </dgm:pt>
    <dgm:pt modelId="{82AC30B2-70C6-4D3C-9320-C33A033E0F81}" type="pres">
      <dgm:prSet presAssocID="{D28025CB-499C-467E-8FF0-0AFEC3B468ED}" presName="connectorText" presStyleLbl="sibTrans1D1" presStyleIdx="0" presStyleCnt="2"/>
      <dgm:spPr/>
    </dgm:pt>
    <dgm:pt modelId="{F7592747-9FC8-4B34-B72B-99D6B2ECA15E}" type="pres">
      <dgm:prSet presAssocID="{B88A05A5-8361-4CB3-B93C-E580DA58B721}" presName="node" presStyleLbl="node1" presStyleIdx="1" presStyleCnt="3">
        <dgm:presLayoutVars>
          <dgm:bulletEnabled val="1"/>
        </dgm:presLayoutVars>
      </dgm:prSet>
      <dgm:spPr/>
    </dgm:pt>
    <dgm:pt modelId="{C3AE71ED-5F41-42C7-83F4-279F6D07A781}" type="pres">
      <dgm:prSet presAssocID="{0A566DB1-C587-4591-BE0B-380775871EF5}" presName="sibTrans" presStyleLbl="sibTrans1D1" presStyleIdx="1" presStyleCnt="2"/>
      <dgm:spPr/>
    </dgm:pt>
    <dgm:pt modelId="{5FEDA973-7C3F-4465-A036-2053BAC91F54}" type="pres">
      <dgm:prSet presAssocID="{0A566DB1-C587-4591-BE0B-380775871EF5}" presName="connectorText" presStyleLbl="sibTrans1D1" presStyleIdx="1" presStyleCnt="2"/>
      <dgm:spPr/>
    </dgm:pt>
    <dgm:pt modelId="{7266EBC3-2BB7-45C3-882B-7EDEC612714C}" type="pres">
      <dgm:prSet presAssocID="{20386D9E-2492-4C58-96F8-6C55A938F6FA}" presName="node" presStyleLbl="node1" presStyleIdx="2" presStyleCnt="3">
        <dgm:presLayoutVars>
          <dgm:bulletEnabled val="1"/>
        </dgm:presLayoutVars>
      </dgm:prSet>
      <dgm:spPr/>
    </dgm:pt>
  </dgm:ptLst>
  <dgm:cxnLst>
    <dgm:cxn modelId="{5AD59810-2805-41C3-8A25-0A9C7182E49D}" type="presOf" srcId="{B88A05A5-8361-4CB3-B93C-E580DA58B721}" destId="{F7592747-9FC8-4B34-B72B-99D6B2ECA15E}" srcOrd="0" destOrd="0" presId="urn:microsoft.com/office/officeart/2005/8/layout/bProcess3"/>
    <dgm:cxn modelId="{1133CC14-FE0C-4ED8-873E-8ED73F31890E}" srcId="{32D62EC1-ABB2-42D7-BA05-BA92BF7775D2}" destId="{B88A05A5-8361-4CB3-B93C-E580DA58B721}" srcOrd="1" destOrd="0" parTransId="{FC396CAC-73CB-471F-8698-4B4E91FF8510}" sibTransId="{0A566DB1-C587-4591-BE0B-380775871EF5}"/>
    <dgm:cxn modelId="{F980E724-A2D6-4B20-BE37-44FC5AA53133}" type="presOf" srcId="{0A566DB1-C587-4591-BE0B-380775871EF5}" destId="{C3AE71ED-5F41-42C7-83F4-279F6D07A781}" srcOrd="0" destOrd="0" presId="urn:microsoft.com/office/officeart/2005/8/layout/bProcess3"/>
    <dgm:cxn modelId="{1882435D-532E-4DC8-8B57-7622F2388650}" type="presOf" srcId="{32D62EC1-ABB2-42D7-BA05-BA92BF7775D2}" destId="{0F4D439B-E349-4B00-A571-43B217E9C23C}" srcOrd="0" destOrd="0" presId="urn:microsoft.com/office/officeart/2005/8/layout/bProcess3"/>
    <dgm:cxn modelId="{8A526A72-BBA7-404B-B2AC-A2035E35D11B}" srcId="{32D62EC1-ABB2-42D7-BA05-BA92BF7775D2}" destId="{6B61002E-AE26-49D1-B2DE-48606DD41CEE}" srcOrd="0" destOrd="0" parTransId="{4328795D-B514-4F8C-9BDE-43BFF099D986}" sibTransId="{D28025CB-499C-467E-8FF0-0AFEC3B468ED}"/>
    <dgm:cxn modelId="{6F6A11A5-11F2-4F6E-A165-0AC3CBADEE7F}" type="presOf" srcId="{6B61002E-AE26-49D1-B2DE-48606DD41CEE}" destId="{265E97B1-3085-4C72-9BCE-B8949E9BE6C5}" srcOrd="0" destOrd="0" presId="urn:microsoft.com/office/officeart/2005/8/layout/bProcess3"/>
    <dgm:cxn modelId="{549E36A5-0924-4E08-B1D0-711184D78A2E}" type="presOf" srcId="{0A566DB1-C587-4591-BE0B-380775871EF5}" destId="{5FEDA973-7C3F-4465-A036-2053BAC91F54}" srcOrd="1" destOrd="0" presId="urn:microsoft.com/office/officeart/2005/8/layout/bProcess3"/>
    <dgm:cxn modelId="{3D1FD3DC-F2A8-4B70-BEC5-E4914EB3EE06}" srcId="{32D62EC1-ABB2-42D7-BA05-BA92BF7775D2}" destId="{20386D9E-2492-4C58-96F8-6C55A938F6FA}" srcOrd="2" destOrd="0" parTransId="{B06DE82D-18B6-49A3-B1E1-D8AEDEF49D6B}" sibTransId="{5F89BEB1-FF05-452F-BD80-DF4BB18C56B1}"/>
    <dgm:cxn modelId="{CAC881DD-1F6B-4F56-AED1-35B454E64024}" type="presOf" srcId="{D28025CB-499C-467E-8FF0-0AFEC3B468ED}" destId="{82AC30B2-70C6-4D3C-9320-C33A033E0F81}" srcOrd="1" destOrd="0" presId="urn:microsoft.com/office/officeart/2005/8/layout/bProcess3"/>
    <dgm:cxn modelId="{24DAC3E7-E99D-4E18-848F-7F99512212C7}" type="presOf" srcId="{20386D9E-2492-4C58-96F8-6C55A938F6FA}" destId="{7266EBC3-2BB7-45C3-882B-7EDEC612714C}" srcOrd="0" destOrd="0" presId="urn:microsoft.com/office/officeart/2005/8/layout/bProcess3"/>
    <dgm:cxn modelId="{A77CE2EA-2A4D-48F6-BB50-8F46D6E85106}" type="presOf" srcId="{D28025CB-499C-467E-8FF0-0AFEC3B468ED}" destId="{31474C42-AB81-4C9A-B022-A177DC14002F}" srcOrd="0" destOrd="0" presId="urn:microsoft.com/office/officeart/2005/8/layout/bProcess3"/>
    <dgm:cxn modelId="{1D2FA698-5201-4013-B730-614BA574B379}" type="presParOf" srcId="{0F4D439B-E349-4B00-A571-43B217E9C23C}" destId="{265E97B1-3085-4C72-9BCE-B8949E9BE6C5}" srcOrd="0" destOrd="0" presId="urn:microsoft.com/office/officeart/2005/8/layout/bProcess3"/>
    <dgm:cxn modelId="{D8729E25-11E5-419D-BC7E-A1A3C0F61F02}" type="presParOf" srcId="{0F4D439B-E349-4B00-A571-43B217E9C23C}" destId="{31474C42-AB81-4C9A-B022-A177DC14002F}" srcOrd="1" destOrd="0" presId="urn:microsoft.com/office/officeart/2005/8/layout/bProcess3"/>
    <dgm:cxn modelId="{C924371F-F7B0-46CA-A968-E4F5D64223F0}" type="presParOf" srcId="{31474C42-AB81-4C9A-B022-A177DC14002F}" destId="{82AC30B2-70C6-4D3C-9320-C33A033E0F81}" srcOrd="0" destOrd="0" presId="urn:microsoft.com/office/officeart/2005/8/layout/bProcess3"/>
    <dgm:cxn modelId="{988CE01F-4887-44DF-A824-35E06D87EBE9}" type="presParOf" srcId="{0F4D439B-E349-4B00-A571-43B217E9C23C}" destId="{F7592747-9FC8-4B34-B72B-99D6B2ECA15E}" srcOrd="2" destOrd="0" presId="urn:microsoft.com/office/officeart/2005/8/layout/bProcess3"/>
    <dgm:cxn modelId="{CEE7B895-5381-4935-A47F-DD7494F4D88B}" type="presParOf" srcId="{0F4D439B-E349-4B00-A571-43B217E9C23C}" destId="{C3AE71ED-5F41-42C7-83F4-279F6D07A781}" srcOrd="3" destOrd="0" presId="urn:microsoft.com/office/officeart/2005/8/layout/bProcess3"/>
    <dgm:cxn modelId="{8D989BEE-6A24-4DF3-80ED-05D14429D056}" type="presParOf" srcId="{C3AE71ED-5F41-42C7-83F4-279F6D07A781}" destId="{5FEDA973-7C3F-4465-A036-2053BAC91F54}" srcOrd="0" destOrd="0" presId="urn:microsoft.com/office/officeart/2005/8/layout/bProcess3"/>
    <dgm:cxn modelId="{9F23E389-2FED-4FE5-9EDF-7C32B83F73C7}" type="presParOf" srcId="{0F4D439B-E349-4B00-A571-43B217E9C23C}" destId="{7266EBC3-2BB7-45C3-882B-7EDEC612714C}" srcOrd="4"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B4144CE-01B8-4C2F-A049-99EC03510EB4}" type="doc">
      <dgm:prSet loTypeId="urn:microsoft.com/office/officeart/2005/8/layout/process2" loCatId="process" qsTypeId="urn:microsoft.com/office/officeart/2005/8/quickstyle/simple1" qsCatId="simple" csTypeId="urn:microsoft.com/office/officeart/2005/8/colors/accent1_2" csCatId="accent1" phldr="1"/>
      <dgm:spPr/>
    </dgm:pt>
    <dgm:pt modelId="{0E4006D1-5473-40BF-B3E7-5FCC6EF5B499}">
      <dgm:prSet phldrT="[Text]"/>
      <dgm:spPr/>
      <dgm:t>
        <a:bodyPr/>
        <a:lstStyle/>
        <a:p>
          <a:r>
            <a:rPr lang="en-GB"/>
            <a:t>General psychopathology factor P underlined</a:t>
          </a:r>
        </a:p>
      </dgm:t>
    </dgm:pt>
    <dgm:pt modelId="{F87E14CB-9587-47D3-AA75-038A35838F5D}" type="parTrans" cxnId="{F6D73F14-C57C-4289-AD41-3CBA8CF0CC45}">
      <dgm:prSet/>
      <dgm:spPr/>
      <dgm:t>
        <a:bodyPr/>
        <a:lstStyle/>
        <a:p>
          <a:endParaRPr lang="en-GB"/>
        </a:p>
      </dgm:t>
    </dgm:pt>
    <dgm:pt modelId="{126F994B-F5B5-41CE-91BC-87216A003C93}" type="sibTrans" cxnId="{F6D73F14-C57C-4289-AD41-3CBA8CF0CC45}">
      <dgm:prSet/>
      <dgm:spPr/>
      <dgm:t>
        <a:bodyPr/>
        <a:lstStyle/>
        <a:p>
          <a:endParaRPr lang="en-GB"/>
        </a:p>
      </dgm:t>
    </dgm:pt>
    <dgm:pt modelId="{108FECF9-DEAE-4EDF-9DE7-2DA2CB900C99}">
      <dgm:prSet phldrT="[Text]"/>
      <dgm:spPr/>
      <dgm:t>
        <a:bodyPr/>
        <a:lstStyle/>
        <a:p>
          <a:r>
            <a:rPr lang="en-GB"/>
            <a:t>The need to study disease-specific genetic risk independent of p </a:t>
          </a:r>
        </a:p>
      </dgm:t>
    </dgm:pt>
    <dgm:pt modelId="{D4A97180-6D69-485A-B251-C1E666E930D5}" type="parTrans" cxnId="{E91E187D-719F-4B92-B84F-DB013822FEA3}">
      <dgm:prSet/>
      <dgm:spPr/>
      <dgm:t>
        <a:bodyPr/>
        <a:lstStyle/>
        <a:p>
          <a:endParaRPr lang="en-GB"/>
        </a:p>
      </dgm:t>
    </dgm:pt>
    <dgm:pt modelId="{B5FD6642-CBFF-4921-8F2D-A9F7312DB674}" type="sibTrans" cxnId="{E91E187D-719F-4B92-B84F-DB013822FEA3}">
      <dgm:prSet/>
      <dgm:spPr/>
      <dgm:t>
        <a:bodyPr/>
        <a:lstStyle/>
        <a:p>
          <a:endParaRPr lang="en-GB"/>
        </a:p>
      </dgm:t>
    </dgm:pt>
    <dgm:pt modelId="{EF3B9AEB-A944-45C4-8480-43EDE482CF72}">
      <dgm:prSet phldrT="[Text]"/>
      <dgm:spPr/>
      <dgm:t>
        <a:bodyPr/>
        <a:lstStyle/>
        <a:p>
          <a:r>
            <a:rPr lang="en-GB"/>
            <a:t>Gene underpinning of the P</a:t>
          </a:r>
        </a:p>
      </dgm:t>
    </dgm:pt>
    <dgm:pt modelId="{E24E6C0F-EDA2-4866-A787-296B8E8030C1}" type="parTrans" cxnId="{E963A98C-C487-4B87-8C5E-1F5812B4EA5A}">
      <dgm:prSet/>
      <dgm:spPr/>
      <dgm:t>
        <a:bodyPr/>
        <a:lstStyle/>
        <a:p>
          <a:endParaRPr lang="en-GB"/>
        </a:p>
      </dgm:t>
    </dgm:pt>
    <dgm:pt modelId="{055BBB23-F361-4DE1-A150-1C6D7B2F8701}" type="sibTrans" cxnId="{E963A98C-C487-4B87-8C5E-1F5812B4EA5A}">
      <dgm:prSet/>
      <dgm:spPr/>
      <dgm:t>
        <a:bodyPr/>
        <a:lstStyle/>
        <a:p>
          <a:endParaRPr lang="en-GB"/>
        </a:p>
      </dgm:t>
    </dgm:pt>
    <dgm:pt modelId="{9D79BBA9-C962-450B-90F3-0E70DA258ECA}" type="pres">
      <dgm:prSet presAssocID="{CB4144CE-01B8-4C2F-A049-99EC03510EB4}" presName="linearFlow" presStyleCnt="0">
        <dgm:presLayoutVars>
          <dgm:resizeHandles val="exact"/>
        </dgm:presLayoutVars>
      </dgm:prSet>
      <dgm:spPr/>
    </dgm:pt>
    <dgm:pt modelId="{BC6325E3-867E-4437-B72B-0F1048B3D775}" type="pres">
      <dgm:prSet presAssocID="{0E4006D1-5473-40BF-B3E7-5FCC6EF5B499}" presName="node" presStyleLbl="node1" presStyleIdx="0" presStyleCnt="3" custLinFactNeighborX="-1632" custLinFactNeighborY="-27576">
        <dgm:presLayoutVars>
          <dgm:bulletEnabled val="1"/>
        </dgm:presLayoutVars>
      </dgm:prSet>
      <dgm:spPr/>
    </dgm:pt>
    <dgm:pt modelId="{92A808D8-EA74-4590-A1CE-428969687B15}" type="pres">
      <dgm:prSet presAssocID="{126F994B-F5B5-41CE-91BC-87216A003C93}" presName="sibTrans" presStyleLbl="sibTrans2D1" presStyleIdx="0" presStyleCnt="2"/>
      <dgm:spPr/>
    </dgm:pt>
    <dgm:pt modelId="{08D0FF24-4A80-4776-98DD-FDB8B667BB5F}" type="pres">
      <dgm:prSet presAssocID="{126F994B-F5B5-41CE-91BC-87216A003C93}" presName="connectorText" presStyleLbl="sibTrans2D1" presStyleIdx="0" presStyleCnt="2"/>
      <dgm:spPr/>
    </dgm:pt>
    <dgm:pt modelId="{DB529A2E-1D10-4C93-B52E-8EA3DBA1FAE5}" type="pres">
      <dgm:prSet presAssocID="{EF3B9AEB-A944-45C4-8480-43EDE482CF72}" presName="node" presStyleLbl="node1" presStyleIdx="1" presStyleCnt="3">
        <dgm:presLayoutVars>
          <dgm:bulletEnabled val="1"/>
        </dgm:presLayoutVars>
      </dgm:prSet>
      <dgm:spPr/>
    </dgm:pt>
    <dgm:pt modelId="{75C33305-BD1B-4080-9A16-1760B1C22DA4}" type="pres">
      <dgm:prSet presAssocID="{055BBB23-F361-4DE1-A150-1C6D7B2F8701}" presName="sibTrans" presStyleLbl="sibTrans2D1" presStyleIdx="1" presStyleCnt="2"/>
      <dgm:spPr/>
    </dgm:pt>
    <dgm:pt modelId="{0F64C86D-0CFA-45EE-89B5-9A1452B76587}" type="pres">
      <dgm:prSet presAssocID="{055BBB23-F361-4DE1-A150-1C6D7B2F8701}" presName="connectorText" presStyleLbl="sibTrans2D1" presStyleIdx="1" presStyleCnt="2"/>
      <dgm:spPr/>
    </dgm:pt>
    <dgm:pt modelId="{6DE97434-53C6-4C1B-A174-703545DD0215}" type="pres">
      <dgm:prSet presAssocID="{108FECF9-DEAE-4EDF-9DE7-2DA2CB900C99}" presName="node" presStyleLbl="node1" presStyleIdx="2" presStyleCnt="3">
        <dgm:presLayoutVars>
          <dgm:bulletEnabled val="1"/>
        </dgm:presLayoutVars>
      </dgm:prSet>
      <dgm:spPr/>
    </dgm:pt>
  </dgm:ptLst>
  <dgm:cxnLst>
    <dgm:cxn modelId="{F6D73F14-C57C-4289-AD41-3CBA8CF0CC45}" srcId="{CB4144CE-01B8-4C2F-A049-99EC03510EB4}" destId="{0E4006D1-5473-40BF-B3E7-5FCC6EF5B499}" srcOrd="0" destOrd="0" parTransId="{F87E14CB-9587-47D3-AA75-038A35838F5D}" sibTransId="{126F994B-F5B5-41CE-91BC-87216A003C93}"/>
    <dgm:cxn modelId="{17671A45-E7CD-48A3-9D2D-F704AAC87CC3}" type="presOf" srcId="{055BBB23-F361-4DE1-A150-1C6D7B2F8701}" destId="{75C33305-BD1B-4080-9A16-1760B1C22DA4}" srcOrd="0" destOrd="0" presId="urn:microsoft.com/office/officeart/2005/8/layout/process2"/>
    <dgm:cxn modelId="{F17C2067-2801-4543-B7DD-9BEE3488B2ED}" type="presOf" srcId="{EF3B9AEB-A944-45C4-8480-43EDE482CF72}" destId="{DB529A2E-1D10-4C93-B52E-8EA3DBA1FAE5}" srcOrd="0" destOrd="0" presId="urn:microsoft.com/office/officeart/2005/8/layout/process2"/>
    <dgm:cxn modelId="{E91E187D-719F-4B92-B84F-DB013822FEA3}" srcId="{CB4144CE-01B8-4C2F-A049-99EC03510EB4}" destId="{108FECF9-DEAE-4EDF-9DE7-2DA2CB900C99}" srcOrd="2" destOrd="0" parTransId="{D4A97180-6D69-485A-B251-C1E666E930D5}" sibTransId="{B5FD6642-CBFF-4921-8F2D-A9F7312DB674}"/>
    <dgm:cxn modelId="{D4A55C83-174C-4043-91DD-09216505AE2D}" type="presOf" srcId="{055BBB23-F361-4DE1-A150-1C6D7B2F8701}" destId="{0F64C86D-0CFA-45EE-89B5-9A1452B76587}" srcOrd="1" destOrd="0" presId="urn:microsoft.com/office/officeart/2005/8/layout/process2"/>
    <dgm:cxn modelId="{E963A98C-C487-4B87-8C5E-1F5812B4EA5A}" srcId="{CB4144CE-01B8-4C2F-A049-99EC03510EB4}" destId="{EF3B9AEB-A944-45C4-8480-43EDE482CF72}" srcOrd="1" destOrd="0" parTransId="{E24E6C0F-EDA2-4866-A787-296B8E8030C1}" sibTransId="{055BBB23-F361-4DE1-A150-1C6D7B2F8701}"/>
    <dgm:cxn modelId="{BFD5FE92-7F92-4509-AEBB-23D99DCF2251}" type="presOf" srcId="{126F994B-F5B5-41CE-91BC-87216A003C93}" destId="{08D0FF24-4A80-4776-98DD-FDB8B667BB5F}" srcOrd="1" destOrd="0" presId="urn:microsoft.com/office/officeart/2005/8/layout/process2"/>
    <dgm:cxn modelId="{C8FEF2AC-86C8-4503-A65C-8EA178623EF4}" type="presOf" srcId="{126F994B-F5B5-41CE-91BC-87216A003C93}" destId="{92A808D8-EA74-4590-A1CE-428969687B15}" srcOrd="0" destOrd="0" presId="urn:microsoft.com/office/officeart/2005/8/layout/process2"/>
    <dgm:cxn modelId="{A1D445C9-A3E0-4034-A8D7-E3BD92B76790}" type="presOf" srcId="{CB4144CE-01B8-4C2F-A049-99EC03510EB4}" destId="{9D79BBA9-C962-450B-90F3-0E70DA258ECA}" srcOrd="0" destOrd="0" presId="urn:microsoft.com/office/officeart/2005/8/layout/process2"/>
    <dgm:cxn modelId="{3DEFF2E6-FDA0-44C6-99D9-FFD584B1DE8D}" type="presOf" srcId="{108FECF9-DEAE-4EDF-9DE7-2DA2CB900C99}" destId="{6DE97434-53C6-4C1B-A174-703545DD0215}" srcOrd="0" destOrd="0" presId="urn:microsoft.com/office/officeart/2005/8/layout/process2"/>
    <dgm:cxn modelId="{D3B047ED-C01B-413B-95DD-6A7A187B71EB}" type="presOf" srcId="{0E4006D1-5473-40BF-B3E7-5FCC6EF5B499}" destId="{BC6325E3-867E-4437-B72B-0F1048B3D775}" srcOrd="0" destOrd="0" presId="urn:microsoft.com/office/officeart/2005/8/layout/process2"/>
    <dgm:cxn modelId="{BCF87F02-43D6-4F36-9E96-9EA9FECB6E6E}" type="presParOf" srcId="{9D79BBA9-C962-450B-90F3-0E70DA258ECA}" destId="{BC6325E3-867E-4437-B72B-0F1048B3D775}" srcOrd="0" destOrd="0" presId="urn:microsoft.com/office/officeart/2005/8/layout/process2"/>
    <dgm:cxn modelId="{001CE4BE-EA06-4C2E-92E0-2A3D718422F9}" type="presParOf" srcId="{9D79BBA9-C962-450B-90F3-0E70DA258ECA}" destId="{92A808D8-EA74-4590-A1CE-428969687B15}" srcOrd="1" destOrd="0" presId="urn:microsoft.com/office/officeart/2005/8/layout/process2"/>
    <dgm:cxn modelId="{CE7DA74F-EB37-4BDA-B21F-625B40E1A95E}" type="presParOf" srcId="{92A808D8-EA74-4590-A1CE-428969687B15}" destId="{08D0FF24-4A80-4776-98DD-FDB8B667BB5F}" srcOrd="0" destOrd="0" presId="urn:microsoft.com/office/officeart/2005/8/layout/process2"/>
    <dgm:cxn modelId="{A9B76C15-AD33-4AF2-94D4-F6EC9392FDB8}" type="presParOf" srcId="{9D79BBA9-C962-450B-90F3-0E70DA258ECA}" destId="{DB529A2E-1D10-4C93-B52E-8EA3DBA1FAE5}" srcOrd="2" destOrd="0" presId="urn:microsoft.com/office/officeart/2005/8/layout/process2"/>
    <dgm:cxn modelId="{38BC894B-5E13-495B-94A9-EED91A4D5E38}" type="presParOf" srcId="{9D79BBA9-C962-450B-90F3-0E70DA258ECA}" destId="{75C33305-BD1B-4080-9A16-1760B1C22DA4}" srcOrd="3" destOrd="0" presId="urn:microsoft.com/office/officeart/2005/8/layout/process2"/>
    <dgm:cxn modelId="{70C41A95-CC9D-4D9D-B714-025620B9B865}" type="presParOf" srcId="{75C33305-BD1B-4080-9A16-1760B1C22DA4}" destId="{0F64C86D-0CFA-45EE-89B5-9A1452B76587}" srcOrd="0" destOrd="0" presId="urn:microsoft.com/office/officeart/2005/8/layout/process2"/>
    <dgm:cxn modelId="{002D7377-EA65-4536-A7F3-7D510DA8CB36}" type="presParOf" srcId="{9D79BBA9-C962-450B-90F3-0E70DA258ECA}" destId="{6DE97434-53C6-4C1B-A174-703545DD0215}" srcOrd="4"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BB61CD-D848-49CD-A90A-AFCA0B149958}">
      <dsp:nvSpPr>
        <dsp:cNvPr id="0" name=""/>
        <dsp:cNvSpPr/>
      </dsp:nvSpPr>
      <dsp:spPr>
        <a:xfrm>
          <a:off x="1013" y="575192"/>
          <a:ext cx="2372032" cy="11860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GB" sz="2500" b="1" kern="1200"/>
            <a:t>Genetic Correlations</a:t>
          </a:r>
        </a:p>
      </dsp:txBody>
      <dsp:txXfrm>
        <a:off x="35750" y="609929"/>
        <a:ext cx="2302558" cy="1116542"/>
      </dsp:txXfrm>
    </dsp:sp>
    <dsp:sp modelId="{1BF43029-AD26-4C60-8D95-1863472A5690}">
      <dsp:nvSpPr>
        <dsp:cNvPr id="0" name=""/>
        <dsp:cNvSpPr/>
      </dsp:nvSpPr>
      <dsp:spPr>
        <a:xfrm>
          <a:off x="238216" y="1761208"/>
          <a:ext cx="237203" cy="889512"/>
        </a:xfrm>
        <a:custGeom>
          <a:avLst/>
          <a:gdLst/>
          <a:ahLst/>
          <a:cxnLst/>
          <a:rect l="0" t="0" r="0" b="0"/>
          <a:pathLst>
            <a:path>
              <a:moveTo>
                <a:pt x="0" y="0"/>
              </a:moveTo>
              <a:lnTo>
                <a:pt x="0" y="889512"/>
              </a:lnTo>
              <a:lnTo>
                <a:pt x="237203" y="88951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C4354E-AA70-47F0-A798-55132C2BC2AF}">
      <dsp:nvSpPr>
        <dsp:cNvPr id="0" name=""/>
        <dsp:cNvSpPr/>
      </dsp:nvSpPr>
      <dsp:spPr>
        <a:xfrm>
          <a:off x="475420" y="2057712"/>
          <a:ext cx="1897625" cy="11860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en-GB" sz="1900" b="1" i="0" kern="1200">
              <a:latin typeface="+mn-lt"/>
              <a:ea typeface="Arial Unicode MS"/>
            </a:rPr>
            <a:t> Correlations with external outcomes</a:t>
          </a:r>
          <a:endParaRPr lang="en-GB" sz="1900" kern="1200"/>
        </a:p>
      </dsp:txBody>
      <dsp:txXfrm>
        <a:off x="510157" y="2092449"/>
        <a:ext cx="1828151" cy="1116542"/>
      </dsp:txXfrm>
    </dsp:sp>
    <dsp:sp modelId="{52191C63-4281-4077-B47B-0AE9E71F12B7}">
      <dsp:nvSpPr>
        <dsp:cNvPr id="0" name=""/>
        <dsp:cNvSpPr/>
      </dsp:nvSpPr>
      <dsp:spPr>
        <a:xfrm>
          <a:off x="2966053" y="575192"/>
          <a:ext cx="2372032" cy="11860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GB" sz="2500" b="1" kern="1200"/>
            <a:t>LD Clumping </a:t>
          </a:r>
        </a:p>
      </dsp:txBody>
      <dsp:txXfrm>
        <a:off x="3000790" y="609929"/>
        <a:ext cx="2302558" cy="1116542"/>
      </dsp:txXfrm>
    </dsp:sp>
    <dsp:sp modelId="{D745A317-F4A9-426B-BCF2-8D704C4FD871}">
      <dsp:nvSpPr>
        <dsp:cNvPr id="0" name=""/>
        <dsp:cNvSpPr/>
      </dsp:nvSpPr>
      <dsp:spPr>
        <a:xfrm>
          <a:off x="3203257" y="1761208"/>
          <a:ext cx="237203" cy="889512"/>
        </a:xfrm>
        <a:custGeom>
          <a:avLst/>
          <a:gdLst/>
          <a:ahLst/>
          <a:cxnLst/>
          <a:rect l="0" t="0" r="0" b="0"/>
          <a:pathLst>
            <a:path>
              <a:moveTo>
                <a:pt x="0" y="0"/>
              </a:moveTo>
              <a:lnTo>
                <a:pt x="0" y="889512"/>
              </a:lnTo>
              <a:lnTo>
                <a:pt x="237203" y="88951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49550E-68F1-4406-A260-F12ACDF00249}">
      <dsp:nvSpPr>
        <dsp:cNvPr id="0" name=""/>
        <dsp:cNvSpPr/>
      </dsp:nvSpPr>
      <dsp:spPr>
        <a:xfrm>
          <a:off x="3440460" y="2057712"/>
          <a:ext cx="1897625" cy="11860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en-GB" sz="1900" b="1" kern="1200"/>
            <a:t>Independent significant hits</a:t>
          </a:r>
        </a:p>
      </dsp:txBody>
      <dsp:txXfrm>
        <a:off x="3475197" y="2092449"/>
        <a:ext cx="1828151" cy="1116542"/>
      </dsp:txXfrm>
    </dsp:sp>
    <dsp:sp modelId="{A516A65A-152A-46B7-B066-A61100587CF8}">
      <dsp:nvSpPr>
        <dsp:cNvPr id="0" name=""/>
        <dsp:cNvSpPr/>
      </dsp:nvSpPr>
      <dsp:spPr>
        <a:xfrm>
          <a:off x="3203257" y="1761208"/>
          <a:ext cx="237203" cy="2372032"/>
        </a:xfrm>
        <a:custGeom>
          <a:avLst/>
          <a:gdLst/>
          <a:ahLst/>
          <a:cxnLst/>
          <a:rect l="0" t="0" r="0" b="0"/>
          <a:pathLst>
            <a:path>
              <a:moveTo>
                <a:pt x="0" y="0"/>
              </a:moveTo>
              <a:lnTo>
                <a:pt x="0" y="2372032"/>
              </a:lnTo>
              <a:lnTo>
                <a:pt x="237203" y="237203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93AB58-643C-4104-B338-45A858EFC3EA}">
      <dsp:nvSpPr>
        <dsp:cNvPr id="0" name=""/>
        <dsp:cNvSpPr/>
      </dsp:nvSpPr>
      <dsp:spPr>
        <a:xfrm>
          <a:off x="3440460" y="3540233"/>
          <a:ext cx="1897625" cy="11860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en-GB" sz="1900" b="1" kern="1200"/>
            <a:t>Risk loci for each disorder that are not captured by p genetics</a:t>
          </a:r>
        </a:p>
      </dsp:txBody>
      <dsp:txXfrm>
        <a:off x="3475197" y="3574970"/>
        <a:ext cx="1828151" cy="1116542"/>
      </dsp:txXfrm>
    </dsp:sp>
    <dsp:sp modelId="{53F84098-BB2B-4D5B-BC3A-FAA3434F56A4}">
      <dsp:nvSpPr>
        <dsp:cNvPr id="0" name=""/>
        <dsp:cNvSpPr/>
      </dsp:nvSpPr>
      <dsp:spPr>
        <a:xfrm>
          <a:off x="5931094" y="575192"/>
          <a:ext cx="2372032" cy="11860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GB" sz="2500" b="1" kern="1200"/>
            <a:t>Gene Level Analysis (MAGMA)</a:t>
          </a:r>
        </a:p>
      </dsp:txBody>
      <dsp:txXfrm>
        <a:off x="5965831" y="609929"/>
        <a:ext cx="2302558" cy="1116542"/>
      </dsp:txXfrm>
    </dsp:sp>
    <dsp:sp modelId="{254C90C7-EBDF-461C-B663-D0B236C9733B}">
      <dsp:nvSpPr>
        <dsp:cNvPr id="0" name=""/>
        <dsp:cNvSpPr/>
      </dsp:nvSpPr>
      <dsp:spPr>
        <a:xfrm>
          <a:off x="6168297" y="1761208"/>
          <a:ext cx="237203" cy="889512"/>
        </a:xfrm>
        <a:custGeom>
          <a:avLst/>
          <a:gdLst/>
          <a:ahLst/>
          <a:cxnLst/>
          <a:rect l="0" t="0" r="0" b="0"/>
          <a:pathLst>
            <a:path>
              <a:moveTo>
                <a:pt x="0" y="0"/>
              </a:moveTo>
              <a:lnTo>
                <a:pt x="0" y="889512"/>
              </a:lnTo>
              <a:lnTo>
                <a:pt x="237203" y="88951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8053C0-F973-4460-9912-178609123752}">
      <dsp:nvSpPr>
        <dsp:cNvPr id="0" name=""/>
        <dsp:cNvSpPr/>
      </dsp:nvSpPr>
      <dsp:spPr>
        <a:xfrm>
          <a:off x="6405500" y="2057712"/>
          <a:ext cx="1897625" cy="11860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en-GB" sz="1900" b="1" kern="1200"/>
            <a:t>Identify the most relevant genes</a:t>
          </a:r>
        </a:p>
      </dsp:txBody>
      <dsp:txXfrm>
        <a:off x="6440237" y="2092449"/>
        <a:ext cx="1828151" cy="1116542"/>
      </dsp:txXfrm>
    </dsp:sp>
    <dsp:sp modelId="{CC87A99C-E912-45F9-AD21-FC2C36C79D76}">
      <dsp:nvSpPr>
        <dsp:cNvPr id="0" name=""/>
        <dsp:cNvSpPr/>
      </dsp:nvSpPr>
      <dsp:spPr>
        <a:xfrm>
          <a:off x="6168297" y="1761208"/>
          <a:ext cx="237203" cy="2372032"/>
        </a:xfrm>
        <a:custGeom>
          <a:avLst/>
          <a:gdLst/>
          <a:ahLst/>
          <a:cxnLst/>
          <a:rect l="0" t="0" r="0" b="0"/>
          <a:pathLst>
            <a:path>
              <a:moveTo>
                <a:pt x="0" y="0"/>
              </a:moveTo>
              <a:lnTo>
                <a:pt x="0" y="2372032"/>
              </a:lnTo>
              <a:lnTo>
                <a:pt x="237203" y="237203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D8FB2E-25B3-41DD-9630-EC885159C9D8}">
      <dsp:nvSpPr>
        <dsp:cNvPr id="0" name=""/>
        <dsp:cNvSpPr/>
      </dsp:nvSpPr>
      <dsp:spPr>
        <a:xfrm>
          <a:off x="6405500" y="3540233"/>
          <a:ext cx="1897625" cy="11860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en-GB" sz="1900" b="1" kern="1200"/>
            <a:t>Explore gene enrichment</a:t>
          </a:r>
        </a:p>
      </dsp:txBody>
      <dsp:txXfrm>
        <a:off x="6440237" y="3574970"/>
        <a:ext cx="1828151" cy="11165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BB61CD-D848-49CD-A90A-AFCA0B149958}">
      <dsp:nvSpPr>
        <dsp:cNvPr id="0" name=""/>
        <dsp:cNvSpPr/>
      </dsp:nvSpPr>
      <dsp:spPr>
        <a:xfrm>
          <a:off x="1013" y="575192"/>
          <a:ext cx="2372032" cy="11860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GB" sz="2500" b="1" kern="1200"/>
            <a:t>Genetic Correlations</a:t>
          </a:r>
        </a:p>
      </dsp:txBody>
      <dsp:txXfrm>
        <a:off x="35750" y="609929"/>
        <a:ext cx="2302558" cy="1116542"/>
      </dsp:txXfrm>
    </dsp:sp>
    <dsp:sp modelId="{1BF43029-AD26-4C60-8D95-1863472A5690}">
      <dsp:nvSpPr>
        <dsp:cNvPr id="0" name=""/>
        <dsp:cNvSpPr/>
      </dsp:nvSpPr>
      <dsp:spPr>
        <a:xfrm>
          <a:off x="238216" y="1761208"/>
          <a:ext cx="237203" cy="889512"/>
        </a:xfrm>
        <a:custGeom>
          <a:avLst/>
          <a:gdLst/>
          <a:ahLst/>
          <a:cxnLst/>
          <a:rect l="0" t="0" r="0" b="0"/>
          <a:pathLst>
            <a:path>
              <a:moveTo>
                <a:pt x="0" y="0"/>
              </a:moveTo>
              <a:lnTo>
                <a:pt x="0" y="889512"/>
              </a:lnTo>
              <a:lnTo>
                <a:pt x="237203" y="88951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C4354E-AA70-47F0-A798-55132C2BC2AF}">
      <dsp:nvSpPr>
        <dsp:cNvPr id="0" name=""/>
        <dsp:cNvSpPr/>
      </dsp:nvSpPr>
      <dsp:spPr>
        <a:xfrm>
          <a:off x="475420" y="2057712"/>
          <a:ext cx="1897625" cy="11860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en-GB" sz="1900" b="1" i="0" kern="1200">
              <a:latin typeface="+mn-lt"/>
              <a:ea typeface="Arial Unicode MS"/>
            </a:rPr>
            <a:t> Correlations with external outcomes</a:t>
          </a:r>
          <a:endParaRPr lang="en-GB" sz="1900" kern="1200"/>
        </a:p>
      </dsp:txBody>
      <dsp:txXfrm>
        <a:off x="510157" y="2092449"/>
        <a:ext cx="1828151" cy="1116542"/>
      </dsp:txXfrm>
    </dsp:sp>
    <dsp:sp modelId="{52191C63-4281-4077-B47B-0AE9E71F12B7}">
      <dsp:nvSpPr>
        <dsp:cNvPr id="0" name=""/>
        <dsp:cNvSpPr/>
      </dsp:nvSpPr>
      <dsp:spPr>
        <a:xfrm>
          <a:off x="2966053" y="575192"/>
          <a:ext cx="2372032" cy="11860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GB" sz="2500" b="1" kern="1200"/>
            <a:t>LD Clumping </a:t>
          </a:r>
        </a:p>
      </dsp:txBody>
      <dsp:txXfrm>
        <a:off x="3000790" y="609929"/>
        <a:ext cx="2302558" cy="1116542"/>
      </dsp:txXfrm>
    </dsp:sp>
    <dsp:sp modelId="{D745A317-F4A9-426B-BCF2-8D704C4FD871}">
      <dsp:nvSpPr>
        <dsp:cNvPr id="0" name=""/>
        <dsp:cNvSpPr/>
      </dsp:nvSpPr>
      <dsp:spPr>
        <a:xfrm>
          <a:off x="3203257" y="1761208"/>
          <a:ext cx="237203" cy="889512"/>
        </a:xfrm>
        <a:custGeom>
          <a:avLst/>
          <a:gdLst/>
          <a:ahLst/>
          <a:cxnLst/>
          <a:rect l="0" t="0" r="0" b="0"/>
          <a:pathLst>
            <a:path>
              <a:moveTo>
                <a:pt x="0" y="0"/>
              </a:moveTo>
              <a:lnTo>
                <a:pt x="0" y="889512"/>
              </a:lnTo>
              <a:lnTo>
                <a:pt x="237203" y="88951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49550E-68F1-4406-A260-F12ACDF00249}">
      <dsp:nvSpPr>
        <dsp:cNvPr id="0" name=""/>
        <dsp:cNvSpPr/>
      </dsp:nvSpPr>
      <dsp:spPr>
        <a:xfrm>
          <a:off x="3440460" y="2057712"/>
          <a:ext cx="1897625" cy="11860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en-GB" sz="1900" b="1" kern="1200"/>
            <a:t>Independent significant hits</a:t>
          </a:r>
        </a:p>
      </dsp:txBody>
      <dsp:txXfrm>
        <a:off x="3475197" y="2092449"/>
        <a:ext cx="1828151" cy="1116542"/>
      </dsp:txXfrm>
    </dsp:sp>
    <dsp:sp modelId="{A516A65A-152A-46B7-B066-A61100587CF8}">
      <dsp:nvSpPr>
        <dsp:cNvPr id="0" name=""/>
        <dsp:cNvSpPr/>
      </dsp:nvSpPr>
      <dsp:spPr>
        <a:xfrm>
          <a:off x="3203257" y="1761208"/>
          <a:ext cx="237203" cy="2372032"/>
        </a:xfrm>
        <a:custGeom>
          <a:avLst/>
          <a:gdLst/>
          <a:ahLst/>
          <a:cxnLst/>
          <a:rect l="0" t="0" r="0" b="0"/>
          <a:pathLst>
            <a:path>
              <a:moveTo>
                <a:pt x="0" y="0"/>
              </a:moveTo>
              <a:lnTo>
                <a:pt x="0" y="2372032"/>
              </a:lnTo>
              <a:lnTo>
                <a:pt x="237203" y="237203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93AB58-643C-4104-B338-45A858EFC3EA}">
      <dsp:nvSpPr>
        <dsp:cNvPr id="0" name=""/>
        <dsp:cNvSpPr/>
      </dsp:nvSpPr>
      <dsp:spPr>
        <a:xfrm>
          <a:off x="3440460" y="3540233"/>
          <a:ext cx="1897625" cy="11860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en-GB" sz="1900" b="1" kern="1200"/>
            <a:t>Risk loci for each disorder that are not captured by p genetics</a:t>
          </a:r>
        </a:p>
      </dsp:txBody>
      <dsp:txXfrm>
        <a:off x="3475197" y="3574970"/>
        <a:ext cx="1828151" cy="1116542"/>
      </dsp:txXfrm>
    </dsp:sp>
    <dsp:sp modelId="{53F84098-BB2B-4D5B-BC3A-FAA3434F56A4}">
      <dsp:nvSpPr>
        <dsp:cNvPr id="0" name=""/>
        <dsp:cNvSpPr/>
      </dsp:nvSpPr>
      <dsp:spPr>
        <a:xfrm>
          <a:off x="5931094" y="575192"/>
          <a:ext cx="2372032" cy="11860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GB" sz="2500" b="1" kern="1200"/>
            <a:t>Gene Level Analysis (MAGMA)</a:t>
          </a:r>
        </a:p>
      </dsp:txBody>
      <dsp:txXfrm>
        <a:off x="5965831" y="609929"/>
        <a:ext cx="2302558" cy="1116542"/>
      </dsp:txXfrm>
    </dsp:sp>
    <dsp:sp modelId="{254C90C7-EBDF-461C-B663-D0B236C9733B}">
      <dsp:nvSpPr>
        <dsp:cNvPr id="0" name=""/>
        <dsp:cNvSpPr/>
      </dsp:nvSpPr>
      <dsp:spPr>
        <a:xfrm>
          <a:off x="6168297" y="1761208"/>
          <a:ext cx="237203" cy="889512"/>
        </a:xfrm>
        <a:custGeom>
          <a:avLst/>
          <a:gdLst/>
          <a:ahLst/>
          <a:cxnLst/>
          <a:rect l="0" t="0" r="0" b="0"/>
          <a:pathLst>
            <a:path>
              <a:moveTo>
                <a:pt x="0" y="0"/>
              </a:moveTo>
              <a:lnTo>
                <a:pt x="0" y="889512"/>
              </a:lnTo>
              <a:lnTo>
                <a:pt x="237203" y="88951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8053C0-F973-4460-9912-178609123752}">
      <dsp:nvSpPr>
        <dsp:cNvPr id="0" name=""/>
        <dsp:cNvSpPr/>
      </dsp:nvSpPr>
      <dsp:spPr>
        <a:xfrm>
          <a:off x="6405500" y="2057712"/>
          <a:ext cx="1897625" cy="11860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en-GB" sz="1900" b="1" kern="1200"/>
            <a:t>Identify the most relevant genes</a:t>
          </a:r>
        </a:p>
      </dsp:txBody>
      <dsp:txXfrm>
        <a:off x="6440237" y="2092449"/>
        <a:ext cx="1828151" cy="1116542"/>
      </dsp:txXfrm>
    </dsp:sp>
    <dsp:sp modelId="{CC87A99C-E912-45F9-AD21-FC2C36C79D76}">
      <dsp:nvSpPr>
        <dsp:cNvPr id="0" name=""/>
        <dsp:cNvSpPr/>
      </dsp:nvSpPr>
      <dsp:spPr>
        <a:xfrm>
          <a:off x="6168297" y="1761208"/>
          <a:ext cx="237203" cy="2372032"/>
        </a:xfrm>
        <a:custGeom>
          <a:avLst/>
          <a:gdLst/>
          <a:ahLst/>
          <a:cxnLst/>
          <a:rect l="0" t="0" r="0" b="0"/>
          <a:pathLst>
            <a:path>
              <a:moveTo>
                <a:pt x="0" y="0"/>
              </a:moveTo>
              <a:lnTo>
                <a:pt x="0" y="2372032"/>
              </a:lnTo>
              <a:lnTo>
                <a:pt x="237203" y="237203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D8FB2E-25B3-41DD-9630-EC885159C9D8}">
      <dsp:nvSpPr>
        <dsp:cNvPr id="0" name=""/>
        <dsp:cNvSpPr/>
      </dsp:nvSpPr>
      <dsp:spPr>
        <a:xfrm>
          <a:off x="6405500" y="3540233"/>
          <a:ext cx="1897625" cy="11860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en-GB" sz="1900" b="1" kern="1200"/>
            <a:t>Explore gene enrichment</a:t>
          </a:r>
        </a:p>
      </dsp:txBody>
      <dsp:txXfrm>
        <a:off x="6440237" y="3574970"/>
        <a:ext cx="1828151" cy="111654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F4F523-DC0F-4A5A-BA6A-F81C718B73FD}">
      <dsp:nvSpPr>
        <dsp:cNvPr id="0" name=""/>
        <dsp:cNvSpPr/>
      </dsp:nvSpPr>
      <dsp:spPr>
        <a:xfrm>
          <a:off x="5521554" y="4109225"/>
          <a:ext cx="2985231" cy="19337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GB" sz="1800" kern="1200"/>
            <a:t>Cognitive </a:t>
          </a:r>
        </a:p>
        <a:p>
          <a:pPr marL="171450" lvl="1" indent="-171450" algn="l" defTabSz="800100" rtl="0">
            <a:lnSpc>
              <a:spcPct val="90000"/>
            </a:lnSpc>
            <a:spcBef>
              <a:spcPct val="0"/>
            </a:spcBef>
            <a:spcAft>
              <a:spcPct val="15000"/>
            </a:spcAft>
            <a:buChar char="•"/>
          </a:pPr>
          <a:r>
            <a:rPr lang="en-GB" sz="1800" kern="1200"/>
            <a:t>Personality</a:t>
          </a:r>
        </a:p>
        <a:p>
          <a:pPr marL="171450" lvl="1" indent="-171450" algn="l" defTabSz="800100">
            <a:lnSpc>
              <a:spcPct val="90000"/>
            </a:lnSpc>
            <a:spcBef>
              <a:spcPct val="0"/>
            </a:spcBef>
            <a:spcAft>
              <a:spcPct val="15000"/>
            </a:spcAft>
            <a:buChar char="•"/>
          </a:pPr>
          <a:r>
            <a:rPr lang="en-GB" sz="1800" kern="1200"/>
            <a:t>Wellbeing</a:t>
          </a:r>
        </a:p>
      </dsp:txBody>
      <dsp:txXfrm>
        <a:off x="6459602" y="4635142"/>
        <a:ext cx="2004706" cy="1365358"/>
      </dsp:txXfrm>
    </dsp:sp>
    <dsp:sp modelId="{3C00D601-6DB9-40F2-B52E-D610B62B4ACB}">
      <dsp:nvSpPr>
        <dsp:cNvPr id="0" name=""/>
        <dsp:cNvSpPr/>
      </dsp:nvSpPr>
      <dsp:spPr>
        <a:xfrm>
          <a:off x="362152" y="4109225"/>
          <a:ext cx="2985231" cy="19337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GB" sz="1800" kern="1200"/>
            <a:t>Risky behaviour</a:t>
          </a:r>
        </a:p>
        <a:p>
          <a:pPr marL="171450" lvl="1" indent="-171450" algn="l" defTabSz="800100">
            <a:lnSpc>
              <a:spcPct val="90000"/>
            </a:lnSpc>
            <a:spcBef>
              <a:spcPct val="0"/>
            </a:spcBef>
            <a:spcAft>
              <a:spcPct val="15000"/>
            </a:spcAft>
            <a:buChar char="•"/>
          </a:pPr>
          <a:r>
            <a:rPr lang="en-GB" sz="1800" kern="1200"/>
            <a:t>Fertility</a:t>
          </a:r>
        </a:p>
        <a:p>
          <a:pPr marL="171450" lvl="1" indent="-171450" algn="l" defTabSz="800100">
            <a:lnSpc>
              <a:spcPct val="90000"/>
            </a:lnSpc>
            <a:spcBef>
              <a:spcPct val="0"/>
            </a:spcBef>
            <a:spcAft>
              <a:spcPct val="15000"/>
            </a:spcAft>
            <a:buChar char="•"/>
          </a:pPr>
          <a:r>
            <a:rPr lang="en-GB" sz="1800" kern="1200"/>
            <a:t>Health</a:t>
          </a:r>
        </a:p>
      </dsp:txBody>
      <dsp:txXfrm>
        <a:off x="404630" y="4635142"/>
        <a:ext cx="2004706" cy="1365358"/>
      </dsp:txXfrm>
    </dsp:sp>
    <dsp:sp modelId="{7BF8A28D-6675-4FA4-8A37-85084E39EFFD}">
      <dsp:nvSpPr>
        <dsp:cNvPr id="0" name=""/>
        <dsp:cNvSpPr/>
      </dsp:nvSpPr>
      <dsp:spPr>
        <a:xfrm>
          <a:off x="5232793" y="0"/>
          <a:ext cx="2985231" cy="19337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GB" sz="1800" kern="1200"/>
            <a:t>BMI</a:t>
          </a:r>
        </a:p>
        <a:p>
          <a:pPr marL="171450" lvl="1" indent="-171450" algn="l" defTabSz="800100">
            <a:lnSpc>
              <a:spcPct val="90000"/>
            </a:lnSpc>
            <a:spcBef>
              <a:spcPct val="0"/>
            </a:spcBef>
            <a:spcAft>
              <a:spcPct val="15000"/>
            </a:spcAft>
            <a:buChar char="•"/>
          </a:pPr>
          <a:r>
            <a:rPr lang="en-GB" sz="1800" kern="1200"/>
            <a:t>Birth weight</a:t>
          </a:r>
        </a:p>
        <a:p>
          <a:pPr marL="171450" lvl="1" indent="-171450" algn="l" defTabSz="800100">
            <a:lnSpc>
              <a:spcPct val="90000"/>
            </a:lnSpc>
            <a:spcBef>
              <a:spcPct val="0"/>
            </a:spcBef>
            <a:spcAft>
              <a:spcPct val="15000"/>
            </a:spcAft>
            <a:buChar char="•"/>
          </a:pPr>
          <a:r>
            <a:rPr lang="en-GB" sz="1800" kern="1200"/>
            <a:t>Height</a:t>
          </a:r>
        </a:p>
      </dsp:txBody>
      <dsp:txXfrm>
        <a:off x="6170840" y="42478"/>
        <a:ext cx="2004706" cy="1365358"/>
      </dsp:txXfrm>
    </dsp:sp>
    <dsp:sp modelId="{9B04DAF4-BFFA-5F41-BA6E-F7C41ADA1EA1}">
      <dsp:nvSpPr>
        <dsp:cNvPr id="0" name=""/>
        <dsp:cNvSpPr/>
      </dsp:nvSpPr>
      <dsp:spPr>
        <a:xfrm>
          <a:off x="362152" y="0"/>
          <a:ext cx="2985231" cy="193375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t" anchorCtr="0">
          <a:noAutofit/>
        </a:bodyPr>
        <a:lstStyle/>
        <a:p>
          <a:pPr marL="171450" lvl="1" indent="-171450" algn="l" defTabSz="800100">
            <a:lnSpc>
              <a:spcPct val="90000"/>
            </a:lnSpc>
            <a:spcBef>
              <a:spcPct val="0"/>
            </a:spcBef>
            <a:spcAft>
              <a:spcPct val="15000"/>
            </a:spcAft>
            <a:buChar char="•"/>
          </a:pPr>
          <a:r>
            <a:rPr lang="en-GB" sz="1800" kern="1200"/>
            <a:t>Household income</a:t>
          </a:r>
        </a:p>
        <a:p>
          <a:pPr marL="171450" lvl="1" indent="-171450" algn="l" defTabSz="800100">
            <a:lnSpc>
              <a:spcPct val="90000"/>
            </a:lnSpc>
            <a:spcBef>
              <a:spcPct val="0"/>
            </a:spcBef>
            <a:spcAft>
              <a:spcPct val="15000"/>
            </a:spcAft>
            <a:buChar char="•"/>
          </a:pPr>
          <a:r>
            <a:rPr lang="en-GB" sz="1800" kern="1200"/>
            <a:t>Neighbourhood deprivation</a:t>
          </a:r>
          <a:r>
            <a:rPr lang="en-GB" sz="1800" kern="1200">
              <a:latin typeface="Calibri Light" panose="020F0302020204030204"/>
            </a:rPr>
            <a:t> </a:t>
          </a:r>
          <a:endParaRPr lang="en-GB" sz="1800" kern="1200"/>
        </a:p>
        <a:p>
          <a:pPr marL="171450" lvl="1" indent="-171450" algn="l" defTabSz="800100" rtl="0">
            <a:lnSpc>
              <a:spcPct val="90000"/>
            </a:lnSpc>
            <a:spcBef>
              <a:spcPct val="0"/>
            </a:spcBef>
            <a:spcAft>
              <a:spcPct val="15000"/>
            </a:spcAft>
            <a:buChar char="•"/>
          </a:pPr>
          <a:r>
            <a:rPr lang="en-GB" sz="1800" kern="1200"/>
            <a:t>Longevity</a:t>
          </a:r>
          <a:r>
            <a:rPr lang="en-GB" sz="1800" kern="1200">
              <a:latin typeface="Calibri Light" panose="020F0302020204030204"/>
            </a:rPr>
            <a:t> </a:t>
          </a:r>
          <a:endParaRPr lang="en-GB" sz="1800" kern="1200"/>
        </a:p>
      </dsp:txBody>
      <dsp:txXfrm>
        <a:off x="404630" y="42478"/>
        <a:ext cx="2004706" cy="1365358"/>
      </dsp:txXfrm>
    </dsp:sp>
    <dsp:sp modelId="{F1A08DF3-D49C-4074-B9CD-CC49589E7C0F}">
      <dsp:nvSpPr>
        <dsp:cNvPr id="0" name=""/>
        <dsp:cNvSpPr/>
      </dsp:nvSpPr>
      <dsp:spPr>
        <a:xfrm>
          <a:off x="1613048" y="344449"/>
          <a:ext cx="2616609" cy="261660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kern="1200">
              <a:latin typeface="Calibri Light" panose="020F0302020204030204"/>
            </a:rPr>
            <a:t>Demographic</a:t>
          </a:r>
          <a:endParaRPr lang="en-GB" sz="1900" kern="1200"/>
        </a:p>
      </dsp:txBody>
      <dsp:txXfrm>
        <a:off x="2379435" y="1110836"/>
        <a:ext cx="1850222" cy="1850222"/>
      </dsp:txXfrm>
    </dsp:sp>
    <dsp:sp modelId="{FCB61512-1696-484C-9965-6AEBEBA0C4F2}">
      <dsp:nvSpPr>
        <dsp:cNvPr id="0" name=""/>
        <dsp:cNvSpPr/>
      </dsp:nvSpPr>
      <dsp:spPr>
        <a:xfrm rot="5400000">
          <a:off x="4350518" y="344449"/>
          <a:ext cx="2616609" cy="261660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a:lnSpc>
              <a:spcPct val="90000"/>
            </a:lnSpc>
            <a:spcBef>
              <a:spcPct val="0"/>
            </a:spcBef>
            <a:spcAft>
              <a:spcPct val="35000"/>
            </a:spcAft>
            <a:buNone/>
          </a:pPr>
          <a:r>
            <a:rPr lang="en-GB" sz="1900" kern="1200"/>
            <a:t>Anthropometric</a:t>
          </a:r>
        </a:p>
      </dsp:txBody>
      <dsp:txXfrm rot="-5400000">
        <a:off x="4350518" y="1110836"/>
        <a:ext cx="1850222" cy="1850222"/>
      </dsp:txXfrm>
    </dsp:sp>
    <dsp:sp modelId="{EDBFA8FB-5AE0-4123-9D29-AEA27926590C}">
      <dsp:nvSpPr>
        <dsp:cNvPr id="0" name=""/>
        <dsp:cNvSpPr/>
      </dsp:nvSpPr>
      <dsp:spPr>
        <a:xfrm rot="10800000">
          <a:off x="4350518" y="3081919"/>
          <a:ext cx="2616609" cy="261660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rtl="0">
            <a:lnSpc>
              <a:spcPct val="90000"/>
            </a:lnSpc>
            <a:spcBef>
              <a:spcPct val="0"/>
            </a:spcBef>
            <a:spcAft>
              <a:spcPct val="35000"/>
            </a:spcAft>
            <a:buNone/>
          </a:pPr>
          <a:r>
            <a:rPr lang="en-GB" sz="1900" kern="1200"/>
            <a:t>Psychological</a:t>
          </a:r>
          <a:r>
            <a:rPr lang="en-GB" sz="1900" kern="1200">
              <a:latin typeface="Calibri Light" panose="020F0302020204030204"/>
            </a:rPr>
            <a:t> </a:t>
          </a:r>
          <a:endParaRPr lang="en-GB" sz="1900" kern="1200"/>
        </a:p>
      </dsp:txBody>
      <dsp:txXfrm rot="10800000">
        <a:off x="4350518" y="3081919"/>
        <a:ext cx="1850222" cy="1850222"/>
      </dsp:txXfrm>
    </dsp:sp>
    <dsp:sp modelId="{EF4A34FE-58E4-4B78-8165-9A60483E9614}">
      <dsp:nvSpPr>
        <dsp:cNvPr id="0" name=""/>
        <dsp:cNvSpPr/>
      </dsp:nvSpPr>
      <dsp:spPr>
        <a:xfrm rot="16200000">
          <a:off x="1613048" y="3081919"/>
          <a:ext cx="2616609" cy="2616609"/>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5128" tIns="135128" rIns="135128" bIns="135128" numCol="1" spcCol="1270" anchor="ctr" anchorCtr="0">
          <a:noAutofit/>
        </a:bodyPr>
        <a:lstStyle/>
        <a:p>
          <a:pPr marL="0" lvl="0" indent="0" algn="ctr" defTabSz="844550" rtl="0">
            <a:lnSpc>
              <a:spcPct val="90000"/>
            </a:lnSpc>
            <a:spcBef>
              <a:spcPct val="0"/>
            </a:spcBef>
            <a:spcAft>
              <a:spcPct val="35000"/>
            </a:spcAft>
            <a:buNone/>
          </a:pPr>
          <a:r>
            <a:rPr lang="en-GB" sz="1900" kern="1200"/>
            <a:t>Health</a:t>
          </a:r>
          <a:r>
            <a:rPr lang="en-GB" sz="1900" kern="1200">
              <a:latin typeface="Calibri Light" panose="020F0302020204030204"/>
            </a:rPr>
            <a:t> </a:t>
          </a:r>
          <a:endParaRPr lang="en-GB" sz="1900" kern="1200"/>
        </a:p>
      </dsp:txBody>
      <dsp:txXfrm rot="5400000">
        <a:off x="2379435" y="3081919"/>
        <a:ext cx="1850222" cy="1850222"/>
      </dsp:txXfrm>
    </dsp:sp>
    <dsp:sp modelId="{95202F1F-7CB1-4243-A9EE-12B763C60418}">
      <dsp:nvSpPr>
        <dsp:cNvPr id="0" name=""/>
        <dsp:cNvSpPr/>
      </dsp:nvSpPr>
      <dsp:spPr>
        <a:xfrm flipV="1">
          <a:off x="4194944" y="2873447"/>
          <a:ext cx="50799" cy="50796"/>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01E339-A907-4704-8684-5D3C56DF5D8C}">
      <dsp:nvSpPr>
        <dsp:cNvPr id="0" name=""/>
        <dsp:cNvSpPr/>
      </dsp:nvSpPr>
      <dsp:spPr>
        <a:xfrm rot="10800000" flipV="1">
          <a:off x="4267227" y="3034308"/>
          <a:ext cx="45722" cy="276511"/>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BB61CD-D848-49CD-A90A-AFCA0B149958}">
      <dsp:nvSpPr>
        <dsp:cNvPr id="0" name=""/>
        <dsp:cNvSpPr/>
      </dsp:nvSpPr>
      <dsp:spPr>
        <a:xfrm>
          <a:off x="1013" y="575192"/>
          <a:ext cx="2372032" cy="11860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GB" sz="2500" b="1" kern="1200"/>
            <a:t>Genetic Correlations</a:t>
          </a:r>
        </a:p>
      </dsp:txBody>
      <dsp:txXfrm>
        <a:off x="35750" y="609929"/>
        <a:ext cx="2302558" cy="1116542"/>
      </dsp:txXfrm>
    </dsp:sp>
    <dsp:sp modelId="{1BF43029-AD26-4C60-8D95-1863472A5690}">
      <dsp:nvSpPr>
        <dsp:cNvPr id="0" name=""/>
        <dsp:cNvSpPr/>
      </dsp:nvSpPr>
      <dsp:spPr>
        <a:xfrm>
          <a:off x="238216" y="1761208"/>
          <a:ext cx="237203" cy="889512"/>
        </a:xfrm>
        <a:custGeom>
          <a:avLst/>
          <a:gdLst/>
          <a:ahLst/>
          <a:cxnLst/>
          <a:rect l="0" t="0" r="0" b="0"/>
          <a:pathLst>
            <a:path>
              <a:moveTo>
                <a:pt x="0" y="0"/>
              </a:moveTo>
              <a:lnTo>
                <a:pt x="0" y="889512"/>
              </a:lnTo>
              <a:lnTo>
                <a:pt x="237203" y="88951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C4354E-AA70-47F0-A798-55132C2BC2AF}">
      <dsp:nvSpPr>
        <dsp:cNvPr id="0" name=""/>
        <dsp:cNvSpPr/>
      </dsp:nvSpPr>
      <dsp:spPr>
        <a:xfrm>
          <a:off x="475420" y="2057712"/>
          <a:ext cx="1897625" cy="11860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en-GB" sz="1900" b="1" i="0" kern="1200">
              <a:latin typeface="+mn-lt"/>
              <a:ea typeface="Arial Unicode MS"/>
            </a:rPr>
            <a:t> Correlations with external outcomes</a:t>
          </a:r>
          <a:endParaRPr lang="en-GB" sz="1900" kern="1200"/>
        </a:p>
      </dsp:txBody>
      <dsp:txXfrm>
        <a:off x="510157" y="2092449"/>
        <a:ext cx="1828151" cy="1116542"/>
      </dsp:txXfrm>
    </dsp:sp>
    <dsp:sp modelId="{52191C63-4281-4077-B47B-0AE9E71F12B7}">
      <dsp:nvSpPr>
        <dsp:cNvPr id="0" name=""/>
        <dsp:cNvSpPr/>
      </dsp:nvSpPr>
      <dsp:spPr>
        <a:xfrm>
          <a:off x="2966053" y="575192"/>
          <a:ext cx="2372032" cy="11860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GB" sz="2500" b="1" kern="1200"/>
            <a:t>LD Clumping </a:t>
          </a:r>
        </a:p>
      </dsp:txBody>
      <dsp:txXfrm>
        <a:off x="3000790" y="609929"/>
        <a:ext cx="2302558" cy="1116542"/>
      </dsp:txXfrm>
    </dsp:sp>
    <dsp:sp modelId="{D745A317-F4A9-426B-BCF2-8D704C4FD871}">
      <dsp:nvSpPr>
        <dsp:cNvPr id="0" name=""/>
        <dsp:cNvSpPr/>
      </dsp:nvSpPr>
      <dsp:spPr>
        <a:xfrm>
          <a:off x="3203257" y="1761208"/>
          <a:ext cx="237203" cy="889512"/>
        </a:xfrm>
        <a:custGeom>
          <a:avLst/>
          <a:gdLst/>
          <a:ahLst/>
          <a:cxnLst/>
          <a:rect l="0" t="0" r="0" b="0"/>
          <a:pathLst>
            <a:path>
              <a:moveTo>
                <a:pt x="0" y="0"/>
              </a:moveTo>
              <a:lnTo>
                <a:pt x="0" y="889512"/>
              </a:lnTo>
              <a:lnTo>
                <a:pt x="237203" y="88951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49550E-68F1-4406-A260-F12ACDF00249}">
      <dsp:nvSpPr>
        <dsp:cNvPr id="0" name=""/>
        <dsp:cNvSpPr/>
      </dsp:nvSpPr>
      <dsp:spPr>
        <a:xfrm>
          <a:off x="3440460" y="2057712"/>
          <a:ext cx="1897625" cy="11860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en-GB" sz="1900" b="1" kern="1200"/>
            <a:t>Independent significant hits</a:t>
          </a:r>
        </a:p>
      </dsp:txBody>
      <dsp:txXfrm>
        <a:off x="3475197" y="2092449"/>
        <a:ext cx="1828151" cy="1116542"/>
      </dsp:txXfrm>
    </dsp:sp>
    <dsp:sp modelId="{A516A65A-152A-46B7-B066-A61100587CF8}">
      <dsp:nvSpPr>
        <dsp:cNvPr id="0" name=""/>
        <dsp:cNvSpPr/>
      </dsp:nvSpPr>
      <dsp:spPr>
        <a:xfrm>
          <a:off x="3203257" y="1761208"/>
          <a:ext cx="237203" cy="2372032"/>
        </a:xfrm>
        <a:custGeom>
          <a:avLst/>
          <a:gdLst/>
          <a:ahLst/>
          <a:cxnLst/>
          <a:rect l="0" t="0" r="0" b="0"/>
          <a:pathLst>
            <a:path>
              <a:moveTo>
                <a:pt x="0" y="0"/>
              </a:moveTo>
              <a:lnTo>
                <a:pt x="0" y="2372032"/>
              </a:lnTo>
              <a:lnTo>
                <a:pt x="237203" y="237203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93AB58-643C-4104-B338-45A858EFC3EA}">
      <dsp:nvSpPr>
        <dsp:cNvPr id="0" name=""/>
        <dsp:cNvSpPr/>
      </dsp:nvSpPr>
      <dsp:spPr>
        <a:xfrm>
          <a:off x="3440460" y="3540233"/>
          <a:ext cx="1897625" cy="11860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en-GB" sz="1900" b="1" kern="1200"/>
            <a:t>Risk loci for each disorder that are not captured by p genetics</a:t>
          </a:r>
        </a:p>
      </dsp:txBody>
      <dsp:txXfrm>
        <a:off x="3475197" y="3574970"/>
        <a:ext cx="1828151" cy="1116542"/>
      </dsp:txXfrm>
    </dsp:sp>
    <dsp:sp modelId="{53F84098-BB2B-4D5B-BC3A-FAA3434F56A4}">
      <dsp:nvSpPr>
        <dsp:cNvPr id="0" name=""/>
        <dsp:cNvSpPr/>
      </dsp:nvSpPr>
      <dsp:spPr>
        <a:xfrm>
          <a:off x="5931094" y="575192"/>
          <a:ext cx="2372032" cy="11860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GB" sz="2500" b="1" kern="1200"/>
            <a:t>Gene Level Analysis (MAGMA)</a:t>
          </a:r>
        </a:p>
      </dsp:txBody>
      <dsp:txXfrm>
        <a:off x="5965831" y="609929"/>
        <a:ext cx="2302558" cy="1116542"/>
      </dsp:txXfrm>
    </dsp:sp>
    <dsp:sp modelId="{254C90C7-EBDF-461C-B663-D0B236C9733B}">
      <dsp:nvSpPr>
        <dsp:cNvPr id="0" name=""/>
        <dsp:cNvSpPr/>
      </dsp:nvSpPr>
      <dsp:spPr>
        <a:xfrm>
          <a:off x="6168297" y="1761208"/>
          <a:ext cx="237203" cy="889512"/>
        </a:xfrm>
        <a:custGeom>
          <a:avLst/>
          <a:gdLst/>
          <a:ahLst/>
          <a:cxnLst/>
          <a:rect l="0" t="0" r="0" b="0"/>
          <a:pathLst>
            <a:path>
              <a:moveTo>
                <a:pt x="0" y="0"/>
              </a:moveTo>
              <a:lnTo>
                <a:pt x="0" y="889512"/>
              </a:lnTo>
              <a:lnTo>
                <a:pt x="237203" y="88951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8053C0-F973-4460-9912-178609123752}">
      <dsp:nvSpPr>
        <dsp:cNvPr id="0" name=""/>
        <dsp:cNvSpPr/>
      </dsp:nvSpPr>
      <dsp:spPr>
        <a:xfrm>
          <a:off x="6405500" y="2057712"/>
          <a:ext cx="1897625" cy="11860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en-GB" sz="1900" b="1" kern="1200"/>
            <a:t>Identify the most relevant genes</a:t>
          </a:r>
        </a:p>
      </dsp:txBody>
      <dsp:txXfrm>
        <a:off x="6440237" y="2092449"/>
        <a:ext cx="1828151" cy="1116542"/>
      </dsp:txXfrm>
    </dsp:sp>
    <dsp:sp modelId="{CC87A99C-E912-45F9-AD21-FC2C36C79D76}">
      <dsp:nvSpPr>
        <dsp:cNvPr id="0" name=""/>
        <dsp:cNvSpPr/>
      </dsp:nvSpPr>
      <dsp:spPr>
        <a:xfrm>
          <a:off x="6168297" y="1761208"/>
          <a:ext cx="237203" cy="2372032"/>
        </a:xfrm>
        <a:custGeom>
          <a:avLst/>
          <a:gdLst/>
          <a:ahLst/>
          <a:cxnLst/>
          <a:rect l="0" t="0" r="0" b="0"/>
          <a:pathLst>
            <a:path>
              <a:moveTo>
                <a:pt x="0" y="0"/>
              </a:moveTo>
              <a:lnTo>
                <a:pt x="0" y="2372032"/>
              </a:lnTo>
              <a:lnTo>
                <a:pt x="237203" y="237203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D8FB2E-25B3-41DD-9630-EC885159C9D8}">
      <dsp:nvSpPr>
        <dsp:cNvPr id="0" name=""/>
        <dsp:cNvSpPr/>
      </dsp:nvSpPr>
      <dsp:spPr>
        <a:xfrm>
          <a:off x="6405500" y="3540233"/>
          <a:ext cx="1897625" cy="11860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en-GB" sz="1900" b="1" kern="1200"/>
            <a:t>Explore gene enrichment</a:t>
          </a:r>
        </a:p>
      </dsp:txBody>
      <dsp:txXfrm>
        <a:off x="6440237" y="3574970"/>
        <a:ext cx="1828151" cy="111654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BB61CD-D848-49CD-A90A-AFCA0B149958}">
      <dsp:nvSpPr>
        <dsp:cNvPr id="0" name=""/>
        <dsp:cNvSpPr/>
      </dsp:nvSpPr>
      <dsp:spPr>
        <a:xfrm>
          <a:off x="1013" y="575192"/>
          <a:ext cx="2372032" cy="11860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GB" sz="2500" b="1" kern="1200"/>
            <a:t>Genetic Correlations</a:t>
          </a:r>
        </a:p>
      </dsp:txBody>
      <dsp:txXfrm>
        <a:off x="35750" y="609929"/>
        <a:ext cx="2302558" cy="1116542"/>
      </dsp:txXfrm>
    </dsp:sp>
    <dsp:sp modelId="{1BF43029-AD26-4C60-8D95-1863472A5690}">
      <dsp:nvSpPr>
        <dsp:cNvPr id="0" name=""/>
        <dsp:cNvSpPr/>
      </dsp:nvSpPr>
      <dsp:spPr>
        <a:xfrm>
          <a:off x="238216" y="1761208"/>
          <a:ext cx="237203" cy="889512"/>
        </a:xfrm>
        <a:custGeom>
          <a:avLst/>
          <a:gdLst/>
          <a:ahLst/>
          <a:cxnLst/>
          <a:rect l="0" t="0" r="0" b="0"/>
          <a:pathLst>
            <a:path>
              <a:moveTo>
                <a:pt x="0" y="0"/>
              </a:moveTo>
              <a:lnTo>
                <a:pt x="0" y="889512"/>
              </a:lnTo>
              <a:lnTo>
                <a:pt x="237203" y="88951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2C4354E-AA70-47F0-A798-55132C2BC2AF}">
      <dsp:nvSpPr>
        <dsp:cNvPr id="0" name=""/>
        <dsp:cNvSpPr/>
      </dsp:nvSpPr>
      <dsp:spPr>
        <a:xfrm>
          <a:off x="475420" y="2057712"/>
          <a:ext cx="1897625" cy="11860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en-GB" sz="1900" b="1" i="0" kern="1200">
              <a:latin typeface="+mn-lt"/>
              <a:ea typeface="Arial Unicode MS"/>
            </a:rPr>
            <a:t> Correlations with external outcomes</a:t>
          </a:r>
          <a:endParaRPr lang="en-GB" sz="1900" kern="1200"/>
        </a:p>
      </dsp:txBody>
      <dsp:txXfrm>
        <a:off x="510157" y="2092449"/>
        <a:ext cx="1828151" cy="1116542"/>
      </dsp:txXfrm>
    </dsp:sp>
    <dsp:sp modelId="{52191C63-4281-4077-B47B-0AE9E71F12B7}">
      <dsp:nvSpPr>
        <dsp:cNvPr id="0" name=""/>
        <dsp:cNvSpPr/>
      </dsp:nvSpPr>
      <dsp:spPr>
        <a:xfrm>
          <a:off x="2966053" y="575192"/>
          <a:ext cx="2372032" cy="11860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GB" sz="2500" b="1" kern="1200"/>
            <a:t>LD Clumping </a:t>
          </a:r>
        </a:p>
      </dsp:txBody>
      <dsp:txXfrm>
        <a:off x="3000790" y="609929"/>
        <a:ext cx="2302558" cy="1116542"/>
      </dsp:txXfrm>
    </dsp:sp>
    <dsp:sp modelId="{D745A317-F4A9-426B-BCF2-8D704C4FD871}">
      <dsp:nvSpPr>
        <dsp:cNvPr id="0" name=""/>
        <dsp:cNvSpPr/>
      </dsp:nvSpPr>
      <dsp:spPr>
        <a:xfrm>
          <a:off x="3203257" y="1761208"/>
          <a:ext cx="237203" cy="889512"/>
        </a:xfrm>
        <a:custGeom>
          <a:avLst/>
          <a:gdLst/>
          <a:ahLst/>
          <a:cxnLst/>
          <a:rect l="0" t="0" r="0" b="0"/>
          <a:pathLst>
            <a:path>
              <a:moveTo>
                <a:pt x="0" y="0"/>
              </a:moveTo>
              <a:lnTo>
                <a:pt x="0" y="889512"/>
              </a:lnTo>
              <a:lnTo>
                <a:pt x="237203" y="88951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749550E-68F1-4406-A260-F12ACDF00249}">
      <dsp:nvSpPr>
        <dsp:cNvPr id="0" name=""/>
        <dsp:cNvSpPr/>
      </dsp:nvSpPr>
      <dsp:spPr>
        <a:xfrm>
          <a:off x="3440460" y="2057712"/>
          <a:ext cx="1897625" cy="11860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en-GB" sz="1900" b="1" kern="1200"/>
            <a:t>Independent significant hits</a:t>
          </a:r>
        </a:p>
      </dsp:txBody>
      <dsp:txXfrm>
        <a:off x="3475197" y="2092449"/>
        <a:ext cx="1828151" cy="1116542"/>
      </dsp:txXfrm>
    </dsp:sp>
    <dsp:sp modelId="{A516A65A-152A-46B7-B066-A61100587CF8}">
      <dsp:nvSpPr>
        <dsp:cNvPr id="0" name=""/>
        <dsp:cNvSpPr/>
      </dsp:nvSpPr>
      <dsp:spPr>
        <a:xfrm>
          <a:off x="3203257" y="1761208"/>
          <a:ext cx="237203" cy="2372032"/>
        </a:xfrm>
        <a:custGeom>
          <a:avLst/>
          <a:gdLst/>
          <a:ahLst/>
          <a:cxnLst/>
          <a:rect l="0" t="0" r="0" b="0"/>
          <a:pathLst>
            <a:path>
              <a:moveTo>
                <a:pt x="0" y="0"/>
              </a:moveTo>
              <a:lnTo>
                <a:pt x="0" y="2372032"/>
              </a:lnTo>
              <a:lnTo>
                <a:pt x="237203" y="237203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193AB58-643C-4104-B338-45A858EFC3EA}">
      <dsp:nvSpPr>
        <dsp:cNvPr id="0" name=""/>
        <dsp:cNvSpPr/>
      </dsp:nvSpPr>
      <dsp:spPr>
        <a:xfrm>
          <a:off x="3440460" y="3540233"/>
          <a:ext cx="1897625" cy="11860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en-GB" sz="1900" b="1" kern="1200"/>
            <a:t>Risk loci for each disorder that are not captured by p genetics</a:t>
          </a:r>
        </a:p>
      </dsp:txBody>
      <dsp:txXfrm>
        <a:off x="3475197" y="3574970"/>
        <a:ext cx="1828151" cy="1116542"/>
      </dsp:txXfrm>
    </dsp:sp>
    <dsp:sp modelId="{53F84098-BB2B-4D5B-BC3A-FAA3434F56A4}">
      <dsp:nvSpPr>
        <dsp:cNvPr id="0" name=""/>
        <dsp:cNvSpPr/>
      </dsp:nvSpPr>
      <dsp:spPr>
        <a:xfrm>
          <a:off x="5931094" y="575192"/>
          <a:ext cx="2372032" cy="1186016"/>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7625" tIns="31750" rIns="47625" bIns="31750" numCol="1" spcCol="1270" anchor="ctr" anchorCtr="0">
          <a:noAutofit/>
        </a:bodyPr>
        <a:lstStyle/>
        <a:p>
          <a:pPr marL="0" lvl="0" indent="0" algn="ctr" defTabSz="1111250" rtl="0">
            <a:lnSpc>
              <a:spcPct val="90000"/>
            </a:lnSpc>
            <a:spcBef>
              <a:spcPct val="0"/>
            </a:spcBef>
            <a:spcAft>
              <a:spcPct val="35000"/>
            </a:spcAft>
            <a:buNone/>
          </a:pPr>
          <a:r>
            <a:rPr lang="en-GB" sz="2500" b="1" kern="1200"/>
            <a:t>Gene Level Analysis (MAGMA)</a:t>
          </a:r>
        </a:p>
      </dsp:txBody>
      <dsp:txXfrm>
        <a:off x="5965831" y="609929"/>
        <a:ext cx="2302558" cy="1116542"/>
      </dsp:txXfrm>
    </dsp:sp>
    <dsp:sp modelId="{254C90C7-EBDF-461C-B663-D0B236C9733B}">
      <dsp:nvSpPr>
        <dsp:cNvPr id="0" name=""/>
        <dsp:cNvSpPr/>
      </dsp:nvSpPr>
      <dsp:spPr>
        <a:xfrm>
          <a:off x="6168297" y="1761208"/>
          <a:ext cx="237203" cy="889512"/>
        </a:xfrm>
        <a:custGeom>
          <a:avLst/>
          <a:gdLst/>
          <a:ahLst/>
          <a:cxnLst/>
          <a:rect l="0" t="0" r="0" b="0"/>
          <a:pathLst>
            <a:path>
              <a:moveTo>
                <a:pt x="0" y="0"/>
              </a:moveTo>
              <a:lnTo>
                <a:pt x="0" y="889512"/>
              </a:lnTo>
              <a:lnTo>
                <a:pt x="237203" y="88951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28053C0-F973-4460-9912-178609123752}">
      <dsp:nvSpPr>
        <dsp:cNvPr id="0" name=""/>
        <dsp:cNvSpPr/>
      </dsp:nvSpPr>
      <dsp:spPr>
        <a:xfrm>
          <a:off x="6405500" y="2057712"/>
          <a:ext cx="1897625" cy="11860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en-GB" sz="1900" b="1" kern="1200"/>
            <a:t>Identify the most relevant genes</a:t>
          </a:r>
        </a:p>
      </dsp:txBody>
      <dsp:txXfrm>
        <a:off x="6440237" y="2092449"/>
        <a:ext cx="1828151" cy="1116542"/>
      </dsp:txXfrm>
    </dsp:sp>
    <dsp:sp modelId="{CC87A99C-E912-45F9-AD21-FC2C36C79D76}">
      <dsp:nvSpPr>
        <dsp:cNvPr id="0" name=""/>
        <dsp:cNvSpPr/>
      </dsp:nvSpPr>
      <dsp:spPr>
        <a:xfrm>
          <a:off x="6168297" y="1761208"/>
          <a:ext cx="237203" cy="2372032"/>
        </a:xfrm>
        <a:custGeom>
          <a:avLst/>
          <a:gdLst/>
          <a:ahLst/>
          <a:cxnLst/>
          <a:rect l="0" t="0" r="0" b="0"/>
          <a:pathLst>
            <a:path>
              <a:moveTo>
                <a:pt x="0" y="0"/>
              </a:moveTo>
              <a:lnTo>
                <a:pt x="0" y="2372032"/>
              </a:lnTo>
              <a:lnTo>
                <a:pt x="237203" y="2372032"/>
              </a:lnTo>
            </a:path>
          </a:pathLst>
        </a:custGeom>
        <a:noFill/>
        <a:ln w="12700" cap="flat" cmpd="sng" algn="ctr">
          <a:solidFill>
            <a:schemeClr val="accent3">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6CD8FB2E-25B3-41DD-9630-EC885159C9D8}">
      <dsp:nvSpPr>
        <dsp:cNvPr id="0" name=""/>
        <dsp:cNvSpPr/>
      </dsp:nvSpPr>
      <dsp:spPr>
        <a:xfrm>
          <a:off x="6405500" y="3540233"/>
          <a:ext cx="1897625" cy="1186016"/>
        </a:xfrm>
        <a:prstGeom prst="roundRect">
          <a:avLst>
            <a:gd name="adj" fmla="val 10000"/>
          </a:avLst>
        </a:prstGeom>
        <a:solidFill>
          <a:schemeClr val="lt1">
            <a:alpha val="90000"/>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195" tIns="24130" rIns="36195" bIns="24130" numCol="1" spcCol="1270" anchor="ctr" anchorCtr="0">
          <a:noAutofit/>
        </a:bodyPr>
        <a:lstStyle/>
        <a:p>
          <a:pPr marL="0" lvl="0" indent="0" algn="ctr" defTabSz="844550" rtl="0">
            <a:lnSpc>
              <a:spcPct val="90000"/>
            </a:lnSpc>
            <a:spcBef>
              <a:spcPct val="0"/>
            </a:spcBef>
            <a:spcAft>
              <a:spcPct val="35000"/>
            </a:spcAft>
            <a:buNone/>
          </a:pPr>
          <a:r>
            <a:rPr lang="en-GB" sz="1900" b="1" kern="1200"/>
            <a:t>Explore gene enrichment</a:t>
          </a:r>
        </a:p>
      </dsp:txBody>
      <dsp:txXfrm>
        <a:off x="6440237" y="3574970"/>
        <a:ext cx="1828151" cy="111654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474C42-AB81-4C9A-B022-A177DC14002F}">
      <dsp:nvSpPr>
        <dsp:cNvPr id="0" name=""/>
        <dsp:cNvSpPr/>
      </dsp:nvSpPr>
      <dsp:spPr>
        <a:xfrm>
          <a:off x="3951373" y="772836"/>
          <a:ext cx="595097" cy="91440"/>
        </a:xfrm>
        <a:custGeom>
          <a:avLst/>
          <a:gdLst/>
          <a:ahLst/>
          <a:cxnLst/>
          <a:rect l="0" t="0" r="0" b="0"/>
          <a:pathLst>
            <a:path>
              <a:moveTo>
                <a:pt x="0" y="45720"/>
              </a:moveTo>
              <a:lnTo>
                <a:pt x="595097" y="45720"/>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233280" y="815428"/>
        <a:ext cx="31284" cy="6256"/>
      </dsp:txXfrm>
    </dsp:sp>
    <dsp:sp modelId="{265E97B1-3085-4C72-9BCE-B8949E9BE6C5}">
      <dsp:nvSpPr>
        <dsp:cNvPr id="0" name=""/>
        <dsp:cNvSpPr/>
      </dsp:nvSpPr>
      <dsp:spPr>
        <a:xfrm>
          <a:off x="1232751" y="2429"/>
          <a:ext cx="2720422" cy="16322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b="0" i="0" kern="1200">
              <a:latin typeface="+mn-lt"/>
            </a:rPr>
            <a:t>Investigate risk loci further </a:t>
          </a:r>
          <a:endParaRPr lang="en-GB" sz="2700" b="0" kern="1200">
            <a:latin typeface="+mn-lt"/>
          </a:endParaRPr>
        </a:p>
      </dsp:txBody>
      <dsp:txXfrm>
        <a:off x="1232751" y="2429"/>
        <a:ext cx="2720422" cy="1632253"/>
      </dsp:txXfrm>
    </dsp:sp>
    <dsp:sp modelId="{C3AE71ED-5F41-42C7-83F4-279F6D07A781}">
      <dsp:nvSpPr>
        <dsp:cNvPr id="0" name=""/>
        <dsp:cNvSpPr/>
      </dsp:nvSpPr>
      <dsp:spPr>
        <a:xfrm>
          <a:off x="2592962" y="1632883"/>
          <a:ext cx="3346119" cy="595097"/>
        </a:xfrm>
        <a:custGeom>
          <a:avLst/>
          <a:gdLst/>
          <a:ahLst/>
          <a:cxnLst/>
          <a:rect l="0" t="0" r="0" b="0"/>
          <a:pathLst>
            <a:path>
              <a:moveTo>
                <a:pt x="3346119" y="0"/>
              </a:moveTo>
              <a:lnTo>
                <a:pt x="3346119" y="314648"/>
              </a:lnTo>
              <a:lnTo>
                <a:pt x="0" y="314648"/>
              </a:lnTo>
              <a:lnTo>
                <a:pt x="0" y="595097"/>
              </a:lnTo>
            </a:path>
          </a:pathLst>
        </a:custGeom>
        <a:noFill/>
        <a:ln w="6350" cap="flat" cmpd="sng" algn="ctr">
          <a:solidFill>
            <a:schemeClr val="accent1">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GB" sz="500" kern="1200"/>
        </a:p>
      </dsp:txBody>
      <dsp:txXfrm>
        <a:off x="4180919" y="1927303"/>
        <a:ext cx="170205" cy="6256"/>
      </dsp:txXfrm>
    </dsp:sp>
    <dsp:sp modelId="{F7592747-9FC8-4B34-B72B-99D6B2ECA15E}">
      <dsp:nvSpPr>
        <dsp:cNvPr id="0" name=""/>
        <dsp:cNvSpPr/>
      </dsp:nvSpPr>
      <dsp:spPr>
        <a:xfrm>
          <a:off x="4578871" y="2429"/>
          <a:ext cx="2720422" cy="16322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a:lnSpc>
              <a:spcPct val="90000"/>
            </a:lnSpc>
            <a:spcBef>
              <a:spcPct val="0"/>
            </a:spcBef>
            <a:spcAft>
              <a:spcPct val="35000"/>
            </a:spcAft>
            <a:buNone/>
          </a:pPr>
          <a:r>
            <a:rPr lang="en-US" sz="2700" b="0" i="0" kern="1200"/>
            <a:t>Functional analysis of the Non-</a:t>
          </a:r>
          <a:r>
            <a:rPr lang="en-US" sz="2700" b="0" i="0" kern="1200" err="1"/>
            <a:t>ps</a:t>
          </a:r>
          <a:endParaRPr lang="en-GB" sz="2700" kern="1200"/>
        </a:p>
      </dsp:txBody>
      <dsp:txXfrm>
        <a:off x="4578871" y="2429"/>
        <a:ext cx="2720422" cy="1632253"/>
      </dsp:txXfrm>
    </dsp:sp>
    <dsp:sp modelId="{7266EBC3-2BB7-45C3-882B-7EDEC612714C}">
      <dsp:nvSpPr>
        <dsp:cNvPr id="0" name=""/>
        <dsp:cNvSpPr/>
      </dsp:nvSpPr>
      <dsp:spPr>
        <a:xfrm>
          <a:off x="1232751" y="2260380"/>
          <a:ext cx="2720422" cy="163225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2024" tIns="192024" rIns="192024" bIns="192024" numCol="1" spcCol="1270" anchor="ctr" anchorCtr="0">
          <a:noAutofit/>
        </a:bodyPr>
        <a:lstStyle/>
        <a:p>
          <a:pPr marL="0" lvl="0" indent="0" algn="ctr" defTabSz="1200150" rtl="0">
            <a:lnSpc>
              <a:spcPct val="90000"/>
            </a:lnSpc>
            <a:spcBef>
              <a:spcPct val="0"/>
            </a:spcBef>
            <a:spcAft>
              <a:spcPct val="35000"/>
            </a:spcAft>
            <a:buNone/>
          </a:pPr>
          <a:r>
            <a:rPr lang="en-GB" sz="2700" kern="1200"/>
            <a:t>Summary statistics will be freely available </a:t>
          </a:r>
          <a:r>
            <a:rPr lang="en-GB" sz="2700" kern="1200">
              <a:latin typeface="Calibri Light" panose="020F0302020204030204"/>
            </a:rPr>
            <a:t> </a:t>
          </a:r>
          <a:endParaRPr lang="en-GB" sz="2700" kern="1200"/>
        </a:p>
      </dsp:txBody>
      <dsp:txXfrm>
        <a:off x="1232751" y="2260380"/>
        <a:ext cx="2720422" cy="163225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C6325E3-867E-4437-B72B-0F1048B3D775}">
      <dsp:nvSpPr>
        <dsp:cNvPr id="0" name=""/>
        <dsp:cNvSpPr/>
      </dsp:nvSpPr>
      <dsp:spPr>
        <a:xfrm>
          <a:off x="2735271" y="0"/>
          <a:ext cx="2573459" cy="14296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General psychopathology factor P underlined</a:t>
          </a:r>
        </a:p>
      </dsp:txBody>
      <dsp:txXfrm>
        <a:off x="2777145" y="41874"/>
        <a:ext cx="2489711" cy="1345951"/>
      </dsp:txXfrm>
    </dsp:sp>
    <dsp:sp modelId="{92A808D8-EA74-4590-A1CE-428969687B15}">
      <dsp:nvSpPr>
        <dsp:cNvPr id="0" name=""/>
        <dsp:cNvSpPr/>
      </dsp:nvSpPr>
      <dsp:spPr>
        <a:xfrm rot="5332684">
          <a:off x="3774880" y="1465442"/>
          <a:ext cx="536240" cy="6433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GB" sz="1700" kern="1200"/>
        </a:p>
      </dsp:txBody>
      <dsp:txXfrm rot="-5400000">
        <a:off x="3848416" y="1519019"/>
        <a:ext cx="386018" cy="375368"/>
      </dsp:txXfrm>
    </dsp:sp>
    <dsp:sp modelId="{DB529A2E-1D10-4C93-B52E-8EA3DBA1FAE5}">
      <dsp:nvSpPr>
        <dsp:cNvPr id="0" name=""/>
        <dsp:cNvSpPr/>
      </dsp:nvSpPr>
      <dsp:spPr>
        <a:xfrm>
          <a:off x="2777270" y="2144550"/>
          <a:ext cx="2573459" cy="14296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Gene underpinning of the P</a:t>
          </a:r>
        </a:p>
      </dsp:txBody>
      <dsp:txXfrm>
        <a:off x="2819144" y="2186424"/>
        <a:ext cx="2489711" cy="1345951"/>
      </dsp:txXfrm>
    </dsp:sp>
    <dsp:sp modelId="{75C33305-BD1B-4080-9A16-1760B1C22DA4}">
      <dsp:nvSpPr>
        <dsp:cNvPr id="0" name=""/>
        <dsp:cNvSpPr/>
      </dsp:nvSpPr>
      <dsp:spPr>
        <a:xfrm rot="5400000">
          <a:off x="3795931" y="3609992"/>
          <a:ext cx="536137" cy="643364"/>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GB" sz="1700" kern="1200"/>
        </a:p>
      </dsp:txBody>
      <dsp:txXfrm rot="-5400000">
        <a:off x="3870991" y="3663606"/>
        <a:ext cx="386018" cy="375296"/>
      </dsp:txXfrm>
    </dsp:sp>
    <dsp:sp modelId="{6DE97434-53C6-4C1B-A174-703545DD0215}">
      <dsp:nvSpPr>
        <dsp:cNvPr id="0" name=""/>
        <dsp:cNvSpPr/>
      </dsp:nvSpPr>
      <dsp:spPr>
        <a:xfrm>
          <a:off x="2777270" y="4289099"/>
          <a:ext cx="2573459" cy="142969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GB" sz="2100" kern="1200"/>
            <a:t>The need to study disease-specific genetic risk independent of p </a:t>
          </a:r>
        </a:p>
      </dsp:txBody>
      <dsp:txXfrm>
        <a:off x="2819144" y="4330973"/>
        <a:ext cx="2489711" cy="1345951"/>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709FE1-B9DA-46A6-A3D6-4E2099A77DE5}" type="datetimeFigureOut">
              <a:rPr lang="en-GB" smtClean="0"/>
              <a:t>24/07/2023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50FBD9-EBC8-4F82-9A61-DAB1EBD42B7B}" type="slidenum">
              <a:rPr lang="en-GB" smtClean="0"/>
              <a:t>‹#›</a:t>
            </a:fld>
            <a:endParaRPr lang="en-GB"/>
          </a:p>
        </p:txBody>
      </p:sp>
    </p:spTree>
    <p:extLst>
      <p:ext uri="{BB962C8B-B14F-4D97-AF65-F5344CB8AC3E}">
        <p14:creationId xmlns:p14="http://schemas.microsoft.com/office/powerpoint/2010/main" val="2583363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Microsoft YaHei" panose="020B0503020204020204" pitchFamily="34" charset="-122"/>
              </a:rPr>
              <a:t>Hello everyone My name is </a:t>
            </a:r>
            <a:r>
              <a:rPr lang="en-US" sz="1800" err="1">
                <a:effectLst/>
                <a:latin typeface="Microsoft YaHei" panose="020B0503020204020204" pitchFamily="34" charset="-122"/>
              </a:rPr>
              <a:t>wliao</a:t>
            </a:r>
            <a:r>
              <a:rPr lang="en-US" sz="1800">
                <a:effectLst/>
                <a:latin typeface="Microsoft YaHei" panose="020B0503020204020204" pitchFamily="34" charset="-122"/>
              </a:rPr>
              <a:t> today I'm going to follow up with my colleague </a:t>
            </a:r>
            <a:r>
              <a:rPr lang="en-US" sz="1800" err="1">
                <a:effectLst/>
                <a:latin typeface="Microsoft YaHei" panose="020B0503020204020204" pitchFamily="34" charset="-122"/>
              </a:rPr>
              <a:t>Engin's</a:t>
            </a:r>
            <a:r>
              <a:rPr lang="en-US" sz="1800">
                <a:effectLst/>
                <a:latin typeface="Microsoft YaHei" panose="020B0503020204020204" pitchFamily="34" charset="-122"/>
              </a:rPr>
              <a:t> talk on our project controlling further general psychiatric factor P in genomic research on psychiatric disorders </a:t>
            </a:r>
          </a:p>
          <a:p>
            <a:endParaRPr lang="en-GB"/>
          </a:p>
        </p:txBody>
      </p:sp>
      <p:sp>
        <p:nvSpPr>
          <p:cNvPr id="4" name="Slide Number Placeholder 3"/>
          <p:cNvSpPr>
            <a:spLocks noGrp="1"/>
          </p:cNvSpPr>
          <p:nvPr>
            <p:ph type="sldNum" sz="quarter" idx="5"/>
          </p:nvPr>
        </p:nvSpPr>
        <p:spPr/>
        <p:txBody>
          <a:bodyPr/>
          <a:lstStyle/>
          <a:p>
            <a:fld id="{3B50FBD9-EBC8-4F82-9A61-DAB1EBD42B7B}" type="slidenum">
              <a:rPr lang="en-GB" smtClean="0"/>
              <a:t>1</a:t>
            </a:fld>
            <a:endParaRPr lang="en-GB"/>
          </a:p>
        </p:txBody>
      </p:sp>
    </p:spTree>
    <p:extLst>
      <p:ext uri="{BB962C8B-B14F-4D97-AF65-F5344CB8AC3E}">
        <p14:creationId xmlns:p14="http://schemas.microsoft.com/office/powerpoint/2010/main" val="34833146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a:solidFill>
                  <a:srgbClr val="000000"/>
                </a:solidFill>
                <a:effectLst/>
                <a:latin typeface="Calibri" panose="020F0502020204030204" pitchFamily="34" charset="0"/>
              </a:rPr>
              <a:t>Now let's move to the ADHD result for genetic correlations. surprisingly there aren't any changes between ADHD and demographic and anthropometric traits. suggesting P didn't explain the association between ADHD and those traits. </a:t>
            </a:r>
            <a:endParaRPr lang="en-GB"/>
          </a:p>
        </p:txBody>
      </p:sp>
      <p:sp>
        <p:nvSpPr>
          <p:cNvPr id="4" name="Slide Number Placeholder 3"/>
          <p:cNvSpPr>
            <a:spLocks noGrp="1"/>
          </p:cNvSpPr>
          <p:nvPr>
            <p:ph type="sldNum" sz="quarter" idx="5"/>
          </p:nvPr>
        </p:nvSpPr>
        <p:spPr/>
        <p:txBody>
          <a:bodyPr/>
          <a:lstStyle/>
          <a:p>
            <a:fld id="{3B50FBD9-EBC8-4F82-9A61-DAB1EBD42B7B}" type="slidenum">
              <a:rPr lang="en-GB" smtClean="0"/>
              <a:t>10</a:t>
            </a:fld>
            <a:endParaRPr lang="en-GB"/>
          </a:p>
        </p:txBody>
      </p:sp>
    </p:spTree>
    <p:extLst>
      <p:ext uri="{BB962C8B-B14F-4D97-AF65-F5344CB8AC3E}">
        <p14:creationId xmlns:p14="http://schemas.microsoft.com/office/powerpoint/2010/main" val="250507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a:solidFill>
                  <a:srgbClr val="000000"/>
                </a:solidFill>
                <a:effectLst/>
                <a:latin typeface="Calibri" panose="020F0502020204030204" pitchFamily="34" charset="0"/>
              </a:rPr>
              <a:t>For the health related traits category, surprisingly really nothing was changed in this category</a:t>
            </a:r>
          </a:p>
          <a:p>
            <a:endParaRPr lang="en-GB" sz="180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a:solidFill>
                  <a:srgbClr val="000000"/>
                </a:solidFill>
                <a:effectLst/>
                <a:latin typeface="Calibri" panose="020F0502020204030204" pitchFamily="34" charset="0"/>
              </a:rPr>
              <a:t>Unlike schizophrenia we see changes in the risky behaviours, </a:t>
            </a:r>
            <a:r>
              <a:rPr lang="en-GB" sz="1200">
                <a:solidFill>
                  <a:srgbClr val="000000"/>
                </a:solidFill>
                <a:effectLst/>
                <a:latin typeface="Calibri" panose="020F0502020204030204" pitchFamily="34" charset="0"/>
              </a:rPr>
              <a:t>taking out p doesn’t seem to influence the association between </a:t>
            </a:r>
            <a:r>
              <a:rPr lang="en-GB" sz="1200" err="1">
                <a:solidFill>
                  <a:srgbClr val="000000"/>
                </a:solidFill>
                <a:effectLst/>
                <a:latin typeface="Calibri" panose="020F0502020204030204" pitchFamily="34" charset="0"/>
              </a:rPr>
              <a:t>adhd</a:t>
            </a:r>
            <a:r>
              <a:rPr lang="en-GB" sz="1200">
                <a:solidFill>
                  <a:srgbClr val="000000"/>
                </a:solidFill>
                <a:effectLst/>
                <a:latin typeface="Calibri" panose="020F0502020204030204" pitchFamily="34" charset="0"/>
              </a:rPr>
              <a:t> and risky behaviours as all.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solidFill>
                <a:srgbClr val="000000"/>
              </a:solidFill>
              <a:effectLst/>
              <a:latin typeface="Calibri" panose="020F0502020204030204" pitchFamily="34" charset="0"/>
            </a:endParaRPr>
          </a:p>
          <a:p>
            <a:r>
              <a:rPr lang="en-GB"/>
              <a:t>given the profound amount of literature between ADHD and risk behaviours (and comparing with other psychiatric conditions) our results highlighted their relationship was not explained by the general psychopathology factor, but maybe something more fundamental and </a:t>
            </a:r>
            <a:r>
              <a:rPr lang="en-GB" err="1"/>
              <a:t>adhd</a:t>
            </a:r>
            <a:r>
              <a:rPr lang="en-GB"/>
              <a:t> specific.</a:t>
            </a:r>
          </a:p>
        </p:txBody>
      </p:sp>
      <p:sp>
        <p:nvSpPr>
          <p:cNvPr id="4" name="Slide Number Placeholder 3"/>
          <p:cNvSpPr>
            <a:spLocks noGrp="1"/>
          </p:cNvSpPr>
          <p:nvPr>
            <p:ph type="sldNum" sz="quarter" idx="5"/>
          </p:nvPr>
        </p:nvSpPr>
        <p:spPr/>
        <p:txBody>
          <a:bodyPr/>
          <a:lstStyle/>
          <a:p>
            <a:fld id="{3B50FBD9-EBC8-4F82-9A61-DAB1EBD42B7B}" type="slidenum">
              <a:rPr lang="en-GB" smtClean="0"/>
              <a:t>11</a:t>
            </a:fld>
            <a:endParaRPr lang="en-GB"/>
          </a:p>
        </p:txBody>
      </p:sp>
    </p:spTree>
    <p:extLst>
      <p:ext uri="{BB962C8B-B14F-4D97-AF65-F5344CB8AC3E}">
        <p14:creationId xmlns:p14="http://schemas.microsoft.com/office/powerpoint/2010/main" val="7057885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rPr>
              <a:t>When it comes to psychological traits, again we see taking out P did not change ADHD's associations with cognitive traits, but this time, including education attainment. </a:t>
            </a:r>
            <a:r>
              <a:rPr lang="en-GB" sz="1800">
                <a:solidFill>
                  <a:srgbClr val="000000"/>
                </a:solidFill>
                <a:effectLst/>
                <a:latin typeface="Calibri" panose="020F0502020204030204" pitchFamily="34" charset="0"/>
              </a:rPr>
              <a:t>Given the profound correlation between ADHD and cognitive outcomes, again we think </a:t>
            </a:r>
            <a:r>
              <a:rPr lang="en-GB" sz="1800" err="1">
                <a:solidFill>
                  <a:srgbClr val="000000"/>
                </a:solidFill>
                <a:effectLst/>
                <a:latin typeface="Calibri" panose="020F0502020204030204" pitchFamily="34" charset="0"/>
              </a:rPr>
              <a:t>adhd</a:t>
            </a:r>
            <a:r>
              <a:rPr lang="en-GB" sz="1800">
                <a:solidFill>
                  <a:srgbClr val="000000"/>
                </a:solidFill>
                <a:effectLst/>
                <a:latin typeface="Calibri" panose="020F0502020204030204" pitchFamily="34" charset="0"/>
              </a:rPr>
              <a:t> and cognitive traits their correlation was not explained by the p.</a:t>
            </a:r>
            <a:endParaRPr lang="en-US" sz="180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rPr>
              <a:t>On the other hand, Similar with schizophrenia, ADHD now show much less association with neuroticism, subject wellbeing, and tiredness, after taking out p than before.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rPr>
              <a:t>(Again, those might show P had masking the genetic relationship between ADHD and those traits.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ndParaRPr>
          </a:p>
          <a:p>
            <a:endParaRPr lang="en-GB"/>
          </a:p>
        </p:txBody>
      </p:sp>
      <p:sp>
        <p:nvSpPr>
          <p:cNvPr id="4" name="Slide Number Placeholder 3"/>
          <p:cNvSpPr>
            <a:spLocks noGrp="1"/>
          </p:cNvSpPr>
          <p:nvPr>
            <p:ph type="sldNum" sz="quarter" idx="5"/>
          </p:nvPr>
        </p:nvSpPr>
        <p:spPr/>
        <p:txBody>
          <a:bodyPr/>
          <a:lstStyle/>
          <a:p>
            <a:fld id="{3B50FBD9-EBC8-4F82-9A61-DAB1EBD42B7B}" type="slidenum">
              <a:rPr lang="en-GB" smtClean="0"/>
              <a:t>12</a:t>
            </a:fld>
            <a:endParaRPr lang="en-GB"/>
          </a:p>
        </p:txBody>
      </p:sp>
    </p:spTree>
    <p:extLst>
      <p:ext uri="{BB962C8B-B14F-4D97-AF65-F5344CB8AC3E}">
        <p14:creationId xmlns:p14="http://schemas.microsoft.com/office/powerpoint/2010/main" val="203575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ltLang="zh-CN" sz="1800">
                <a:effectLst/>
                <a:latin typeface="Microsoft YaHei" panose="020B0503020204020204" pitchFamily="34" charset="-122"/>
              </a:rPr>
              <a:t>That is the end of the correlation results. Overall, our findings highlighted that, by taking out p, we might begin uncovering the true associations between schizophrenia and those traits, independent of a general factor. </a:t>
            </a:r>
            <a:endParaRPr lang="en-GB" sz="1800">
              <a:effectLst/>
              <a:latin typeface="Microsoft YaHei" panose="020B0503020204020204" pitchFamily="34" charset="-122"/>
            </a:endParaRPr>
          </a:p>
          <a:p>
            <a:pPr marL="0" marR="0">
              <a:spcBef>
                <a:spcPts val="0"/>
              </a:spcBef>
              <a:spcAft>
                <a:spcPts val="0"/>
              </a:spcAft>
            </a:pPr>
            <a:endParaRPr lang="en-US" sz="1800">
              <a:effectLst/>
              <a:latin typeface="Microsoft YaHei" panose="020B0503020204020204" pitchFamily="34" charset="-122"/>
            </a:endParaRPr>
          </a:p>
          <a:p>
            <a:pPr marL="0" marR="0">
              <a:spcBef>
                <a:spcPts val="0"/>
              </a:spcBef>
              <a:spcAft>
                <a:spcPts val="0"/>
              </a:spcAft>
            </a:pPr>
            <a:r>
              <a:rPr lang="en-US" sz="1800">
                <a:effectLst/>
                <a:latin typeface="Microsoft YaHei" panose="020B0503020204020204" pitchFamily="34" charset="-122"/>
              </a:rPr>
              <a:t>Now let’s move to the second part of my talk, the independent hit results.</a:t>
            </a:r>
          </a:p>
        </p:txBody>
      </p:sp>
      <p:sp>
        <p:nvSpPr>
          <p:cNvPr id="4" name="Slide Number Placeholder 3"/>
          <p:cNvSpPr>
            <a:spLocks noGrp="1"/>
          </p:cNvSpPr>
          <p:nvPr>
            <p:ph type="sldNum" sz="quarter" idx="5"/>
          </p:nvPr>
        </p:nvSpPr>
        <p:spPr/>
        <p:txBody>
          <a:bodyPr/>
          <a:lstStyle/>
          <a:p>
            <a:fld id="{3E266523-43D8-433D-AE07-1C240F716282}" type="slidenum">
              <a:rPr lang="en-US" smtClean="0"/>
              <a:t>13</a:t>
            </a:fld>
            <a:endParaRPr lang="en-US"/>
          </a:p>
        </p:txBody>
      </p:sp>
    </p:spTree>
    <p:extLst>
      <p:ext uri="{BB962C8B-B14F-4D97-AF65-F5344CB8AC3E}">
        <p14:creationId xmlns:p14="http://schemas.microsoft.com/office/powerpoint/2010/main" val="30646276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solidFill>
                  <a:srgbClr val="000000"/>
                </a:solidFill>
                <a:effectLst/>
                <a:latin typeface="Calibri" panose="020F0502020204030204" pitchFamily="34" charset="0"/>
              </a:rPr>
              <a:t>For this part of the presentation, We used the LD clumping to </a:t>
            </a:r>
            <a:r>
              <a:rPr lang="en-US" sz="1800" err="1">
                <a:solidFill>
                  <a:srgbClr val="000000"/>
                </a:solidFill>
                <a:effectLst/>
                <a:latin typeface="Calibri" panose="020F0502020204030204" pitchFamily="34" charset="0"/>
              </a:rPr>
              <a:t>analyse</a:t>
            </a:r>
            <a:r>
              <a:rPr lang="en-US" sz="1800">
                <a:solidFill>
                  <a:srgbClr val="000000"/>
                </a:solidFill>
                <a:effectLst/>
                <a:latin typeface="Calibri" panose="020F0502020204030204" pitchFamily="34" charset="0"/>
              </a:rPr>
              <a:t> the non-p summary statistics. </a:t>
            </a:r>
          </a:p>
          <a:p>
            <a:pPr marL="0" marR="0">
              <a:spcBef>
                <a:spcPts val="0"/>
              </a:spcBef>
              <a:spcAft>
                <a:spcPts val="0"/>
              </a:spcAft>
            </a:pPr>
            <a:endParaRPr lang="en-US" sz="1800">
              <a:solidFill>
                <a:srgbClr val="000000"/>
              </a:solidFill>
              <a:effectLst/>
              <a:latin typeface="Calibri" panose="020F0502020204030204" pitchFamily="34" charset="0"/>
            </a:endParaRPr>
          </a:p>
          <a:p>
            <a:pPr marL="0" marR="0">
              <a:spcBef>
                <a:spcPts val="0"/>
              </a:spcBef>
              <a:spcAft>
                <a:spcPts val="0"/>
              </a:spcAft>
            </a:pPr>
            <a:r>
              <a:rPr lang="en-US" sz="1800">
                <a:solidFill>
                  <a:srgbClr val="000000"/>
                </a:solidFill>
                <a:effectLst/>
                <a:latin typeface="Calibri" panose="020F0502020204030204" pitchFamily="34" charset="0"/>
              </a:rPr>
              <a:t>I am sure you all have known what LD clumping is, but just a little reminder to people who might not be familiar with genetic researches. </a:t>
            </a:r>
          </a:p>
          <a:p>
            <a:pPr marL="0" marR="0">
              <a:spcBef>
                <a:spcPts val="0"/>
              </a:spcBef>
              <a:spcAft>
                <a:spcPts val="0"/>
              </a:spcAft>
            </a:pPr>
            <a:endParaRPr lang="en-US" sz="1800">
              <a:solidFill>
                <a:srgbClr val="000000"/>
              </a:solidFill>
              <a:effectLst/>
              <a:latin typeface="Calibri" panose="020F0502020204030204" pitchFamily="34" charset="0"/>
            </a:endParaRPr>
          </a:p>
          <a:p>
            <a:pPr marL="0" marR="0">
              <a:spcBef>
                <a:spcPts val="0"/>
              </a:spcBef>
              <a:spcAft>
                <a:spcPts val="0"/>
              </a:spcAft>
            </a:pPr>
            <a:r>
              <a:rPr lang="en-US" sz="1800">
                <a:solidFill>
                  <a:srgbClr val="000000"/>
                </a:solidFill>
                <a:effectLst/>
                <a:latin typeface="Calibri" panose="020F0502020204030204" pitchFamily="34" charset="0"/>
              </a:rPr>
              <a:t>LD clumping is a method that use LD information between genetic markers to </a:t>
            </a:r>
            <a:r>
              <a:rPr lang="en-US" sz="1800" err="1">
                <a:solidFill>
                  <a:srgbClr val="000000"/>
                </a:solidFill>
                <a:effectLst/>
                <a:latin typeface="Calibri" panose="020F0502020204030204" pitchFamily="34" charset="0"/>
              </a:rPr>
              <a:t>prioritise</a:t>
            </a:r>
            <a:r>
              <a:rPr lang="en-US" sz="1800">
                <a:solidFill>
                  <a:srgbClr val="000000"/>
                </a:solidFill>
                <a:effectLst/>
                <a:latin typeface="Calibri" panose="020F0502020204030204" pitchFamily="34" charset="0"/>
              </a:rPr>
              <a:t> lead </a:t>
            </a:r>
            <a:r>
              <a:rPr lang="en-US" sz="1800" err="1">
                <a:solidFill>
                  <a:srgbClr val="000000"/>
                </a:solidFill>
                <a:effectLst/>
                <a:latin typeface="Calibri" panose="020F0502020204030204" pitchFamily="34" charset="0"/>
              </a:rPr>
              <a:t>snps</a:t>
            </a:r>
            <a:r>
              <a:rPr lang="en-US" sz="1800">
                <a:solidFill>
                  <a:srgbClr val="000000"/>
                </a:solidFill>
                <a:effectLst/>
                <a:latin typeface="Calibri" panose="020F0502020204030204" pitchFamily="34" charset="0"/>
              </a:rPr>
              <a:t> contributing to the GWAS signals. </a:t>
            </a:r>
          </a:p>
          <a:p>
            <a:pPr marL="0" marR="0">
              <a:spcBef>
                <a:spcPts val="0"/>
              </a:spcBef>
              <a:spcAft>
                <a:spcPts val="0"/>
              </a:spcAft>
            </a:pPr>
            <a:endParaRPr lang="en-US" sz="1800">
              <a:solidFill>
                <a:srgbClr val="000000"/>
              </a:solidFill>
              <a:effectLst/>
              <a:latin typeface="Calibri" panose="020F0502020204030204" pitchFamily="34" charset="0"/>
            </a:endParaRPr>
          </a:p>
          <a:p>
            <a:pPr marL="0" marR="0">
              <a:spcBef>
                <a:spcPts val="0"/>
              </a:spcBef>
              <a:spcAft>
                <a:spcPts val="0"/>
              </a:spcAft>
            </a:pPr>
            <a:r>
              <a:rPr lang="en-GB" sz="1800">
                <a:solidFill>
                  <a:srgbClr val="000000"/>
                </a:solidFill>
                <a:effectLst/>
                <a:latin typeface="Calibri" panose="020F0502020204030204" pitchFamily="34" charset="0"/>
              </a:rPr>
              <a:t>By using LD clumping, researchers can reduce redundancy, focus on the most relevant SNPs within LD groups, and potentially identify causal variants associated with the trait or disease. </a:t>
            </a:r>
          </a:p>
          <a:p>
            <a:pPr marL="0" marR="0">
              <a:spcBef>
                <a:spcPts val="0"/>
              </a:spcBef>
              <a:spcAft>
                <a:spcPts val="0"/>
              </a:spcAft>
            </a:pPr>
            <a:endParaRPr lang="en-US" sz="1800">
              <a:solidFill>
                <a:srgbClr val="000000"/>
              </a:solidFill>
              <a:effectLst/>
              <a:latin typeface="Calibri" panose="020F0502020204030204" pitchFamily="34" charset="0"/>
            </a:endParaRPr>
          </a:p>
          <a:p>
            <a:pPr marL="0" marR="0">
              <a:spcBef>
                <a:spcPts val="0"/>
              </a:spcBef>
              <a:spcAft>
                <a:spcPts val="0"/>
              </a:spcAft>
            </a:pPr>
            <a:r>
              <a:rPr lang="en-US" sz="1800">
                <a:solidFill>
                  <a:srgbClr val="000000"/>
                </a:solidFill>
                <a:effectLst/>
                <a:latin typeface="Calibri" panose="020F0502020204030204" pitchFamily="34" charset="0"/>
              </a:rPr>
              <a:t>Thus it allows us to identify a subset of independent </a:t>
            </a:r>
            <a:r>
              <a:rPr lang="en-US" sz="1800" err="1">
                <a:solidFill>
                  <a:srgbClr val="000000"/>
                </a:solidFill>
                <a:effectLst/>
                <a:latin typeface="Calibri" panose="020F0502020204030204" pitchFamily="34" charset="0"/>
              </a:rPr>
              <a:t>snps</a:t>
            </a:r>
            <a:r>
              <a:rPr lang="en-US" sz="1800">
                <a:solidFill>
                  <a:srgbClr val="000000"/>
                </a:solidFill>
                <a:effectLst/>
                <a:latin typeface="Calibri" panose="020F0502020204030204" pitchFamily="34" charset="0"/>
              </a:rPr>
              <a:t> that are most relevant to each psychiatric disorder independent of P. </a:t>
            </a:r>
            <a:endParaRPr lang="en-GB" sz="1800">
              <a:solidFill>
                <a:srgbClr val="000000"/>
              </a:solidFill>
              <a:effectLst/>
              <a:latin typeface="Calibri" panose="020F0502020204030204" pitchFamily="34" charset="0"/>
            </a:endParaRPr>
          </a:p>
          <a:p>
            <a:endParaRPr lang="en-GB">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E266523-43D8-433D-AE07-1C240F716282}" type="slidenum">
              <a:rPr lang="en-US" smtClean="0"/>
              <a:t>14</a:t>
            </a:fld>
            <a:endParaRPr lang="en-US"/>
          </a:p>
        </p:txBody>
      </p:sp>
    </p:spTree>
    <p:extLst>
      <p:ext uri="{BB962C8B-B14F-4D97-AF65-F5344CB8AC3E}">
        <p14:creationId xmlns:p14="http://schemas.microsoft.com/office/powerpoint/2010/main" val="1582353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800">
                <a:solidFill>
                  <a:srgbClr val="000000"/>
                </a:solidFill>
                <a:effectLst/>
                <a:latin typeface="Calibri" panose="020F0502020204030204" pitchFamily="34" charset="0"/>
              </a:rPr>
              <a:t>Firstly the schizophrenia results</a:t>
            </a:r>
          </a:p>
          <a:p>
            <a:pPr>
              <a:defRPr/>
            </a:pPr>
            <a:endParaRPr lang="en-US" sz="1800">
              <a:solidFill>
                <a:srgbClr val="000000"/>
              </a:solidFill>
              <a:effectLst/>
              <a:latin typeface="Calibri" panose="020F0502020204030204" pitchFamily="34" charset="0"/>
            </a:endParaRPr>
          </a:p>
          <a:p>
            <a:pPr>
              <a:defRPr/>
            </a:pPr>
            <a:r>
              <a:rPr lang="en-US" sz="1800">
                <a:solidFill>
                  <a:srgbClr val="000000"/>
                </a:solidFill>
                <a:effectLst/>
                <a:latin typeface="Calibri" panose="020F0502020204030204" pitchFamily="34" charset="0"/>
              </a:rPr>
              <a:t>here are the results of the independent significant hits of schizophrenia, visualized in the Manhattan plot. on the right hand side is our non-p, and the left hand side is the original </a:t>
            </a:r>
            <a:r>
              <a:rPr lang="en-US" sz="1800" err="1">
                <a:solidFill>
                  <a:srgbClr val="000000"/>
                </a:solidFill>
                <a:effectLst/>
                <a:latin typeface="Calibri" panose="020F0502020204030204" pitchFamily="34" charset="0"/>
              </a:rPr>
              <a:t>gwas</a:t>
            </a:r>
            <a:r>
              <a:rPr lang="en-US" sz="1800">
                <a:solidFill>
                  <a:srgbClr val="000000"/>
                </a:solidFill>
                <a:effectLst/>
                <a:latin typeface="Calibri" panose="020F0502020204030204" pitchFamily="34" charset="0"/>
              </a:rPr>
              <a:t>. as you might expect when we taking out P there is a general reduction in the p values in the </a:t>
            </a:r>
            <a:r>
              <a:rPr lang="en-US" sz="1800" err="1">
                <a:solidFill>
                  <a:srgbClr val="000000"/>
                </a:solidFill>
                <a:effectLst/>
                <a:latin typeface="Calibri" panose="020F0502020204030204" pitchFamily="34" charset="0"/>
              </a:rPr>
              <a:t>gwas</a:t>
            </a:r>
            <a:r>
              <a:rPr lang="en-US" sz="1800">
                <a:solidFill>
                  <a:srgbClr val="000000"/>
                </a:solidFill>
                <a:effectLst/>
                <a:latin typeface="Calibri" panose="020F0502020204030204" pitchFamily="34" charset="0"/>
              </a:rPr>
              <a:t> signals. </a:t>
            </a:r>
          </a:p>
          <a:p>
            <a:pPr>
              <a:defRPr/>
            </a:pPr>
            <a:endParaRPr lang="en-US" sz="1800">
              <a:solidFill>
                <a:srgbClr val="000000"/>
              </a:solidFill>
              <a:effectLst/>
              <a:latin typeface="Calibri" panose="020F0502020204030204" pitchFamily="34" charset="0"/>
              <a:ea typeface="Calibri"/>
              <a:cs typeface="Calibri"/>
            </a:endParaRPr>
          </a:p>
          <a:p>
            <a:pPr>
              <a:defRPr/>
            </a:pPr>
            <a:r>
              <a:rPr lang="en-US" sz="1800">
                <a:solidFill>
                  <a:srgbClr val="000000"/>
                </a:solidFill>
                <a:effectLst/>
                <a:latin typeface="Calibri" panose="020F0502020204030204" pitchFamily="34" charset="0"/>
                <a:ea typeface="Calibri"/>
                <a:cs typeface="Calibri"/>
              </a:rPr>
              <a:t>In the original GWAS they totally found over 300 independent hits, but in our cases, we found 99. </a:t>
            </a:r>
            <a:endParaRPr lang="en-GB">
              <a:ea typeface="Calibri"/>
              <a:cs typeface="Calibri"/>
            </a:endParaRPr>
          </a:p>
          <a:p>
            <a:pPr>
              <a:defRPr/>
            </a:pPr>
            <a:endParaRPr lang="en-GB">
              <a:ea typeface="Calibri"/>
              <a:cs typeface="Calibri"/>
            </a:endParaRPr>
          </a:p>
          <a:p>
            <a:pPr>
              <a:defRPr/>
            </a:pPr>
            <a:r>
              <a:rPr lang="en-GB"/>
              <a:t>As you can see the most significant hits in the original </a:t>
            </a:r>
            <a:r>
              <a:rPr lang="en-GB" err="1"/>
              <a:t>gwas</a:t>
            </a:r>
            <a:r>
              <a:rPr lang="en-GB"/>
              <a:t> is also the most significant one in our GWAS, the rs13195636. </a:t>
            </a:r>
          </a:p>
          <a:p>
            <a:pPr>
              <a:defRPr/>
            </a:pPr>
            <a:endParaRPr lang="en-GB"/>
          </a:p>
          <a:p>
            <a:pPr>
              <a:defRPr/>
            </a:pPr>
            <a:r>
              <a:rPr lang="en-GB"/>
              <a:t>But there are hits which are different in those two Manhattan plots today I will show in an example in chromosome 2. </a:t>
            </a:r>
          </a:p>
        </p:txBody>
      </p:sp>
      <p:sp>
        <p:nvSpPr>
          <p:cNvPr id="4" name="Slide Number Placeholder 3"/>
          <p:cNvSpPr>
            <a:spLocks noGrp="1"/>
          </p:cNvSpPr>
          <p:nvPr>
            <p:ph type="sldNum" sz="quarter" idx="5"/>
          </p:nvPr>
        </p:nvSpPr>
        <p:spPr/>
        <p:txBody>
          <a:bodyPr/>
          <a:lstStyle/>
          <a:p>
            <a:fld id="{3E266523-43D8-433D-AE07-1C240F716282}" type="slidenum">
              <a:rPr lang="en-US" smtClean="0"/>
              <a:t>15</a:t>
            </a:fld>
            <a:endParaRPr lang="en-US"/>
          </a:p>
        </p:txBody>
      </p:sp>
    </p:spTree>
    <p:extLst>
      <p:ext uri="{BB962C8B-B14F-4D97-AF65-F5344CB8AC3E}">
        <p14:creationId xmlns:p14="http://schemas.microsoft.com/office/powerpoint/2010/main" val="33043784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solidFill>
                  <a:srgbClr val="000000"/>
                </a:solidFill>
                <a:effectLst/>
                <a:latin typeface="Calibri" panose="020F0502020204030204" pitchFamily="34" charset="0"/>
              </a:rPr>
              <a:t>One interesting loci is that the highest peak in the original </a:t>
            </a:r>
            <a:r>
              <a:rPr lang="en-US" sz="1800" err="1">
                <a:solidFill>
                  <a:srgbClr val="000000"/>
                </a:solidFill>
                <a:effectLst/>
                <a:latin typeface="Calibri" panose="020F0502020204030204" pitchFamily="34" charset="0"/>
              </a:rPr>
              <a:t>gwas</a:t>
            </a:r>
            <a:r>
              <a:rPr lang="en-US" sz="1800">
                <a:solidFill>
                  <a:srgbClr val="000000"/>
                </a:solidFill>
                <a:effectLst/>
                <a:latin typeface="Calibri" panose="020F0502020204030204" pitchFamily="34" charset="0"/>
              </a:rPr>
              <a:t>. it remained the highest peak in the non-p summary statistics. Here are the locus zoom plot for the same region before and after taking out p. </a:t>
            </a:r>
          </a:p>
          <a:p>
            <a:endParaRPr lang="en-US" sz="1800">
              <a:solidFill>
                <a:srgbClr val="000000"/>
              </a:solidFill>
              <a:effectLst/>
              <a:latin typeface="Calibri" panose="020F0502020204030204" pitchFamily="34" charset="0"/>
            </a:endParaRPr>
          </a:p>
          <a:p>
            <a:r>
              <a:rPr lang="en-US" sz="1800">
                <a:solidFill>
                  <a:srgbClr val="000000"/>
                </a:solidFill>
                <a:effectLst/>
                <a:latin typeface="Calibri" panose="020F0502020204030204" pitchFamily="34" charset="0"/>
              </a:rPr>
              <a:t>Again, right is our non-p </a:t>
            </a:r>
            <a:r>
              <a:rPr lang="en-US" sz="1800" err="1">
                <a:solidFill>
                  <a:srgbClr val="000000"/>
                </a:solidFill>
                <a:effectLst/>
                <a:latin typeface="Calibri" panose="020F0502020204030204" pitchFamily="34" charset="0"/>
              </a:rPr>
              <a:t>gwas</a:t>
            </a:r>
            <a:r>
              <a:rPr lang="en-US" sz="1800">
                <a:solidFill>
                  <a:srgbClr val="000000"/>
                </a:solidFill>
                <a:effectLst/>
                <a:latin typeface="Calibri" panose="020F0502020204030204" pitchFamily="34" charset="0"/>
              </a:rPr>
              <a:t>, left is the original one. they are remarkably similar in fact we are replicating most of the original results in this loci and we have the same index SNP for this region. But our non-p has lower p values as expected. </a:t>
            </a:r>
            <a:endParaRPr lang="en-GB">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E266523-43D8-433D-AE07-1C240F716282}" type="slidenum">
              <a:rPr lang="en-US" smtClean="0"/>
              <a:t>16</a:t>
            </a:fld>
            <a:endParaRPr lang="en-US"/>
          </a:p>
        </p:txBody>
      </p:sp>
    </p:spTree>
    <p:extLst>
      <p:ext uri="{BB962C8B-B14F-4D97-AF65-F5344CB8AC3E}">
        <p14:creationId xmlns:p14="http://schemas.microsoft.com/office/powerpoint/2010/main" val="26159900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solidFill>
                  <a:srgbClr val="000000"/>
                </a:solidFill>
                <a:effectLst/>
                <a:latin typeface="Calibri" panose="020F0502020204030204" pitchFamily="34" charset="0"/>
              </a:rPr>
              <a:t>Here are the locus zoom plot of the risk loci in chromosome 2. left is the original schizophrenia GWAS and right is our schizophrenia Non-p GWA. Just a note because those results are very hot results we just got this week. those two figures are in slightly different scales. But the key point is that the independent SNP we got is different from the original one </a:t>
            </a:r>
          </a:p>
          <a:p>
            <a:pPr marL="0" marR="0">
              <a:spcBef>
                <a:spcPts val="0"/>
              </a:spcBef>
              <a:spcAft>
                <a:spcPts val="0"/>
              </a:spcAft>
            </a:pPr>
            <a:endParaRPr lang="en-US" sz="1800">
              <a:solidFill>
                <a:srgbClr val="000000"/>
              </a:solidFill>
              <a:effectLst/>
              <a:latin typeface="Calibri" panose="020F0502020204030204" pitchFamily="34" charset="0"/>
            </a:endParaRPr>
          </a:p>
          <a:p>
            <a:pPr marL="0" marR="0">
              <a:spcBef>
                <a:spcPts val="0"/>
              </a:spcBef>
              <a:spcAft>
                <a:spcPts val="0"/>
              </a:spcAft>
            </a:pPr>
            <a:endParaRPr lang="en-US" sz="1800">
              <a:solidFill>
                <a:srgbClr val="000000"/>
              </a:solidFill>
              <a:effectLst/>
              <a:latin typeface="Calibri" panose="020F0502020204030204" pitchFamily="34" charset="0"/>
            </a:endParaRPr>
          </a:p>
          <a:p>
            <a:endParaRPr lang="en-GB">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E266523-43D8-433D-AE07-1C240F716282}" type="slidenum">
              <a:rPr lang="en-US" smtClean="0"/>
              <a:t>17</a:t>
            </a:fld>
            <a:endParaRPr lang="en-US"/>
          </a:p>
        </p:txBody>
      </p:sp>
    </p:spTree>
    <p:extLst>
      <p:ext uri="{BB962C8B-B14F-4D97-AF65-F5344CB8AC3E}">
        <p14:creationId xmlns:p14="http://schemas.microsoft.com/office/powerpoint/2010/main" val="40349742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a:solidFill>
                  <a:srgbClr val="000000"/>
                </a:solidFill>
                <a:effectLst/>
                <a:latin typeface="Calibri" panose="020F0502020204030204" pitchFamily="34" charset="0"/>
              </a:rPr>
              <a:t>In terms of the ADHD results</a:t>
            </a:r>
          </a:p>
          <a:p>
            <a:endParaRPr lang="en-GB" sz="1800">
              <a:solidFill>
                <a:srgbClr val="000000"/>
              </a:solidFill>
              <a:effectLst/>
              <a:latin typeface="Calibri" panose="020F0502020204030204" pitchFamily="34" charset="0"/>
            </a:endParaRPr>
          </a:p>
          <a:p>
            <a:r>
              <a:rPr lang="en-GB" sz="1800">
                <a:solidFill>
                  <a:srgbClr val="000000"/>
                </a:solidFill>
                <a:effectLst/>
                <a:latin typeface="Calibri" panose="020F0502020204030204" pitchFamily="34" charset="0"/>
              </a:rPr>
              <a:t>After taking out of </a:t>
            </a:r>
            <a:r>
              <a:rPr lang="en-GB" sz="1800" err="1">
                <a:solidFill>
                  <a:srgbClr val="000000"/>
                </a:solidFill>
                <a:effectLst/>
                <a:latin typeface="Calibri" panose="020F0502020204030204" pitchFamily="34" charset="0"/>
              </a:rPr>
              <a:t>pAgain</a:t>
            </a:r>
            <a:r>
              <a:rPr lang="en-GB" sz="1800">
                <a:solidFill>
                  <a:srgbClr val="000000"/>
                </a:solidFill>
                <a:effectLst/>
                <a:latin typeface="Calibri" panose="020F0502020204030204" pitchFamily="34" charset="0"/>
              </a:rPr>
              <a:t> we have a general reduction in the p values and we find nine independent significant hits in the ADHD non-p summary statistics. </a:t>
            </a:r>
          </a:p>
          <a:p>
            <a:endParaRPr lang="en-GB" sz="1800">
              <a:solidFill>
                <a:srgbClr val="000000"/>
              </a:solidFill>
              <a:effectLst/>
              <a:latin typeface="Calibri" panose="020F0502020204030204" pitchFamily="34" charset="0"/>
            </a:endParaRPr>
          </a:p>
          <a:p>
            <a:r>
              <a:rPr lang="en-GB" sz="1800">
                <a:solidFill>
                  <a:srgbClr val="000000"/>
                </a:solidFill>
                <a:effectLst/>
                <a:latin typeface="Calibri" panose="020F0502020204030204" pitchFamily="34" charset="0"/>
              </a:rPr>
              <a:t>interestingly we are now getting </a:t>
            </a:r>
            <a:r>
              <a:rPr lang="en-US" sz="1800">
                <a:solidFill>
                  <a:srgbClr val="000000"/>
                </a:solidFill>
                <a:effectLst/>
                <a:latin typeface="Calibri" panose="020F0502020204030204" pitchFamily="34" charset="0"/>
              </a:rPr>
              <a:t>different the most significant loci before an after taking out the P. For the original </a:t>
            </a:r>
            <a:r>
              <a:rPr lang="en-US" sz="1800" err="1">
                <a:solidFill>
                  <a:srgbClr val="000000"/>
                </a:solidFill>
                <a:effectLst/>
                <a:latin typeface="Calibri" panose="020F0502020204030204" pitchFamily="34" charset="0"/>
              </a:rPr>
              <a:t>gwas</a:t>
            </a:r>
            <a:r>
              <a:rPr lang="en-US" sz="1800">
                <a:solidFill>
                  <a:srgbClr val="000000"/>
                </a:solidFill>
                <a:effectLst/>
                <a:latin typeface="Calibri" panose="020F0502020204030204" pitchFamily="34" charset="0"/>
              </a:rPr>
              <a:t> the highest </a:t>
            </a:r>
            <a:r>
              <a:rPr lang="en-US" sz="1800" err="1">
                <a:solidFill>
                  <a:srgbClr val="000000"/>
                </a:solidFill>
                <a:effectLst/>
                <a:latin typeface="Calibri" panose="020F0502020204030204" pitchFamily="34" charset="0"/>
              </a:rPr>
              <a:t>hite</a:t>
            </a:r>
            <a:r>
              <a:rPr lang="en-US" sz="1800">
                <a:solidFill>
                  <a:srgbClr val="000000"/>
                </a:solidFill>
                <a:effectLst/>
                <a:latin typeface="Calibri" panose="020F0502020204030204" pitchFamily="34" charset="0"/>
              </a:rPr>
              <a:t> was in chromosome 1 (as indicated by the arrow), while the peak in the </a:t>
            </a:r>
            <a:r>
              <a:rPr lang="en-US" sz="1800" err="1">
                <a:solidFill>
                  <a:srgbClr val="000000"/>
                </a:solidFill>
                <a:effectLst/>
                <a:latin typeface="Calibri" panose="020F0502020204030204" pitchFamily="34" charset="0"/>
              </a:rPr>
              <a:t>adhd</a:t>
            </a:r>
            <a:r>
              <a:rPr lang="en-US" sz="1800">
                <a:solidFill>
                  <a:srgbClr val="000000"/>
                </a:solidFill>
                <a:effectLst/>
                <a:latin typeface="Calibri" panose="020F0502020204030204" pitchFamily="34" charset="0"/>
              </a:rPr>
              <a:t> non-p is in chromosome 5. </a:t>
            </a:r>
          </a:p>
          <a:p>
            <a:endParaRPr lang="en-US" sz="1800">
              <a:solidFill>
                <a:srgbClr val="000000"/>
              </a:solidFill>
              <a:effectLst/>
              <a:latin typeface="Calibri" panose="020F0502020204030204" pitchFamily="34" charset="0"/>
            </a:endParaRPr>
          </a:p>
          <a:p>
            <a:r>
              <a:rPr lang="en-US" sz="1800">
                <a:solidFill>
                  <a:srgbClr val="000000"/>
                </a:solidFill>
                <a:effectLst/>
                <a:latin typeface="Calibri" panose="020F0502020204030204" pitchFamily="34" charset="0"/>
              </a:rPr>
              <a:t>We found one different loci in the </a:t>
            </a:r>
            <a:r>
              <a:rPr lang="en-US" sz="1800" err="1">
                <a:solidFill>
                  <a:srgbClr val="000000"/>
                </a:solidFill>
                <a:effectLst/>
                <a:latin typeface="Calibri" panose="020F0502020204030204" pitchFamily="34" charset="0"/>
              </a:rPr>
              <a:t>adhd</a:t>
            </a:r>
            <a:r>
              <a:rPr lang="en-US" sz="1800">
                <a:solidFill>
                  <a:srgbClr val="000000"/>
                </a:solidFill>
                <a:effectLst/>
                <a:latin typeface="Calibri" panose="020F0502020204030204" pitchFamily="34" charset="0"/>
              </a:rPr>
              <a:t> non-p comparing with the original, in chromosome 16. </a:t>
            </a:r>
            <a:endParaRPr lang="en-GB"/>
          </a:p>
        </p:txBody>
      </p:sp>
      <p:sp>
        <p:nvSpPr>
          <p:cNvPr id="4" name="Slide Number Placeholder 3"/>
          <p:cNvSpPr>
            <a:spLocks noGrp="1"/>
          </p:cNvSpPr>
          <p:nvPr>
            <p:ph type="sldNum" sz="quarter" idx="5"/>
          </p:nvPr>
        </p:nvSpPr>
        <p:spPr/>
        <p:txBody>
          <a:bodyPr/>
          <a:lstStyle/>
          <a:p>
            <a:fld id="{3B50FBD9-EBC8-4F82-9A61-DAB1EBD42B7B}" type="slidenum">
              <a:rPr lang="en-GB" smtClean="0"/>
              <a:t>18</a:t>
            </a:fld>
            <a:endParaRPr lang="en-GB"/>
          </a:p>
        </p:txBody>
      </p:sp>
    </p:spTree>
    <p:extLst>
      <p:ext uri="{BB962C8B-B14F-4D97-AF65-F5344CB8AC3E}">
        <p14:creationId xmlns:p14="http://schemas.microsoft.com/office/powerpoint/2010/main" val="30676994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rPr>
              <a:t>in the chromosome 16 hit,. as you can see we have identified a different independent hit in this region.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a:solidFill>
                  <a:srgbClr val="000000"/>
                </a:solidFill>
                <a:effectLst/>
                <a:latin typeface="Calibri" panose="020F0502020204030204" pitchFamily="34" charset="0"/>
              </a:rPr>
              <a:t>Overall those novel independent hits might suggest that by taking out p we are uncovering some genetic effects that might be masked by p (again, is it what it means???). </a:t>
            </a:r>
            <a:endParaRPr lang="en-GB">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E266523-43D8-433D-AE07-1C240F716282}" type="slidenum">
              <a:rPr lang="en-US" smtClean="0"/>
              <a:t>19</a:t>
            </a:fld>
            <a:endParaRPr lang="en-US"/>
          </a:p>
        </p:txBody>
      </p:sp>
    </p:spTree>
    <p:extLst>
      <p:ext uri="{BB962C8B-B14F-4D97-AF65-F5344CB8AC3E}">
        <p14:creationId xmlns:p14="http://schemas.microsoft.com/office/powerpoint/2010/main" val="39216786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Microsoft YaHei" panose="020B0503020204020204" pitchFamily="34" charset="-122"/>
              </a:rPr>
              <a:t>Just a little recap from </a:t>
            </a:r>
            <a:r>
              <a:rPr lang="en-US" sz="1800" err="1">
                <a:effectLst/>
                <a:latin typeface="Microsoft YaHei" panose="020B0503020204020204" pitchFamily="34" charset="-122"/>
              </a:rPr>
              <a:t>Engin's</a:t>
            </a:r>
            <a:r>
              <a:rPr lang="en-US" sz="1800">
                <a:effectLst/>
                <a:latin typeface="Microsoft YaHei" panose="020B0503020204020204" pitchFamily="34" charset="-122"/>
              </a:rPr>
              <a:t> talk we used genomic SEM to conduct a common factor </a:t>
            </a:r>
            <a:r>
              <a:rPr lang="en-US" sz="1800" err="1">
                <a:effectLst/>
                <a:latin typeface="Microsoft YaHei" panose="020B0503020204020204" pitchFamily="34" charset="-122"/>
              </a:rPr>
              <a:t>gwas</a:t>
            </a:r>
            <a:r>
              <a:rPr lang="en-US" sz="1800">
                <a:effectLst/>
                <a:latin typeface="Microsoft YaHei" panose="020B0503020204020204" pitchFamily="34" charset="-122"/>
              </a:rPr>
              <a:t> from the 11 major psychiatric disorders to extract the genetic effects of p. Then we use </a:t>
            </a:r>
            <a:r>
              <a:rPr lang="en-US" sz="1800" err="1">
                <a:effectLst/>
                <a:latin typeface="Microsoft YaHei" panose="020B0503020204020204" pitchFamily="34" charset="-122"/>
              </a:rPr>
              <a:t>gwas</a:t>
            </a:r>
            <a:r>
              <a:rPr lang="en-US" sz="1800">
                <a:effectLst/>
                <a:latin typeface="Microsoft YaHei" panose="020B0503020204020204" pitchFamily="34" charset="-122"/>
              </a:rPr>
              <a:t> by subtraction to remove the P factor from each of the disorder </a:t>
            </a:r>
            <a:r>
              <a:rPr lang="en-US" sz="1800" err="1">
                <a:effectLst/>
                <a:latin typeface="Microsoft YaHei" panose="020B0503020204020204" pitchFamily="34" charset="-122"/>
              </a:rPr>
              <a:t>gwass</a:t>
            </a:r>
            <a:r>
              <a:rPr lang="en-US" sz="1800">
                <a:effectLst/>
                <a:latin typeface="Microsoft YaHei" panose="020B0503020204020204" pitchFamily="34" charset="-122"/>
              </a:rPr>
              <a:t> to get the genetic effects that are not captured by p. </a:t>
            </a:r>
          </a:p>
          <a:p>
            <a:endParaRPr lang="en-US"/>
          </a:p>
        </p:txBody>
      </p:sp>
      <p:sp>
        <p:nvSpPr>
          <p:cNvPr id="4" name="Slide Number Placeholder 3"/>
          <p:cNvSpPr>
            <a:spLocks noGrp="1"/>
          </p:cNvSpPr>
          <p:nvPr>
            <p:ph type="sldNum" sz="quarter" idx="5"/>
          </p:nvPr>
        </p:nvSpPr>
        <p:spPr/>
        <p:txBody>
          <a:bodyPr/>
          <a:lstStyle/>
          <a:p>
            <a:fld id="{3E266523-43D8-433D-AE07-1C240F716282}" type="slidenum">
              <a:rPr lang="en-US" smtClean="0"/>
              <a:t>2</a:t>
            </a:fld>
            <a:endParaRPr lang="en-US"/>
          </a:p>
        </p:txBody>
      </p:sp>
    </p:spTree>
    <p:extLst>
      <p:ext uri="{BB962C8B-B14F-4D97-AF65-F5344CB8AC3E}">
        <p14:creationId xmlns:p14="http://schemas.microsoft.com/office/powerpoint/2010/main" val="38789088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solidFill>
                  <a:srgbClr val="000000"/>
                </a:solidFill>
                <a:effectLst/>
                <a:latin typeface="Calibri" panose="020F0502020204030204" pitchFamily="34" charset="0"/>
              </a:rPr>
              <a:t>Let's take closer look of the most significant risk loci of ADHD non-p, and we are comparing it to the same region form the original ADHD </a:t>
            </a:r>
            <a:r>
              <a:rPr lang="en-US" sz="1800" err="1">
                <a:solidFill>
                  <a:srgbClr val="000000"/>
                </a:solidFill>
                <a:effectLst/>
                <a:latin typeface="Calibri" panose="020F0502020204030204" pitchFamily="34" charset="0"/>
              </a:rPr>
              <a:t>gwas</a:t>
            </a:r>
            <a:r>
              <a:rPr lang="en-US" sz="1800">
                <a:solidFill>
                  <a:srgbClr val="000000"/>
                </a:solidFill>
                <a:effectLst/>
                <a:latin typeface="Calibri" panose="020F0502020204030204" pitchFamily="34" charset="0"/>
              </a:rPr>
              <a:t>. As you can see that for this loci we are replicating the significant independent hits. </a:t>
            </a:r>
            <a:endParaRPr lang="en-GB">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E266523-43D8-433D-AE07-1C240F716282}" type="slidenum">
              <a:rPr lang="en-US" smtClean="0"/>
              <a:t>20</a:t>
            </a:fld>
            <a:endParaRPr lang="en-US"/>
          </a:p>
        </p:txBody>
      </p:sp>
    </p:spTree>
    <p:extLst>
      <p:ext uri="{BB962C8B-B14F-4D97-AF65-F5344CB8AC3E}">
        <p14:creationId xmlns:p14="http://schemas.microsoft.com/office/powerpoint/2010/main" val="13875409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a typeface="Calibri" panose="020F0502020204030204"/>
                <a:cs typeface="Calibri" panose="020F0502020204030204"/>
              </a:rPr>
              <a:t>But in terms of the most significant risk loci in the ADHD original </a:t>
            </a:r>
            <a:r>
              <a:rPr lang="en-GB" err="1">
                <a:ea typeface="Calibri" panose="020F0502020204030204"/>
                <a:cs typeface="Calibri" panose="020F0502020204030204"/>
              </a:rPr>
              <a:t>gwas</a:t>
            </a:r>
            <a:r>
              <a:rPr lang="en-GB">
                <a:ea typeface="Calibri" panose="020F0502020204030204"/>
                <a:cs typeface="Calibri" panose="020F0502020204030204"/>
              </a:rPr>
              <a:t>, we can see that only 1 significant independent hits were identified in the Non-p. this might suggest we are limited by the power to detect those signals. </a:t>
            </a:r>
          </a:p>
        </p:txBody>
      </p:sp>
      <p:sp>
        <p:nvSpPr>
          <p:cNvPr id="4" name="Slide Number Placeholder 3"/>
          <p:cNvSpPr>
            <a:spLocks noGrp="1"/>
          </p:cNvSpPr>
          <p:nvPr>
            <p:ph type="sldNum" sz="quarter" idx="5"/>
          </p:nvPr>
        </p:nvSpPr>
        <p:spPr/>
        <p:txBody>
          <a:bodyPr/>
          <a:lstStyle/>
          <a:p>
            <a:fld id="{3E266523-43D8-433D-AE07-1C240F716282}" type="slidenum">
              <a:rPr lang="en-US" smtClean="0"/>
              <a:t>21</a:t>
            </a:fld>
            <a:endParaRPr lang="en-US"/>
          </a:p>
        </p:txBody>
      </p:sp>
    </p:spTree>
    <p:extLst>
      <p:ext uri="{BB962C8B-B14F-4D97-AF65-F5344CB8AC3E}">
        <p14:creationId xmlns:p14="http://schemas.microsoft.com/office/powerpoint/2010/main" val="32337894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solidFill>
                  <a:srgbClr val="000000"/>
                </a:solidFill>
                <a:effectLst/>
                <a:latin typeface="Calibri" panose="020F0502020204030204" pitchFamily="34" charset="0"/>
              </a:rPr>
              <a:t>Finally, let's move to the last part of the talk, the gene-level analysis, </a:t>
            </a:r>
            <a:endParaRPr lang="en-US" sz="1800">
              <a:effectLst/>
              <a:latin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3E266523-43D8-433D-AE07-1C240F716282}" type="slidenum">
              <a:rPr lang="en-US" smtClean="0"/>
              <a:t>22</a:t>
            </a:fld>
            <a:endParaRPr lang="en-US"/>
          </a:p>
        </p:txBody>
      </p:sp>
    </p:spTree>
    <p:extLst>
      <p:ext uri="{BB962C8B-B14F-4D97-AF65-F5344CB8AC3E}">
        <p14:creationId xmlns:p14="http://schemas.microsoft.com/office/powerpoint/2010/main" val="23193186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solidFill>
                  <a:srgbClr val="000000"/>
                </a:solidFill>
                <a:effectLst/>
                <a:latin typeface="Calibri" panose="020F0502020204030204" pitchFamily="34" charset="0"/>
              </a:rPr>
              <a:t>We used MAGMA, the multi-marker analysis of genomic annotation to aggregate the GWAS SNP signals to the gene signals by incorporating LD between SNPs. </a:t>
            </a:r>
          </a:p>
          <a:p>
            <a:endParaRPr lang="en-US" sz="1800">
              <a:solidFill>
                <a:srgbClr val="000000"/>
              </a:solidFill>
              <a:effectLst/>
              <a:latin typeface="Calibri" panose="020F0502020204030204" pitchFamily="34" charset="0"/>
            </a:endParaRPr>
          </a:p>
          <a:p>
            <a:r>
              <a:rPr lang="en-US" sz="1800">
                <a:solidFill>
                  <a:srgbClr val="000000"/>
                </a:solidFill>
                <a:effectLst/>
                <a:latin typeface="Calibri" panose="020F0502020204030204" pitchFamily="34" charset="0"/>
              </a:rPr>
              <a:t>For people who are less familiar with MAGMA, basically it will first map the SNP to the nearby genes and compute the gene level statistics, gene p values, and calculate statistically how how the genes associated with the phenotypes. </a:t>
            </a:r>
          </a:p>
          <a:p>
            <a:endParaRPr lang="en-US" sz="1800">
              <a:solidFill>
                <a:srgbClr val="000000"/>
              </a:solidFill>
              <a:effectLst/>
              <a:latin typeface="Calibri" panose="020F0502020204030204" pitchFamily="34" charset="0"/>
            </a:endParaRPr>
          </a:p>
          <a:p>
            <a:r>
              <a:rPr lang="en-US" sz="1800">
                <a:solidFill>
                  <a:srgbClr val="000000"/>
                </a:solidFill>
                <a:effectLst/>
                <a:latin typeface="Calibri" panose="020F0502020204030204" pitchFamily="34" charset="0"/>
              </a:rPr>
              <a:t>And </a:t>
            </a:r>
            <a:r>
              <a:rPr lang="en-GB" sz="1800">
                <a:solidFill>
                  <a:srgbClr val="000000"/>
                </a:solidFill>
                <a:effectLst/>
                <a:latin typeface="Calibri" panose="020F0502020204030204" pitchFamily="34" charset="0"/>
              </a:rPr>
              <a:t>with the gene level statistics, we can now calculate whether or not particular sets of genes are associated with the phenotype. </a:t>
            </a:r>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endParaRPr lang="en-US">
              <a:ea typeface="Calibri"/>
              <a:cs typeface="Calibri"/>
            </a:endParaRPr>
          </a:p>
          <a:p>
            <a:r>
              <a:rPr lang="en-US">
                <a:ea typeface="Calibri"/>
                <a:cs typeface="Calibri"/>
              </a:rPr>
              <a:t>Less explanation, Robert says to spend less time explaining this slide, are we talking about gene sets or genes in enrichment???</a:t>
            </a:r>
            <a:endParaRPr lang="en-US"/>
          </a:p>
          <a:p>
            <a:endParaRPr lang="en-US"/>
          </a:p>
          <a:p>
            <a:r>
              <a:rPr lang="en-US"/>
              <a:t>Stage 1: ANNOTATION Annotating SNPs from GWAS data to genes: MAGMA assigns a SNP to a gene if it is within a defined window around the gene, 35kb upstream, 10kb downstream, SNPs may be assigned to more than one gene as gene position overlapping </a:t>
            </a:r>
            <a:endParaRPr lang="en-US">
              <a:ea typeface="Calibri"/>
              <a:cs typeface="Calibri"/>
            </a:endParaRPr>
          </a:p>
          <a:p>
            <a:endParaRPr lang="en-US"/>
          </a:p>
          <a:p>
            <a:r>
              <a:rPr lang="en-US"/>
              <a:t>Stage 2: GENE ANALYSIS Generating gene statistics: Following annotation, we can then generate statistics on how associated each gene is with</a:t>
            </a:r>
          </a:p>
          <a:p>
            <a:r>
              <a:rPr lang="en-US"/>
              <a:t>our GWAS trait of interest, Based on a multiple principle components linear regression model, using an F-test to compute each gene p-value, Requires a population reference panel (e.g. 1000 Genomes) to account for linkage</a:t>
            </a:r>
          </a:p>
          <a:p>
            <a:r>
              <a:rPr lang="en-US"/>
              <a:t>disequilibrium</a:t>
            </a:r>
          </a:p>
          <a:p>
            <a:endParaRPr lang="en-US"/>
          </a:p>
          <a:p>
            <a:r>
              <a:rPr lang="en-US"/>
              <a:t>Stage 3: GENE-SET ANALYSIS Generating gene-set statistics: With our gene p-values, we can now calculate whether or not particular sets of genes are associated with the GWAS trait of interest, Gene-sets which are enriched for association can then be taken forward for additional analysis, e.g. functional</a:t>
            </a:r>
          </a:p>
          <a:p>
            <a:r>
              <a:rPr lang="en-US"/>
              <a:t>annotation</a:t>
            </a:r>
          </a:p>
          <a:p>
            <a:endParaRPr lang="en-GB"/>
          </a:p>
        </p:txBody>
      </p:sp>
      <p:sp>
        <p:nvSpPr>
          <p:cNvPr id="4" name="Slide Number Placeholder 3"/>
          <p:cNvSpPr>
            <a:spLocks noGrp="1"/>
          </p:cNvSpPr>
          <p:nvPr>
            <p:ph type="sldNum" sz="quarter" idx="5"/>
          </p:nvPr>
        </p:nvSpPr>
        <p:spPr/>
        <p:txBody>
          <a:bodyPr/>
          <a:lstStyle/>
          <a:p>
            <a:fld id="{3E266523-43D8-433D-AE07-1C240F716282}" type="slidenum">
              <a:rPr lang="en-US" smtClean="0"/>
              <a:t>23</a:t>
            </a:fld>
            <a:endParaRPr lang="en-US"/>
          </a:p>
        </p:txBody>
      </p:sp>
    </p:spTree>
    <p:extLst>
      <p:ext uri="{BB962C8B-B14F-4D97-AF65-F5344CB8AC3E}">
        <p14:creationId xmlns:p14="http://schemas.microsoft.com/office/powerpoint/2010/main" val="4039087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1800">
                <a:solidFill>
                  <a:srgbClr val="000000"/>
                </a:solidFill>
                <a:effectLst/>
                <a:latin typeface="Calibri" panose="020F0502020204030204" pitchFamily="34" charset="0"/>
              </a:rPr>
              <a:t>Here I am presenting the gene tissue type enrichment results comparing the original and non-p schizophrenia summary statistics. The x axis are the tissue types and y is the p values. Upper is the original one and bottom is the non-p results. </a:t>
            </a:r>
          </a:p>
          <a:p>
            <a:pPr>
              <a:defRPr/>
            </a:pPr>
            <a:endParaRPr lang="en-US" sz="1800">
              <a:solidFill>
                <a:srgbClr val="000000"/>
              </a:solidFill>
              <a:effectLst/>
              <a:latin typeface="Calibri" panose="020F0502020204030204" pitchFamily="34" charset="0"/>
            </a:endParaRPr>
          </a:p>
          <a:p>
            <a:pPr>
              <a:defRPr/>
            </a:pPr>
            <a:r>
              <a:rPr lang="en-US" sz="1800">
                <a:solidFill>
                  <a:srgbClr val="000000"/>
                </a:solidFill>
                <a:effectLst/>
                <a:latin typeface="Calibri" panose="020F0502020204030204" pitchFamily="34" charset="0"/>
              </a:rPr>
              <a:t>The red bar is the significant enrichment regions after multiple comparison correction. The blue is the not significantly enriched regions. </a:t>
            </a:r>
          </a:p>
          <a:p>
            <a:pPr>
              <a:defRPr/>
            </a:pPr>
            <a:endParaRPr lang="en-US" sz="1800">
              <a:solidFill>
                <a:srgbClr val="000000"/>
              </a:solidFill>
              <a:effectLst/>
              <a:latin typeface="Calibri" panose="020F0502020204030204" pitchFamily="34" charset="0"/>
            </a:endParaRPr>
          </a:p>
          <a:p>
            <a:pPr>
              <a:defRPr/>
            </a:pPr>
            <a:r>
              <a:rPr lang="en-US" sz="1800">
                <a:solidFill>
                  <a:srgbClr val="000000"/>
                </a:solidFill>
                <a:effectLst/>
                <a:latin typeface="Calibri" panose="020F0502020204030204" pitchFamily="34" charset="0"/>
              </a:rPr>
              <a:t>We can see all brain regions were enriched in the original GWAS were also enriched in the schizophrenia non-p, with a reduction in the p values but very similar trend. </a:t>
            </a:r>
          </a:p>
          <a:p>
            <a:pPr>
              <a:defRPr/>
            </a:pPr>
            <a:endParaRPr lang="en-US" sz="1800">
              <a:solidFill>
                <a:srgbClr val="000000"/>
              </a:solidFill>
              <a:effectLst/>
              <a:latin typeface="Calibri" panose="020F0502020204030204" pitchFamily="34" charset="0"/>
            </a:endParaRPr>
          </a:p>
          <a:p>
            <a:pPr>
              <a:defRPr/>
            </a:pPr>
            <a:r>
              <a:rPr lang="en-US" sz="1800">
                <a:solidFill>
                  <a:srgbClr val="000000"/>
                </a:solidFill>
                <a:effectLst/>
                <a:latin typeface="Calibri" panose="020F0502020204030204" pitchFamily="34" charset="0"/>
              </a:rPr>
              <a:t>Suggesting taking out p was not massively influencing the enrichment results for schizophrenia. </a:t>
            </a:r>
            <a:endParaRPr lang="en-GB">
              <a:ea typeface="Calibri"/>
              <a:cs typeface="Calibri"/>
            </a:endParaRPr>
          </a:p>
        </p:txBody>
      </p:sp>
      <p:sp>
        <p:nvSpPr>
          <p:cNvPr id="4" name="Slide Number Placeholder 3"/>
          <p:cNvSpPr>
            <a:spLocks noGrp="1"/>
          </p:cNvSpPr>
          <p:nvPr>
            <p:ph type="sldNum" sz="quarter" idx="5"/>
          </p:nvPr>
        </p:nvSpPr>
        <p:spPr/>
        <p:txBody>
          <a:bodyPr/>
          <a:lstStyle/>
          <a:p>
            <a:fld id="{3E266523-43D8-433D-AE07-1C240F716282}" type="slidenum">
              <a:rPr lang="en-US" smtClean="0"/>
              <a:t>24</a:t>
            </a:fld>
            <a:endParaRPr lang="en-US"/>
          </a:p>
        </p:txBody>
      </p:sp>
    </p:spTree>
    <p:extLst>
      <p:ext uri="{BB962C8B-B14F-4D97-AF65-F5344CB8AC3E}">
        <p14:creationId xmlns:p14="http://schemas.microsoft.com/office/powerpoint/2010/main" val="27796785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solidFill>
                  <a:srgbClr val="000000"/>
                </a:solidFill>
                <a:effectLst/>
                <a:latin typeface="Calibri" panose="020F0502020204030204" pitchFamily="34" charset="0"/>
              </a:rPr>
              <a:t>For </a:t>
            </a:r>
            <a:r>
              <a:rPr lang="en-US" sz="1800" err="1">
                <a:solidFill>
                  <a:srgbClr val="000000"/>
                </a:solidFill>
                <a:effectLst/>
                <a:latin typeface="Calibri" panose="020F0502020204030204" pitchFamily="34" charset="0"/>
              </a:rPr>
              <a:t>adhd</a:t>
            </a:r>
            <a:r>
              <a:rPr lang="en-US" sz="1800">
                <a:solidFill>
                  <a:srgbClr val="000000"/>
                </a:solidFill>
                <a:effectLst/>
                <a:latin typeface="Calibri" panose="020F0502020204030204" pitchFamily="34" charset="0"/>
              </a:rPr>
              <a:t>, all brain regions enriched in the original GWAS were also enriched in the ADHD non-p, except for the pituitary. </a:t>
            </a:r>
          </a:p>
          <a:p>
            <a:pPr marL="0" marR="0">
              <a:spcBef>
                <a:spcPts val="0"/>
              </a:spcBef>
              <a:spcAft>
                <a:spcPts val="0"/>
              </a:spcAft>
            </a:pPr>
            <a:endParaRPr lang="en-US" sz="1800">
              <a:solidFill>
                <a:srgbClr val="000000"/>
              </a:solidFill>
              <a:effectLst/>
              <a:latin typeface="Calibri" panose="020F0502020204030204" pitchFamily="34" charset="0"/>
            </a:endParaRPr>
          </a:p>
          <a:p>
            <a:pPr marL="0" marR="0">
              <a:spcBef>
                <a:spcPts val="0"/>
              </a:spcBef>
              <a:spcAft>
                <a:spcPts val="0"/>
              </a:spcAft>
            </a:pPr>
            <a:r>
              <a:rPr lang="en-US" sz="1800">
                <a:solidFill>
                  <a:srgbClr val="000000"/>
                </a:solidFill>
                <a:effectLst/>
                <a:latin typeface="Calibri" panose="020F0502020204030204" pitchFamily="34" charset="0"/>
              </a:rPr>
              <a:t>however we found that the most enriched brain regions have changed from Hemisphere and cerebellum to brain cortex.  </a:t>
            </a:r>
          </a:p>
          <a:p>
            <a:pPr marL="0" marR="0">
              <a:spcBef>
                <a:spcPts val="0"/>
              </a:spcBef>
              <a:spcAft>
                <a:spcPts val="0"/>
              </a:spcAft>
            </a:pPr>
            <a:endParaRPr lang="en-US" sz="1800">
              <a:solidFill>
                <a:srgbClr val="000000"/>
              </a:solidFill>
              <a:effectLst/>
              <a:latin typeface="Calibri" panose="020F0502020204030204" pitchFamily="34" charset="0"/>
            </a:endParaRPr>
          </a:p>
          <a:p>
            <a:pPr marL="0" marR="0">
              <a:spcBef>
                <a:spcPts val="0"/>
              </a:spcBef>
              <a:spcAft>
                <a:spcPts val="0"/>
              </a:spcAft>
            </a:pPr>
            <a:r>
              <a:rPr lang="en-US" sz="1800">
                <a:solidFill>
                  <a:srgbClr val="000000"/>
                </a:solidFill>
                <a:effectLst/>
                <a:latin typeface="Calibri" panose="020F0502020204030204" pitchFamily="34" charset="0"/>
              </a:rPr>
              <a:t>The amygdala and hippocampus which weren't associated with the original ADHD </a:t>
            </a:r>
            <a:r>
              <a:rPr lang="en-US" sz="1800" err="1">
                <a:solidFill>
                  <a:srgbClr val="000000"/>
                </a:solidFill>
                <a:effectLst/>
                <a:latin typeface="Calibri" panose="020F0502020204030204" pitchFamily="34" charset="0"/>
              </a:rPr>
              <a:t>gwas</a:t>
            </a:r>
            <a:r>
              <a:rPr lang="en-US" sz="1800">
                <a:solidFill>
                  <a:srgbClr val="000000"/>
                </a:solidFill>
                <a:effectLst/>
                <a:latin typeface="Calibri" panose="020F0502020204030204" pitchFamily="34" charset="0"/>
              </a:rPr>
              <a:t>, now become significant enriched after taking out p. </a:t>
            </a:r>
          </a:p>
          <a:p>
            <a:pPr marL="0" marR="0">
              <a:spcBef>
                <a:spcPts val="0"/>
              </a:spcBef>
              <a:spcAft>
                <a:spcPts val="0"/>
              </a:spcAft>
            </a:pPr>
            <a:endParaRPr lang="en-US" sz="1800">
              <a:solidFill>
                <a:srgbClr val="000000"/>
              </a:solidFill>
              <a:effectLst/>
              <a:latin typeface="Calibri" panose="020F0502020204030204" pitchFamily="34" charset="0"/>
            </a:endParaRPr>
          </a:p>
          <a:p>
            <a:pPr marL="0" marR="0">
              <a:spcBef>
                <a:spcPts val="0"/>
              </a:spcBef>
              <a:spcAft>
                <a:spcPts val="0"/>
              </a:spcAft>
            </a:pPr>
            <a:r>
              <a:rPr lang="en-US" sz="1800">
                <a:solidFill>
                  <a:srgbClr val="000000"/>
                </a:solidFill>
                <a:effectLst/>
                <a:latin typeface="Calibri" panose="020F0502020204030204" pitchFamily="34" charset="0"/>
              </a:rPr>
              <a:t>though need further investigation and tons of sensitivity analysis, we results suggests that taking out p could have the potential to help us better understand the disorders’ biology. </a:t>
            </a:r>
          </a:p>
        </p:txBody>
      </p:sp>
      <p:sp>
        <p:nvSpPr>
          <p:cNvPr id="4" name="Slide Number Placeholder 3"/>
          <p:cNvSpPr>
            <a:spLocks noGrp="1"/>
          </p:cNvSpPr>
          <p:nvPr>
            <p:ph type="sldNum" sz="quarter" idx="5"/>
          </p:nvPr>
        </p:nvSpPr>
        <p:spPr/>
        <p:txBody>
          <a:bodyPr/>
          <a:lstStyle/>
          <a:p>
            <a:fld id="{3E266523-43D8-433D-AE07-1C240F716282}" type="slidenum">
              <a:rPr lang="en-US" smtClean="0"/>
              <a:t>25</a:t>
            </a:fld>
            <a:endParaRPr lang="en-US"/>
          </a:p>
        </p:txBody>
      </p:sp>
    </p:spTree>
    <p:extLst>
      <p:ext uri="{BB962C8B-B14F-4D97-AF65-F5344CB8AC3E}">
        <p14:creationId xmlns:p14="http://schemas.microsoft.com/office/powerpoint/2010/main" val="14986539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to </a:t>
            </a:r>
            <a:r>
              <a:rPr lang="en-GB" err="1"/>
              <a:t>summarize</a:t>
            </a:r>
            <a:r>
              <a:rPr lang="en-GB"/>
              <a:t>, in the first part of the talk </a:t>
            </a:r>
            <a:r>
              <a:rPr lang="en-GB" err="1"/>
              <a:t>Engin</a:t>
            </a:r>
            <a:r>
              <a:rPr lang="en-GB"/>
              <a:t> presented, we conducted a GWAS of disorder-specific genetic risk for 11 major psychiatric disorders using </a:t>
            </a:r>
            <a:r>
              <a:rPr lang="en-GB" err="1"/>
              <a:t>Gwas-by-subtraction</a:t>
            </a:r>
            <a:r>
              <a:rPr lang="en-GB"/>
              <a:t>. By </a:t>
            </a:r>
            <a:r>
              <a:rPr lang="en-GB" err="1"/>
              <a:t>examing</a:t>
            </a:r>
            <a:r>
              <a:rPr lang="en-GB"/>
              <a:t> the LDSC SNP heritability and genetic correlation, we found surprisingly little reduction in the heritability and very interesting changes in correlation between the disorders, that some are reduced, some are stronger, </a:t>
            </a:r>
            <a:r>
              <a:rPr lang="en-GB" sz="1200"/>
              <a:t>and some are even </a:t>
            </a:r>
            <a:r>
              <a:rPr lang="en-GB" sz="1200" b="1"/>
              <a:t>reversed</a:t>
            </a:r>
            <a:r>
              <a:rPr lang="en-GB" sz="1200"/>
              <a:t>. </a:t>
            </a:r>
            <a:endParaRPr lang="en-US"/>
          </a:p>
          <a:p>
            <a:endParaRPr lang="en-GB">
              <a:ea typeface="Calibri" panose="020F0502020204030204"/>
              <a:cs typeface="Calibri" panose="020F0502020204030204"/>
            </a:endParaRPr>
          </a:p>
          <a:p>
            <a:r>
              <a:rPr lang="en-GB">
                <a:ea typeface="Calibri" panose="020F0502020204030204"/>
                <a:cs typeface="Calibri" panose="020F0502020204030204"/>
              </a:rPr>
              <a:t>We then used the summary statistics in the downstream analyses. We specifically </a:t>
            </a:r>
            <a:r>
              <a:rPr lang="en-GB"/>
              <a:t>looked at the genetic correlations between SCZ and ADHD and external traits, and compared these to the uncorrected GWASs. Results showed very similar patterns before and after portioning out p, but there were some interesting results as well. </a:t>
            </a:r>
          </a:p>
          <a:p>
            <a:endParaRPr lang="en-GB">
              <a:ea typeface="Calibri" panose="020F0502020204030204"/>
              <a:cs typeface="Calibri" panose="020F0502020204030204"/>
            </a:endParaRPr>
          </a:p>
          <a:p>
            <a:r>
              <a:rPr lang="en-GB">
                <a:ea typeface="Calibri" panose="020F0502020204030204"/>
                <a:cs typeface="Calibri" panose="020F0502020204030204"/>
              </a:rPr>
              <a:t>we see a few changes (increased and decreased) in genetic correlation mainly in the health and psychological categories, but less in the demographic and anthropometric traits. </a:t>
            </a:r>
          </a:p>
          <a:p>
            <a:endParaRPr lang="en-GB">
              <a:ea typeface="Calibri" panose="020F0502020204030204"/>
              <a:cs typeface="Calibri" panose="020F0502020204030204"/>
            </a:endParaRPr>
          </a:p>
          <a:p>
            <a:r>
              <a:rPr lang="en-GB">
                <a:ea typeface="Calibri" panose="020F0502020204030204"/>
                <a:cs typeface="Calibri" panose="020F0502020204030204"/>
              </a:rPr>
              <a:t>Ld clumping have helped us to identify 99 independent hits associated with schizophrenia independent of p, and </a:t>
            </a:r>
            <a:r>
              <a:rPr lang="en-US" altLang="zh-CN">
                <a:ea typeface="Calibri" panose="020F0502020204030204"/>
                <a:cs typeface="Calibri" panose="020F0502020204030204"/>
              </a:rPr>
              <a:t>9</a:t>
            </a:r>
            <a:r>
              <a:rPr lang="zh-CN" altLang="en-US">
                <a:ea typeface="Calibri" panose="020F0502020204030204"/>
                <a:cs typeface="Calibri" panose="020F0502020204030204"/>
              </a:rPr>
              <a:t> </a:t>
            </a:r>
            <a:r>
              <a:rPr lang="en-GB">
                <a:ea typeface="Calibri" panose="020F0502020204030204"/>
                <a:cs typeface="Calibri" panose="020F0502020204030204"/>
              </a:rPr>
              <a:t>hits in ADHD. </a:t>
            </a:r>
          </a:p>
          <a:p>
            <a:endParaRPr lang="en-GB">
              <a:ea typeface="Calibri" panose="020F0502020204030204"/>
              <a:cs typeface="Calibri" panose="020F0502020204030204"/>
            </a:endParaRPr>
          </a:p>
          <a:p>
            <a:r>
              <a:rPr lang="en-GB">
                <a:ea typeface="Calibri" panose="020F0502020204030204"/>
                <a:cs typeface="Calibri" panose="020F0502020204030204"/>
              </a:rPr>
              <a:t>In the MAGMA, we see interesting changes in the gene enrichment results for ADHD. two region become enriched, and one no longer enriched. </a:t>
            </a:r>
            <a:endParaRPr lang="zh-CN" altLang="en-US">
              <a:ea typeface="Calibri" panose="020F0502020204030204"/>
              <a:cs typeface="Calibri" panose="020F0502020204030204"/>
            </a:endParaRPr>
          </a:p>
          <a:p>
            <a:endParaRPr lang="zh-CN" altLang="en-US">
              <a:ea typeface="Calibri" panose="020F0502020204030204"/>
              <a:cs typeface="Calibri" panose="020F0502020204030204"/>
            </a:endParaRPr>
          </a:p>
          <a:p>
            <a:endParaRPr lang="en-US">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E266523-43D8-433D-AE07-1C240F716282}" type="slidenum">
              <a:rPr lang="en-US" smtClean="0"/>
              <a:t>26</a:t>
            </a:fld>
            <a:endParaRPr lang="en-US"/>
          </a:p>
        </p:txBody>
      </p:sp>
    </p:spTree>
    <p:extLst>
      <p:ext uri="{BB962C8B-B14F-4D97-AF65-F5344CB8AC3E}">
        <p14:creationId xmlns:p14="http://schemas.microsoft.com/office/powerpoint/2010/main" val="3037853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a typeface="Calibri" panose="020F0502020204030204"/>
                <a:cs typeface="Calibri" panose="020F0502020204030204"/>
              </a:rPr>
              <a:t>(Mention the freshness of the results here, but the key points is )</a:t>
            </a:r>
          </a:p>
          <a:p>
            <a:endParaRPr lang="en-GB">
              <a:ea typeface="Calibri" panose="020F0502020204030204"/>
              <a:cs typeface="Calibri" panose="020F0502020204030204"/>
            </a:endParaRPr>
          </a:p>
          <a:p>
            <a:r>
              <a:rPr lang="en-GB"/>
              <a:t>Overall our results suggested that although there are no dramatic differences, but there are some differences suggesting partitioning out p might change the picture of disorders</a:t>
            </a:r>
          </a:p>
          <a:p>
            <a:endParaRPr lang="en-GB" sz="1200">
              <a:ea typeface="Calibri" panose="020F0502020204030204"/>
              <a:cs typeface="Calibri" panose="020F0502020204030204"/>
            </a:endParaRPr>
          </a:p>
          <a:p>
            <a:r>
              <a:rPr lang="en-GB" sz="1200">
                <a:ea typeface="+mn-lt"/>
                <a:cs typeface="+mn-lt"/>
              </a:rPr>
              <a:t>Future research on disorder-specific genetic influences might be profitable, and psychiatric research should might consider control for p to avoid capture effects that are more general than specific to the disorders. </a:t>
            </a:r>
          </a:p>
          <a:p>
            <a:endParaRPr lang="en-GB" sz="1200">
              <a:ea typeface="+mn-lt"/>
              <a:cs typeface="+mn-lt"/>
            </a:endParaRPr>
          </a:p>
          <a:p>
            <a:r>
              <a:rPr lang="en-GB" sz="1200">
                <a:ea typeface="+mn-lt"/>
                <a:cs typeface="+mn-lt"/>
              </a:rPr>
              <a:t>The limitation of our study is the quality of the GWAS. We need more </a:t>
            </a:r>
            <a:r>
              <a:rPr lang="en-GB" sz="1200" err="1">
                <a:ea typeface="+mn-lt"/>
                <a:cs typeface="+mn-lt"/>
              </a:rPr>
              <a:t>poweful</a:t>
            </a:r>
            <a:r>
              <a:rPr lang="en-GB" sz="1200">
                <a:ea typeface="+mn-lt"/>
                <a:cs typeface="+mn-lt"/>
              </a:rPr>
              <a:t>, cross-ancestry and PUBLICLY </a:t>
            </a:r>
            <a:r>
              <a:rPr lang="en-GB" sz="1200" err="1">
                <a:ea typeface="+mn-lt"/>
                <a:cs typeface="+mn-lt"/>
              </a:rPr>
              <a:t>AVALIABLE</a:t>
            </a:r>
            <a:r>
              <a:rPr lang="en-GB" sz="1200">
                <a:ea typeface="+mn-lt"/>
                <a:cs typeface="+mn-lt"/>
              </a:rPr>
              <a:t> </a:t>
            </a:r>
            <a:r>
              <a:rPr lang="en-GB" sz="1200" err="1">
                <a:ea typeface="+mn-lt"/>
                <a:cs typeface="+mn-lt"/>
              </a:rPr>
              <a:t>gwas</a:t>
            </a:r>
            <a:r>
              <a:rPr lang="en-GB" sz="1200">
                <a:ea typeface="+mn-lt"/>
                <a:cs typeface="+mn-lt"/>
              </a:rPr>
              <a:t> are need to better estimate the p and non-p genetic effects. </a:t>
            </a:r>
          </a:p>
        </p:txBody>
      </p:sp>
      <p:sp>
        <p:nvSpPr>
          <p:cNvPr id="4" name="Slide Number Placeholder 3"/>
          <p:cNvSpPr>
            <a:spLocks noGrp="1"/>
          </p:cNvSpPr>
          <p:nvPr>
            <p:ph type="sldNum" sz="quarter" idx="5"/>
          </p:nvPr>
        </p:nvSpPr>
        <p:spPr/>
        <p:txBody>
          <a:bodyPr/>
          <a:lstStyle/>
          <a:p>
            <a:fld id="{3E266523-43D8-433D-AE07-1C240F716282}" type="slidenum">
              <a:rPr lang="en-US" smtClean="0"/>
              <a:t>27</a:t>
            </a:fld>
            <a:endParaRPr lang="en-US"/>
          </a:p>
        </p:txBody>
      </p:sp>
    </p:spTree>
    <p:extLst>
      <p:ext uri="{BB962C8B-B14F-4D97-AF65-F5344CB8AC3E}">
        <p14:creationId xmlns:p14="http://schemas.microsoft.com/office/powerpoint/2010/main" val="7427937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a typeface="Calibri"/>
                <a:cs typeface="Calibri"/>
              </a:rPr>
              <a:t>Today’s presentations were just the beginning of our analysis and the beginning of explore the genetic effects of psychiatric disorders independent of p. </a:t>
            </a:r>
          </a:p>
          <a:p>
            <a:endParaRPr lang="en-GB">
              <a:ea typeface="Calibri"/>
              <a:cs typeface="Calibri"/>
            </a:endParaRPr>
          </a:p>
          <a:p>
            <a:r>
              <a:rPr lang="en-GB">
                <a:ea typeface="Calibri"/>
                <a:cs typeface="Calibri"/>
              </a:rPr>
              <a:t>Our next step is to take a closer look at the risk loci of the Non-</a:t>
            </a:r>
            <a:r>
              <a:rPr lang="en-GB" err="1">
                <a:ea typeface="Calibri"/>
                <a:cs typeface="Calibri"/>
              </a:rPr>
              <a:t>ps</a:t>
            </a:r>
            <a:r>
              <a:rPr lang="en-GB">
                <a:ea typeface="Calibri"/>
                <a:cs typeface="Calibri"/>
              </a:rPr>
              <a:t> for all the 11 major psychiatric disorders. </a:t>
            </a:r>
          </a:p>
          <a:p>
            <a:endParaRPr lang="en-GB">
              <a:ea typeface="Calibri"/>
              <a:cs typeface="Calibri"/>
            </a:endParaRPr>
          </a:p>
          <a:p>
            <a:r>
              <a:rPr lang="en-GB">
                <a:ea typeface="Calibri"/>
                <a:cs typeface="Calibri"/>
              </a:rPr>
              <a:t>We will also conduct functional pathway analysis in the summary statistics to further explore the biological underpinnings of the disorders. </a:t>
            </a:r>
          </a:p>
          <a:p>
            <a:endParaRPr lang="en-GB">
              <a:ea typeface="Calibri"/>
              <a:cs typeface="Calibri"/>
            </a:endParaRPr>
          </a:p>
          <a:p>
            <a:r>
              <a:rPr lang="en-GB">
                <a:ea typeface="Calibri"/>
                <a:cs typeface="Calibri"/>
              </a:rPr>
              <a:t>Our results were very early stage, we will run tongs of sensitivity analysis to test for the robustness of our results. and then we will made our summary statistics publicly available to be freely used in research. </a:t>
            </a:r>
          </a:p>
        </p:txBody>
      </p:sp>
      <p:sp>
        <p:nvSpPr>
          <p:cNvPr id="4" name="Slide Number Placeholder 3"/>
          <p:cNvSpPr>
            <a:spLocks noGrp="1"/>
          </p:cNvSpPr>
          <p:nvPr>
            <p:ph type="sldNum" sz="quarter" idx="5"/>
          </p:nvPr>
        </p:nvSpPr>
        <p:spPr/>
        <p:txBody>
          <a:bodyPr/>
          <a:lstStyle/>
          <a:p>
            <a:fld id="{3E266523-43D8-433D-AE07-1C240F716282}" type="slidenum">
              <a:rPr lang="en-US" smtClean="0"/>
              <a:t>28</a:t>
            </a:fld>
            <a:endParaRPr lang="en-US"/>
          </a:p>
        </p:txBody>
      </p:sp>
    </p:spTree>
    <p:extLst>
      <p:ext uri="{BB962C8B-B14F-4D97-AF65-F5344CB8AC3E}">
        <p14:creationId xmlns:p14="http://schemas.microsoft.com/office/powerpoint/2010/main" val="42046915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ffectLst/>
                <a:latin typeface="ITCGaramondStd"/>
              </a:rPr>
              <a:t>I want to say special thanks to my dear colleague Engin Keser for her help and support along the way.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a:effectLst/>
              <a:latin typeface="ITCGaramond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effectLst/>
                <a:latin typeface="ITCGaramondStd"/>
              </a:rPr>
              <a:t>And thanks my supervisor margherita and Robert for their support and </a:t>
            </a:r>
            <a:r>
              <a:rPr lang="en-GB" sz="1200" err="1">
                <a:effectLst/>
                <a:latin typeface="ITCGaramondStd"/>
              </a:rPr>
              <a:t>guideness</a:t>
            </a:r>
            <a:r>
              <a:rPr lang="en-GB" sz="1200">
                <a:effectLst/>
                <a:latin typeface="ITCGaramondStd"/>
              </a:rPr>
              <a:t>. </a:t>
            </a:r>
          </a:p>
        </p:txBody>
      </p:sp>
      <p:sp>
        <p:nvSpPr>
          <p:cNvPr id="4" name="Slide Number Placeholder 3"/>
          <p:cNvSpPr>
            <a:spLocks noGrp="1"/>
          </p:cNvSpPr>
          <p:nvPr>
            <p:ph type="sldNum" sz="quarter" idx="5"/>
          </p:nvPr>
        </p:nvSpPr>
        <p:spPr/>
        <p:txBody>
          <a:bodyPr/>
          <a:lstStyle/>
          <a:p>
            <a:fld id="{3E266523-43D8-433D-AE07-1C240F716282}" type="slidenum">
              <a:rPr lang="en-US" smtClean="0"/>
              <a:t>29</a:t>
            </a:fld>
            <a:endParaRPr lang="en-US"/>
          </a:p>
        </p:txBody>
      </p:sp>
    </p:spTree>
    <p:extLst>
      <p:ext uri="{BB962C8B-B14F-4D97-AF65-F5344CB8AC3E}">
        <p14:creationId xmlns:p14="http://schemas.microsoft.com/office/powerpoint/2010/main" val="3018921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effectLst/>
                <a:latin typeface="Microsoft YaHei" panose="020B0503020204020204" pitchFamily="34" charset="-122"/>
              </a:rPr>
              <a:t>So! We got the summary statistics of the 11 Non-</a:t>
            </a:r>
            <a:r>
              <a:rPr lang="en-US" sz="1800" err="1">
                <a:effectLst/>
                <a:latin typeface="Microsoft YaHei" panose="020B0503020204020204" pitchFamily="34" charset="-122"/>
              </a:rPr>
              <a:t>ps</a:t>
            </a:r>
            <a:r>
              <a:rPr lang="en-US" sz="1800">
                <a:effectLst/>
                <a:latin typeface="Microsoft YaHei" panose="020B0503020204020204" pitchFamily="34" charset="-122"/>
              </a:rPr>
              <a:t>, what we are going to do with it? Off course, your first instinct will to explore them in the GWAS downstream analyses. Yes that’s what we did as well. So the aim of my talk is to applying the downstream analysis in our summary statistics and to compare the  genetics of psychiatric disorders before and after we residualizing for P. </a:t>
            </a:r>
          </a:p>
          <a:p>
            <a:pPr marL="0" marR="0">
              <a:spcBef>
                <a:spcPts val="0"/>
              </a:spcBef>
              <a:spcAft>
                <a:spcPts val="0"/>
              </a:spcAft>
            </a:pPr>
            <a:endParaRPr lang="en-US" sz="1800">
              <a:effectLst/>
              <a:latin typeface="Microsoft YaHei" panose="020B0503020204020204" pitchFamily="34" charset="-122"/>
            </a:endParaRPr>
          </a:p>
          <a:p>
            <a:pPr marL="0" marR="0">
              <a:spcBef>
                <a:spcPts val="0"/>
              </a:spcBef>
              <a:spcAft>
                <a:spcPts val="0"/>
              </a:spcAft>
            </a:pPr>
            <a:r>
              <a:rPr lang="en-US" sz="1800">
                <a:effectLst/>
                <a:latin typeface="Microsoft YaHei" panose="020B0503020204020204" pitchFamily="34" charset="-122"/>
              </a:rPr>
              <a:t>There are three sections in my downstream analysis: genetic correlation, LD clumping and MAGMA. </a:t>
            </a:r>
          </a:p>
          <a:p>
            <a:pPr marL="0" marR="0">
              <a:spcBef>
                <a:spcPts val="0"/>
              </a:spcBef>
              <a:spcAft>
                <a:spcPts val="0"/>
              </a:spcAft>
            </a:pPr>
            <a:r>
              <a:rPr lang="en-US" sz="1800">
                <a:effectLst/>
                <a:latin typeface="Microsoft YaHei" panose="020B0503020204020204" pitchFamily="34" charset="-122"/>
              </a:rPr>
              <a:t>We firstly will show your how the psychiatric disorders correlated with external biological and </a:t>
            </a:r>
            <a:r>
              <a:rPr lang="en-US" sz="1800" err="1">
                <a:effectLst/>
                <a:latin typeface="Microsoft YaHei" panose="020B0503020204020204" pitchFamily="34" charset="-122"/>
              </a:rPr>
              <a:t>behavioural</a:t>
            </a:r>
            <a:r>
              <a:rPr lang="en-US" sz="1800">
                <a:effectLst/>
                <a:latin typeface="Microsoft YaHei" panose="020B0503020204020204" pitchFamily="34" charset="-122"/>
              </a:rPr>
              <a:t> traits before and after we taking out p.</a:t>
            </a:r>
          </a:p>
          <a:p>
            <a:pPr marL="0" marR="0">
              <a:spcBef>
                <a:spcPts val="0"/>
              </a:spcBef>
              <a:spcAft>
                <a:spcPts val="0"/>
              </a:spcAft>
            </a:pPr>
            <a:endParaRPr lang="en-US" sz="1800">
              <a:effectLst/>
              <a:latin typeface="Microsoft YaHei" panose="020B0503020204020204" pitchFamily="34" charset="-122"/>
            </a:endParaRPr>
          </a:p>
          <a:p>
            <a:pPr marL="0" marR="0">
              <a:spcBef>
                <a:spcPts val="0"/>
              </a:spcBef>
              <a:spcAft>
                <a:spcPts val="0"/>
              </a:spcAft>
            </a:pPr>
            <a:r>
              <a:rPr lang="en-US" sz="1800">
                <a:effectLst/>
                <a:latin typeface="Microsoft YaHei" panose="020B0503020204020204" pitchFamily="34" charset="-122"/>
              </a:rPr>
              <a:t>Then we move to the linkage disequilibrium Clumping results where we identify the independent significant hits and risky loci of the 11 Major psychiatric disorders that are not captured by P. </a:t>
            </a:r>
          </a:p>
          <a:p>
            <a:pPr marL="0" marR="0">
              <a:spcBef>
                <a:spcPts val="0"/>
              </a:spcBef>
              <a:spcAft>
                <a:spcPts val="0"/>
              </a:spcAft>
            </a:pPr>
            <a:endParaRPr lang="en-US" sz="1800">
              <a:effectLst/>
              <a:latin typeface="Microsoft YaHei" panose="020B0503020204020204" pitchFamily="34" charset="-122"/>
            </a:endParaRPr>
          </a:p>
          <a:p>
            <a:pPr marL="0" marR="0">
              <a:spcBef>
                <a:spcPts val="0"/>
              </a:spcBef>
              <a:spcAft>
                <a:spcPts val="0"/>
              </a:spcAft>
            </a:pPr>
            <a:r>
              <a:rPr lang="en-US" sz="1800">
                <a:effectLst/>
                <a:latin typeface="Microsoft YaHei" panose="020B0503020204020204" pitchFamily="34" charset="-122"/>
              </a:rPr>
              <a:t>And last but not least, we moved from the SNP level results a step forward to the gene level analysis using magma where we identifying the most relevant genes to the disorders that are independent of p, we will examine their gene enrichment as well. </a:t>
            </a:r>
          </a:p>
          <a:p>
            <a:pPr marL="0" marR="0">
              <a:spcBef>
                <a:spcPts val="0"/>
              </a:spcBef>
              <a:spcAft>
                <a:spcPts val="0"/>
              </a:spcAft>
            </a:pPr>
            <a:endParaRPr lang="en-US" sz="1800">
              <a:effectLst/>
              <a:latin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3E266523-43D8-433D-AE07-1C240F716282}" type="slidenum">
              <a:rPr lang="en-US" smtClean="0"/>
              <a:t>3</a:t>
            </a:fld>
            <a:endParaRPr lang="en-US"/>
          </a:p>
        </p:txBody>
      </p:sp>
    </p:spTree>
    <p:extLst>
      <p:ext uri="{BB962C8B-B14F-4D97-AF65-F5344CB8AC3E}">
        <p14:creationId xmlns:p14="http://schemas.microsoft.com/office/powerpoint/2010/main" val="4882413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And ofc all member of our lab. Thank you all for all the support and inspirations. </a:t>
            </a:r>
          </a:p>
        </p:txBody>
      </p:sp>
      <p:sp>
        <p:nvSpPr>
          <p:cNvPr id="4" name="Slide Number Placeholder 3"/>
          <p:cNvSpPr>
            <a:spLocks noGrp="1"/>
          </p:cNvSpPr>
          <p:nvPr>
            <p:ph type="sldNum" sz="quarter" idx="5"/>
          </p:nvPr>
        </p:nvSpPr>
        <p:spPr/>
        <p:txBody>
          <a:bodyPr/>
          <a:lstStyle/>
          <a:p>
            <a:fld id="{3B50FBD9-EBC8-4F82-9A61-DAB1EBD42B7B}" type="slidenum">
              <a:rPr lang="en-GB" smtClean="0"/>
              <a:t>30</a:t>
            </a:fld>
            <a:endParaRPr lang="en-GB"/>
          </a:p>
        </p:txBody>
      </p:sp>
    </p:spTree>
    <p:extLst>
      <p:ext uri="{BB962C8B-B14F-4D97-AF65-F5344CB8AC3E}">
        <p14:creationId xmlns:p14="http://schemas.microsoft.com/office/powerpoint/2010/main" val="22649190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a:t>Consider to be deleted</a:t>
            </a:r>
          </a:p>
        </p:txBody>
      </p:sp>
      <p:sp>
        <p:nvSpPr>
          <p:cNvPr id="4" name="Slide Number Placeholder 3"/>
          <p:cNvSpPr>
            <a:spLocks noGrp="1"/>
          </p:cNvSpPr>
          <p:nvPr>
            <p:ph type="sldNum" sz="quarter" idx="5"/>
          </p:nvPr>
        </p:nvSpPr>
        <p:spPr/>
        <p:txBody>
          <a:bodyPr/>
          <a:lstStyle/>
          <a:p>
            <a:fld id="{3E266523-43D8-433D-AE07-1C240F716282}" type="slidenum">
              <a:rPr lang="en-US" smtClean="0"/>
              <a:t>31</a:t>
            </a:fld>
            <a:endParaRPr lang="en-US"/>
          </a:p>
        </p:txBody>
      </p:sp>
    </p:spTree>
    <p:extLst>
      <p:ext uri="{BB962C8B-B14F-4D97-AF65-F5344CB8AC3E}">
        <p14:creationId xmlns:p14="http://schemas.microsoft.com/office/powerpoint/2010/main" val="219801681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ea typeface="Calibri"/>
                <a:cs typeface="Calibri"/>
              </a:rPr>
              <a:t>Specify that it's MAGMA used in FUMA</a:t>
            </a:r>
          </a:p>
          <a:p>
            <a:endParaRPr lang="en-GB">
              <a:ea typeface="Calibri"/>
              <a:cs typeface="Calibri"/>
            </a:endParaRPr>
          </a:p>
          <a:p>
            <a:r>
              <a:rPr lang="en-GB">
                <a:cs typeface="Calibri"/>
              </a:rPr>
              <a:t>Get rid of this result</a:t>
            </a:r>
            <a:endParaRPr lang="en-GB"/>
          </a:p>
        </p:txBody>
      </p:sp>
      <p:sp>
        <p:nvSpPr>
          <p:cNvPr id="4" name="Slide Number Placeholder 3"/>
          <p:cNvSpPr>
            <a:spLocks noGrp="1"/>
          </p:cNvSpPr>
          <p:nvPr>
            <p:ph type="sldNum" sz="quarter" idx="5"/>
          </p:nvPr>
        </p:nvSpPr>
        <p:spPr/>
        <p:txBody>
          <a:bodyPr/>
          <a:lstStyle/>
          <a:p>
            <a:fld id="{3B50FBD9-EBC8-4F82-9A61-DAB1EBD42B7B}" type="slidenum">
              <a:rPr lang="en-GB" smtClean="0"/>
              <a:t>33</a:t>
            </a:fld>
            <a:endParaRPr lang="en-GB"/>
          </a:p>
        </p:txBody>
      </p:sp>
    </p:spTree>
    <p:extLst>
      <p:ext uri="{BB962C8B-B14F-4D97-AF65-F5344CB8AC3E}">
        <p14:creationId xmlns:p14="http://schemas.microsoft.com/office/powerpoint/2010/main" val="5015838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B50FBD9-EBC8-4F82-9A61-DAB1EBD42B7B}" type="slidenum">
              <a:rPr lang="en-GB" smtClean="0"/>
              <a:t>35</a:t>
            </a:fld>
            <a:endParaRPr lang="en-GB"/>
          </a:p>
        </p:txBody>
      </p:sp>
    </p:spTree>
    <p:extLst>
      <p:ext uri="{BB962C8B-B14F-4D97-AF65-F5344CB8AC3E}">
        <p14:creationId xmlns:p14="http://schemas.microsoft.com/office/powerpoint/2010/main" val="26929484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B50FBD9-EBC8-4F82-9A61-DAB1EBD42B7B}" type="slidenum">
              <a:rPr lang="en-GB" smtClean="0"/>
              <a:t>37</a:t>
            </a:fld>
            <a:endParaRPr lang="en-GB"/>
          </a:p>
        </p:txBody>
      </p:sp>
    </p:spTree>
    <p:extLst>
      <p:ext uri="{BB962C8B-B14F-4D97-AF65-F5344CB8AC3E}">
        <p14:creationId xmlns:p14="http://schemas.microsoft.com/office/powerpoint/2010/main" val="909620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B50FBD9-EBC8-4F82-9A61-DAB1EBD42B7B}" type="slidenum">
              <a:rPr lang="en-GB" smtClean="0"/>
              <a:t>38</a:t>
            </a:fld>
            <a:endParaRPr lang="en-GB"/>
          </a:p>
        </p:txBody>
      </p:sp>
    </p:spTree>
    <p:extLst>
      <p:ext uri="{BB962C8B-B14F-4D97-AF65-F5344CB8AC3E}">
        <p14:creationId xmlns:p14="http://schemas.microsoft.com/office/powerpoint/2010/main" val="1651117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B50FBD9-EBC8-4F82-9A61-DAB1EBD42B7B}" type="slidenum">
              <a:rPr lang="en-GB" smtClean="0"/>
              <a:t>40</a:t>
            </a:fld>
            <a:endParaRPr lang="en-GB"/>
          </a:p>
        </p:txBody>
      </p:sp>
    </p:spTree>
    <p:extLst>
      <p:ext uri="{BB962C8B-B14F-4D97-AF65-F5344CB8AC3E}">
        <p14:creationId xmlns:p14="http://schemas.microsoft.com/office/powerpoint/2010/main" val="17116642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266523-43D8-433D-AE07-1C240F716282}" type="slidenum">
              <a:rPr lang="en-US" smtClean="0"/>
              <a:t>42</a:t>
            </a:fld>
            <a:endParaRPr lang="en-US"/>
          </a:p>
        </p:txBody>
      </p:sp>
    </p:spTree>
    <p:extLst>
      <p:ext uri="{BB962C8B-B14F-4D97-AF65-F5344CB8AC3E}">
        <p14:creationId xmlns:p14="http://schemas.microsoft.com/office/powerpoint/2010/main" val="2016930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E266523-43D8-433D-AE07-1C240F716282}" type="slidenum">
              <a:rPr lang="en-US" smtClean="0"/>
              <a:t>43</a:t>
            </a:fld>
            <a:endParaRPr lang="en-US"/>
          </a:p>
        </p:txBody>
      </p:sp>
    </p:spTree>
    <p:extLst>
      <p:ext uri="{BB962C8B-B14F-4D97-AF65-F5344CB8AC3E}">
        <p14:creationId xmlns:p14="http://schemas.microsoft.com/office/powerpoint/2010/main" val="24182396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B50FBD9-EBC8-4F82-9A61-DAB1EBD42B7B}" type="slidenum">
              <a:rPr lang="en-GB" smtClean="0"/>
              <a:t>44</a:t>
            </a:fld>
            <a:endParaRPr lang="en-GB"/>
          </a:p>
        </p:txBody>
      </p:sp>
    </p:spTree>
    <p:extLst>
      <p:ext uri="{BB962C8B-B14F-4D97-AF65-F5344CB8AC3E}">
        <p14:creationId xmlns:p14="http://schemas.microsoft.com/office/powerpoint/2010/main" val="2163131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err="1">
                <a:effectLst/>
                <a:latin typeface="Microsoft YaHei" panose="020B0503020204020204" pitchFamily="34" charset="-122"/>
              </a:rPr>
              <a:t>Fistly</a:t>
            </a:r>
            <a:r>
              <a:rPr lang="en-US" sz="1800">
                <a:effectLst/>
                <a:latin typeface="Microsoft YaHei" panose="020B0503020204020204" pitchFamily="34" charset="-122"/>
              </a:rPr>
              <a:t>. The genetic correlation analysis. </a:t>
            </a:r>
          </a:p>
          <a:p>
            <a:pPr marL="0" marR="0">
              <a:spcBef>
                <a:spcPts val="0"/>
              </a:spcBef>
              <a:spcAft>
                <a:spcPts val="0"/>
              </a:spcAft>
            </a:pPr>
            <a:endParaRPr lang="en-US" sz="1800">
              <a:effectLst/>
              <a:latin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3E266523-43D8-433D-AE07-1C240F716282}" type="slidenum">
              <a:rPr lang="en-US" smtClean="0"/>
              <a:t>4</a:t>
            </a:fld>
            <a:endParaRPr lang="en-US"/>
          </a:p>
        </p:txBody>
      </p:sp>
    </p:spTree>
    <p:extLst>
      <p:ext uri="{BB962C8B-B14F-4D97-AF65-F5344CB8AC3E}">
        <p14:creationId xmlns:p14="http://schemas.microsoft.com/office/powerpoint/2010/main" val="3136531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a:p>
        </p:txBody>
      </p:sp>
      <p:sp>
        <p:nvSpPr>
          <p:cNvPr id="4" name="Slide Number Placeholder 3"/>
          <p:cNvSpPr>
            <a:spLocks noGrp="1"/>
          </p:cNvSpPr>
          <p:nvPr>
            <p:ph type="sldNum" sz="quarter" idx="5"/>
          </p:nvPr>
        </p:nvSpPr>
        <p:spPr/>
        <p:txBody>
          <a:bodyPr/>
          <a:lstStyle/>
          <a:p>
            <a:fld id="{3E266523-43D8-433D-AE07-1C240F716282}" type="slidenum">
              <a:rPr lang="en-US" smtClean="0"/>
              <a:t>45</a:t>
            </a:fld>
            <a:endParaRPr lang="en-US"/>
          </a:p>
        </p:txBody>
      </p:sp>
    </p:spTree>
    <p:extLst>
      <p:ext uri="{BB962C8B-B14F-4D97-AF65-F5344CB8AC3E}">
        <p14:creationId xmlns:p14="http://schemas.microsoft.com/office/powerpoint/2010/main" val="1131558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Microsoft YaHei" panose="020B0503020204020204" pitchFamily="34" charset="-122"/>
              </a:rPr>
              <a:t>We used linkage disequilibrium score regression to examine the genetic correlation with external traits. we have four categories. </a:t>
            </a:r>
          </a:p>
          <a:p>
            <a:r>
              <a:rPr lang="en-US" sz="1800">
                <a:effectLst/>
                <a:latin typeface="Microsoft YaHei" panose="020B0503020204020204" pitchFamily="34" charset="-122"/>
              </a:rPr>
              <a:t>for the demographic category we investigated some social economic status related traits such household income and </a:t>
            </a:r>
            <a:r>
              <a:rPr lang="en-US" sz="1800" err="1">
                <a:effectLst/>
                <a:latin typeface="Microsoft YaHei" panose="020B0503020204020204" pitchFamily="34" charset="-122"/>
              </a:rPr>
              <a:t>neighbourhood</a:t>
            </a:r>
            <a:r>
              <a:rPr lang="en-US" sz="1800">
                <a:effectLst/>
                <a:latin typeface="Microsoft YaHei" panose="020B0503020204020204" pitchFamily="34" charset="-122"/>
              </a:rPr>
              <a:t> deprivation, as well as longevity </a:t>
            </a:r>
          </a:p>
          <a:p>
            <a:r>
              <a:rPr lang="en-US" sz="1800">
                <a:effectLst/>
                <a:latin typeface="Microsoft YaHei" panose="020B0503020204020204" pitchFamily="34" charset="-122"/>
              </a:rPr>
              <a:t>The next category is the anthropometric traits including BMI, birth weight and height. </a:t>
            </a:r>
          </a:p>
          <a:p>
            <a:r>
              <a:rPr lang="en-US" sz="1800">
                <a:effectLst/>
                <a:latin typeface="Microsoft YaHei" panose="020B0503020204020204" pitchFamily="34" charset="-122"/>
              </a:rPr>
              <a:t>For the health related traits, broadly we are investigating risky </a:t>
            </a:r>
            <a:r>
              <a:rPr lang="en-US" sz="1800" err="1">
                <a:effectLst/>
                <a:latin typeface="Microsoft YaHei" panose="020B0503020204020204" pitchFamily="34" charset="-122"/>
              </a:rPr>
              <a:t>behaviour</a:t>
            </a:r>
            <a:r>
              <a:rPr lang="en-US" sz="1800">
                <a:effectLst/>
                <a:latin typeface="Microsoft YaHei" panose="020B0503020204020204" pitchFamily="34" charset="-122"/>
              </a:rPr>
              <a:t>, fertility and health. </a:t>
            </a:r>
          </a:p>
          <a:p>
            <a:r>
              <a:rPr lang="en-US" sz="1800">
                <a:effectLst/>
                <a:latin typeface="Microsoft YaHei" panose="020B0503020204020204" pitchFamily="34" charset="-122"/>
              </a:rPr>
              <a:t>finally for the psychological category we investigated the correlation with cognition personality and well-being. </a:t>
            </a:r>
            <a:endParaRPr lang="en-GB">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E266523-43D8-433D-AE07-1C240F716282}" type="slidenum">
              <a:rPr lang="en-US" smtClean="0"/>
              <a:t>5</a:t>
            </a:fld>
            <a:endParaRPr lang="en-US"/>
          </a:p>
        </p:txBody>
      </p:sp>
    </p:spTree>
    <p:extLst>
      <p:ext uri="{BB962C8B-B14F-4D97-AF65-F5344CB8AC3E}">
        <p14:creationId xmlns:p14="http://schemas.microsoft.com/office/powerpoint/2010/main" val="28185693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latin typeface="Microsoft YaHei"/>
                <a:ea typeface="Microsoft YaHei"/>
              </a:rPr>
              <a:t>For the sake of time </a:t>
            </a:r>
            <a:r>
              <a:rPr lang="en-US" sz="1800">
                <a:effectLst/>
                <a:latin typeface="Microsoft YaHei"/>
                <a:ea typeface="Microsoft YaHei"/>
              </a:rPr>
              <a:t>for today's presentation I will mainly focus on the schizophrenia and </a:t>
            </a:r>
            <a:r>
              <a:rPr lang="en-US" sz="1800" err="1">
                <a:effectLst/>
                <a:latin typeface="Microsoft YaHei"/>
                <a:ea typeface="Microsoft YaHei"/>
              </a:rPr>
              <a:t>adhd</a:t>
            </a:r>
            <a:r>
              <a:rPr lang="en-US" sz="1800">
                <a:effectLst/>
                <a:latin typeface="Microsoft YaHei"/>
                <a:ea typeface="Microsoft YaHei"/>
              </a:rPr>
              <a:t> results just to show you an example. </a:t>
            </a:r>
            <a:endParaRPr lang="en-GB"/>
          </a:p>
        </p:txBody>
      </p:sp>
      <p:sp>
        <p:nvSpPr>
          <p:cNvPr id="4" name="Slide Number Placeholder 3"/>
          <p:cNvSpPr>
            <a:spLocks noGrp="1"/>
          </p:cNvSpPr>
          <p:nvPr>
            <p:ph type="sldNum" sz="quarter" idx="5"/>
          </p:nvPr>
        </p:nvSpPr>
        <p:spPr/>
        <p:txBody>
          <a:bodyPr/>
          <a:lstStyle/>
          <a:p>
            <a:fld id="{3B50FBD9-EBC8-4F82-9A61-DAB1EBD42B7B}" type="slidenum">
              <a:rPr lang="en-GB" smtClean="0"/>
              <a:t>6</a:t>
            </a:fld>
            <a:endParaRPr lang="en-GB"/>
          </a:p>
        </p:txBody>
      </p:sp>
    </p:spTree>
    <p:extLst>
      <p:ext uri="{BB962C8B-B14F-4D97-AF65-F5344CB8AC3E}">
        <p14:creationId xmlns:p14="http://schemas.microsoft.com/office/powerpoint/2010/main" val="570301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Microsoft YaHei" panose="020B0503020204020204" pitchFamily="34" charset="-122"/>
              </a:rPr>
              <a:t>Our first example is the schizophrenia result </a:t>
            </a:r>
          </a:p>
          <a:p>
            <a:endParaRPr lang="en-US" sz="1800">
              <a:effectLst/>
              <a:latin typeface="Microsoft YaHei" panose="020B0503020204020204" pitchFamily="34" charset="-122"/>
            </a:endParaRPr>
          </a:p>
          <a:p>
            <a:r>
              <a:rPr lang="en-US" sz="1800">
                <a:effectLst/>
                <a:latin typeface="Microsoft YaHei" panose="020B0503020204020204" pitchFamily="34" charset="-122"/>
              </a:rPr>
              <a:t>here are the correlation between schizophrenia and demographic and anthropometric traits before and after controlling for P </a:t>
            </a:r>
          </a:p>
          <a:p>
            <a:endParaRPr lang="en-US" sz="1800">
              <a:effectLst/>
              <a:latin typeface="Microsoft YaHei" panose="020B0503020204020204" pitchFamily="34" charset="-122"/>
            </a:endParaRPr>
          </a:p>
          <a:p>
            <a:r>
              <a:rPr lang="en-US" sz="1800">
                <a:effectLst/>
                <a:latin typeface="Microsoft YaHei" panose="020B0503020204020204" pitchFamily="34" charset="-122"/>
              </a:rPr>
              <a:t>the X axis is the correlation scale The Y axis is the name of the external traits. </a:t>
            </a:r>
          </a:p>
          <a:p>
            <a:endParaRPr lang="en-US" sz="1800">
              <a:effectLst/>
              <a:latin typeface="Microsoft YaHei" panose="020B0503020204020204" pitchFamily="34" charset="-122"/>
            </a:endParaRPr>
          </a:p>
          <a:p>
            <a:r>
              <a:rPr lang="en-US" sz="1800">
                <a:effectLst/>
                <a:latin typeface="Microsoft YaHei" panose="020B0503020204020204" pitchFamily="34" charset="-122"/>
              </a:rPr>
              <a:t>the orange dot is the schizophrenia after portioning out P. and the green is the original </a:t>
            </a:r>
            <a:r>
              <a:rPr lang="en-US" sz="1800" err="1">
                <a:effectLst/>
                <a:latin typeface="Microsoft YaHei" panose="020B0503020204020204" pitchFamily="34" charset="-122"/>
              </a:rPr>
              <a:t>schizophrenis</a:t>
            </a:r>
            <a:r>
              <a:rPr lang="en-US" sz="1800">
                <a:effectLst/>
                <a:latin typeface="Microsoft YaHei" panose="020B0503020204020204" pitchFamily="34" charset="-122"/>
              </a:rPr>
              <a:t> GWAS. </a:t>
            </a:r>
          </a:p>
          <a:p>
            <a:endParaRPr lang="en-US" sz="1800">
              <a:effectLst/>
              <a:latin typeface="Microsoft YaHei" panose="020B0503020204020204" pitchFamily="34" charset="-122"/>
            </a:endParaRPr>
          </a:p>
          <a:p>
            <a:r>
              <a:rPr lang="en-US" sz="1800">
                <a:effectLst/>
                <a:latin typeface="Microsoft YaHei" panose="020B0503020204020204" pitchFamily="34" charset="-122"/>
              </a:rPr>
              <a:t>As you can see for those two categories There aren't a lot of differences in the correlations before and after taking out P. </a:t>
            </a:r>
          </a:p>
          <a:p>
            <a:endParaRPr lang="en-US" sz="1800">
              <a:effectLst/>
              <a:latin typeface="Microsoft YaHei" panose="020B0503020204020204" pitchFamily="34" charset="-122"/>
            </a:endParaRPr>
          </a:p>
          <a:p>
            <a:r>
              <a:rPr lang="en-US" sz="1800">
                <a:effectLst/>
                <a:latin typeface="Microsoft YaHei" panose="020B0503020204020204" pitchFamily="34" charset="-122"/>
              </a:rPr>
              <a:t>When we take a closer look at the demographic traits. You see that all three traits were associated with schizophrenia original GWAS. This fit the literature that family incomes and social inequality are associated with greater risk of schizophrenia. However by taking out p, we see a reduction in their correlation. This might suggest that p, to some extend ,,is explaining the schizophrenia correlation with demographic traits. </a:t>
            </a:r>
          </a:p>
          <a:p>
            <a:endParaRPr lang="en-US" sz="1800">
              <a:effectLst/>
              <a:latin typeface="Microsoft YaHei" panose="020B0503020204020204" pitchFamily="34" charset="-122"/>
            </a:endParaRPr>
          </a:p>
          <a:p>
            <a:r>
              <a:rPr lang="en-US" sz="1800">
                <a:effectLst/>
                <a:latin typeface="Microsoft YaHei" panose="020B0503020204020204" pitchFamily="34" charset="-122"/>
              </a:rPr>
              <a:t>However, those results are really fresh out from he computer. we need to test those difference before drawing any conclusions. (Our next step is to test the significant differences between the correlation results to see that if taking out P significantly changed the relationships between schizophrenia and the demographic outcomes. )</a:t>
            </a:r>
            <a:endParaRPr lang="en-US">
              <a:solidFill>
                <a:srgbClr val="1D1C1D"/>
              </a:solidFill>
              <a:latin typeface="Slack-Lato"/>
            </a:endParaRPr>
          </a:p>
        </p:txBody>
      </p:sp>
      <p:sp>
        <p:nvSpPr>
          <p:cNvPr id="4" name="Slide Number Placeholder 3"/>
          <p:cNvSpPr>
            <a:spLocks noGrp="1"/>
          </p:cNvSpPr>
          <p:nvPr>
            <p:ph type="sldNum" sz="quarter" idx="5"/>
          </p:nvPr>
        </p:nvSpPr>
        <p:spPr/>
        <p:txBody>
          <a:bodyPr/>
          <a:lstStyle/>
          <a:p>
            <a:fld id="{3B50FBD9-EBC8-4F82-9A61-DAB1EBD42B7B}" type="slidenum">
              <a:rPr lang="en-GB" smtClean="0"/>
              <a:t>7</a:t>
            </a:fld>
            <a:endParaRPr lang="en-GB"/>
          </a:p>
        </p:txBody>
      </p:sp>
    </p:spTree>
    <p:extLst>
      <p:ext uri="{BB962C8B-B14F-4D97-AF65-F5344CB8AC3E}">
        <p14:creationId xmlns:p14="http://schemas.microsoft.com/office/powerpoint/2010/main" val="1170023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Microsoft YaHei" panose="020B0503020204020204" pitchFamily="34" charset="-122"/>
              </a:rPr>
              <a:t>In terms of schizophrenia correlations with health related treats you can see by taking p, their correlations didn’t change very much, especially for fertility related traits, nothing significantly changed. But there is few exceptions we want to highlight here. </a:t>
            </a:r>
          </a:p>
          <a:p>
            <a:endParaRPr lang="en-US" sz="1800">
              <a:effectLst/>
              <a:latin typeface="Microsoft YaHei" panose="020B0503020204020204" pitchFamily="34" charset="-122"/>
            </a:endParaRPr>
          </a:p>
          <a:p>
            <a:r>
              <a:rPr lang="en-GB" sz="1800">
                <a:effectLst/>
                <a:latin typeface="Microsoft YaHei" panose="020B0503020204020204" pitchFamily="34" charset="-122"/>
              </a:rPr>
              <a:t>For example, smoking...current evidence suggests that there is a strong association between smoking and SCZ. </a:t>
            </a:r>
            <a:r>
              <a:rPr lang="en-US" sz="1800">
                <a:effectLst/>
                <a:latin typeface="Microsoft YaHei" panose="020B0503020204020204" pitchFamily="34" charset="-122"/>
              </a:rPr>
              <a:t>And our positive correlation between being a ever smoker and schizophrenia supported the conclusion. Yet by taking out p, we see a substantial reduction in correlations. This we think may mean that p was explaining in partly how smoking was correlated with schizophrenia. </a:t>
            </a:r>
          </a:p>
          <a:p>
            <a:endParaRPr lang="en-US" sz="1800">
              <a:effectLst/>
              <a:latin typeface="Microsoft YaHei" panose="020B0503020204020204" pitchFamily="34" charset="-122"/>
            </a:endParaRPr>
          </a:p>
          <a:p>
            <a:r>
              <a:rPr lang="en-US" sz="1800">
                <a:effectLst/>
                <a:latin typeface="Microsoft YaHei" panose="020B0503020204020204" pitchFamily="34" charset="-122"/>
              </a:rPr>
              <a:t>We see a similar trend in the risky </a:t>
            </a:r>
            <a:r>
              <a:rPr lang="en-US" sz="1800" err="1">
                <a:effectLst/>
                <a:latin typeface="Microsoft YaHei" panose="020B0503020204020204" pitchFamily="34" charset="-122"/>
              </a:rPr>
              <a:t>behaviours</a:t>
            </a:r>
            <a:r>
              <a:rPr lang="en-US" sz="1800">
                <a:effectLst/>
                <a:latin typeface="Microsoft YaHei" panose="020B0503020204020204" pitchFamily="34" charset="-122"/>
              </a:rPr>
              <a:t>, . </a:t>
            </a:r>
            <a:r>
              <a:rPr lang="en-GB" sz="1800">
                <a:effectLst/>
                <a:latin typeface="Microsoft YaHei" panose="020B0503020204020204" pitchFamily="34" charset="-122"/>
              </a:rPr>
              <a:t>research have shown risky sexual behaviour and SCZ were associated.  And our results showed that</a:t>
            </a:r>
            <a:r>
              <a:rPr lang="en-US" sz="1800">
                <a:effectLst/>
                <a:latin typeface="Microsoft YaHei" panose="020B0503020204020204" pitchFamily="34" charset="-122"/>
              </a:rPr>
              <a:t> Schizophrenia had greater associations with risk </a:t>
            </a:r>
            <a:r>
              <a:rPr lang="en-US" sz="1800" err="1">
                <a:effectLst/>
                <a:latin typeface="Microsoft YaHei" panose="020B0503020204020204" pitchFamily="34" charset="-122"/>
              </a:rPr>
              <a:t>behaviour</a:t>
            </a:r>
            <a:r>
              <a:rPr lang="en-US" sz="1800">
                <a:effectLst/>
                <a:latin typeface="Microsoft YaHei" panose="020B0503020204020204" pitchFamily="34" charset="-122"/>
              </a:rPr>
              <a:t> composite and number of sexual partners before taking out p. </a:t>
            </a:r>
            <a:r>
              <a:rPr lang="en-GB" sz="1800">
                <a:effectLst/>
                <a:latin typeface="Microsoft YaHei" panose="020B0503020204020204" pitchFamily="34" charset="-122"/>
              </a:rPr>
              <a:t>this Again, might suggest that general psychopathology factor were partially explaining the relationship between schizophrenia and risk behaviours. </a:t>
            </a:r>
            <a:endParaRPr lang="en-GB">
              <a:ea typeface="Calibri"/>
              <a:cs typeface="Calibri"/>
            </a:endParaRPr>
          </a:p>
        </p:txBody>
      </p:sp>
      <p:sp>
        <p:nvSpPr>
          <p:cNvPr id="4" name="Slide Number Placeholder 3"/>
          <p:cNvSpPr>
            <a:spLocks noGrp="1"/>
          </p:cNvSpPr>
          <p:nvPr>
            <p:ph type="sldNum" sz="quarter" idx="5"/>
          </p:nvPr>
        </p:nvSpPr>
        <p:spPr/>
        <p:txBody>
          <a:bodyPr/>
          <a:lstStyle/>
          <a:p>
            <a:fld id="{3B50FBD9-EBC8-4F82-9A61-DAB1EBD42B7B}" type="slidenum">
              <a:rPr lang="en-GB" smtClean="0"/>
              <a:t>8</a:t>
            </a:fld>
            <a:endParaRPr lang="en-GB"/>
          </a:p>
        </p:txBody>
      </p:sp>
    </p:spTree>
    <p:extLst>
      <p:ext uri="{BB962C8B-B14F-4D97-AF65-F5344CB8AC3E}">
        <p14:creationId xmlns:p14="http://schemas.microsoft.com/office/powerpoint/2010/main" val="37480643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effectLst/>
                <a:latin typeface="Microsoft YaHei" panose="020B0503020204020204" pitchFamily="34" charset="-122"/>
              </a:rPr>
              <a:t>Finally for the psychological traits, What was surprising is that a lot of the cognitive traits was not influenced by taking out P, such as </a:t>
            </a:r>
            <a:r>
              <a:rPr lang="zh-CN" sz="1800">
                <a:effectLst/>
                <a:latin typeface="Microsoft YaHei" panose="020B0503020204020204" pitchFamily="34" charset="-122"/>
              </a:rPr>
              <a:t>cognitive performance, cognitive and noncognitive skills.</a:t>
            </a:r>
            <a:endParaRPr lang="en-GB" altLang="zh-CN" sz="1800">
              <a:effectLst/>
              <a:latin typeface="Microsoft YaHei" panose="020B0503020204020204" pitchFamily="34" charset="-122"/>
            </a:endParaRPr>
          </a:p>
          <a:p>
            <a:pPr marL="0" marR="0">
              <a:spcBef>
                <a:spcPts val="0"/>
              </a:spcBef>
              <a:spcAft>
                <a:spcPts val="0"/>
              </a:spcAft>
            </a:pPr>
            <a:endParaRPr lang="en-GB" altLang="zh-CN" sz="1800">
              <a:effectLst/>
              <a:latin typeface="Microsoft YaHei" panose="020B0503020204020204" pitchFamily="34" charset="-122"/>
            </a:endParaRPr>
          </a:p>
          <a:p>
            <a:pPr marL="0" marR="0">
              <a:spcBef>
                <a:spcPts val="0"/>
              </a:spcBef>
              <a:spcAft>
                <a:spcPts val="0"/>
              </a:spcAft>
            </a:pPr>
            <a:r>
              <a:rPr lang="zh-CN" sz="1800">
                <a:effectLst/>
                <a:latin typeface="Microsoft YaHei" panose="020B0503020204020204" pitchFamily="34" charset="-122"/>
              </a:rPr>
              <a:t>We know that there is a negative association between SCZ and some of the cognitive traits; however, after taking out p, there didn't seem to be a change.</a:t>
            </a:r>
            <a:r>
              <a:rPr lang="en-GB" altLang="zh-CN" sz="1800">
                <a:effectLst/>
                <a:latin typeface="Microsoft YaHei" panose="020B0503020204020204" pitchFamily="34" charset="-122"/>
              </a:rPr>
              <a:t> Suggesting their association may not be explained by p!</a:t>
            </a:r>
          </a:p>
          <a:p>
            <a:pPr marL="0" marR="0">
              <a:spcBef>
                <a:spcPts val="0"/>
              </a:spcBef>
              <a:spcAft>
                <a:spcPts val="0"/>
              </a:spcAft>
            </a:pPr>
            <a:endParaRPr lang="en-GB" altLang="zh-CN" sz="1800">
              <a:effectLst/>
              <a:latin typeface="Microsoft YaHei" panose="020B0503020204020204" pitchFamily="34" charset="-122"/>
            </a:endParaRPr>
          </a:p>
          <a:p>
            <a:pPr marL="0" marR="0">
              <a:spcBef>
                <a:spcPts val="0"/>
              </a:spcBef>
              <a:spcAft>
                <a:spcPts val="0"/>
              </a:spcAft>
            </a:pPr>
            <a:r>
              <a:rPr lang="en-US" sz="1800">
                <a:effectLst/>
                <a:latin typeface="Microsoft YaHei" panose="020B0503020204020204" pitchFamily="34" charset="-122"/>
              </a:rPr>
              <a:t>However there are few interesting results showed mixed results that taking out p have strength or weaken their associations. For example, the educational attainment was positively but not significantly correlation with schizophrenia. But if you see the Schizophrenia Non-p, the association with EA actually increased! After taking out p, schizophrenia and education attainment is now positively correlated. This suggest p might be masking the association between schizophrenia and education outcomes. (Bansal et al 2018 also found a positive </a:t>
            </a:r>
            <a:r>
              <a:rPr lang="en-US" sz="1800" err="1">
                <a:effectLst/>
                <a:latin typeface="Microsoft YaHei" panose="020B0503020204020204" pitchFamily="34" charset="-122"/>
              </a:rPr>
              <a:t>rgs</a:t>
            </a:r>
            <a:r>
              <a:rPr lang="en-US" sz="1800">
                <a:effectLst/>
                <a:latin typeface="Microsoft YaHei" panose="020B0503020204020204" pitchFamily="34" charset="-122"/>
              </a:rPr>
              <a:t> between </a:t>
            </a:r>
            <a:r>
              <a:rPr lang="en-US" sz="1800" err="1">
                <a:effectLst/>
                <a:latin typeface="Microsoft YaHei" panose="020B0503020204020204" pitchFamily="34" charset="-122"/>
              </a:rPr>
              <a:t>scz</a:t>
            </a:r>
            <a:r>
              <a:rPr lang="en-US" sz="1800">
                <a:effectLst/>
                <a:latin typeface="Microsoft YaHei" panose="020B0503020204020204" pitchFamily="34" charset="-122"/>
              </a:rPr>
              <a:t> and EA, and they think </a:t>
            </a:r>
            <a:r>
              <a:rPr lang="en-US" sz="2800" b="0" i="0">
                <a:solidFill>
                  <a:srgbClr val="222222"/>
                </a:solidFill>
                <a:effectLst/>
                <a:latin typeface="Harding"/>
              </a:rPr>
              <a:t>several genes seem to have pleiotropic effects on EA and SZ</a:t>
            </a:r>
            <a:r>
              <a:rPr lang="en-US" sz="1800">
                <a:effectLst/>
                <a:latin typeface="Microsoft YaHei" panose="020B0503020204020204" pitchFamily="34" charset="-122"/>
              </a:rPr>
              <a:t>)</a:t>
            </a:r>
          </a:p>
          <a:p>
            <a:pPr marL="0" marR="0">
              <a:spcBef>
                <a:spcPts val="0"/>
              </a:spcBef>
              <a:spcAft>
                <a:spcPts val="0"/>
              </a:spcAft>
            </a:pPr>
            <a:endParaRPr lang="en-US" sz="1800">
              <a:effectLst/>
              <a:latin typeface="Microsoft YaHei" panose="020B0503020204020204" pitchFamily="34" charset="-122"/>
            </a:endParaRPr>
          </a:p>
          <a:p>
            <a:pPr marL="0" marR="0">
              <a:spcBef>
                <a:spcPts val="0"/>
              </a:spcBef>
              <a:spcAft>
                <a:spcPts val="0"/>
              </a:spcAft>
            </a:pPr>
            <a:r>
              <a:rPr lang="en-US" sz="1800">
                <a:effectLst/>
                <a:latin typeface="Microsoft YaHei" panose="020B0503020204020204" pitchFamily="34" charset="-122"/>
              </a:rPr>
              <a:t>Our results also showed that by taking out p, the </a:t>
            </a:r>
            <a:r>
              <a:rPr lang="en-US" sz="1800" err="1">
                <a:effectLst/>
                <a:latin typeface="Microsoft YaHei" panose="020B0503020204020204" pitchFamily="34" charset="-122"/>
              </a:rPr>
              <a:t>neurocicism</a:t>
            </a:r>
            <a:r>
              <a:rPr lang="en-US" sz="1800">
                <a:effectLst/>
                <a:latin typeface="Microsoft YaHei" panose="020B0503020204020204" pitchFamily="34" charset="-122"/>
              </a:rPr>
              <a:t>, subjective wellbeing and tiredness, have much less correlation with schizophrenia. Especially for neuroticism and tiredness, schizophrenia non-p is no longer associated with those two traits. </a:t>
            </a:r>
          </a:p>
          <a:p>
            <a:pPr marL="0" marR="0">
              <a:spcBef>
                <a:spcPts val="0"/>
              </a:spcBef>
              <a:spcAft>
                <a:spcPts val="0"/>
              </a:spcAft>
            </a:pPr>
            <a:endParaRPr lang="en-US" altLang="zh-CN" sz="1800">
              <a:effectLst/>
              <a:latin typeface="Microsoft YaHei" panose="020B0503020204020204" pitchFamily="34" charset="-122"/>
            </a:endParaRPr>
          </a:p>
          <a:p>
            <a:pPr marL="0" marR="0">
              <a:spcBef>
                <a:spcPts val="0"/>
              </a:spcBef>
              <a:spcAft>
                <a:spcPts val="0"/>
              </a:spcAft>
            </a:pPr>
            <a:r>
              <a:rPr lang="zh-CN" sz="1800">
                <a:effectLst/>
                <a:latin typeface="Microsoft YaHei" panose="020B0503020204020204" pitchFamily="34" charset="-122"/>
              </a:rPr>
              <a:t>These patterns of change suggest that p</a:t>
            </a:r>
            <a:r>
              <a:rPr lang="en-GB" altLang="zh-CN" sz="1800">
                <a:effectLst/>
                <a:latin typeface="Microsoft YaHei" panose="020B0503020204020204" pitchFamily="34" charset="-122"/>
              </a:rPr>
              <a:t> might be clouding and masking the true association between traits and schizophrenia. </a:t>
            </a:r>
            <a:endParaRPr lang="en-GB">
              <a:ea typeface="Calibri"/>
              <a:cs typeface="Calibri"/>
            </a:endParaRPr>
          </a:p>
          <a:p>
            <a:endParaRPr lang="en-GB">
              <a:ea typeface="Calibri"/>
              <a:cs typeface="Calibri"/>
            </a:endParaRPr>
          </a:p>
        </p:txBody>
      </p:sp>
      <p:sp>
        <p:nvSpPr>
          <p:cNvPr id="4" name="Slide Number Placeholder 3"/>
          <p:cNvSpPr>
            <a:spLocks noGrp="1"/>
          </p:cNvSpPr>
          <p:nvPr>
            <p:ph type="sldNum" sz="quarter" idx="5"/>
          </p:nvPr>
        </p:nvSpPr>
        <p:spPr/>
        <p:txBody>
          <a:bodyPr/>
          <a:lstStyle/>
          <a:p>
            <a:fld id="{3B50FBD9-EBC8-4F82-9A61-DAB1EBD42B7B}" type="slidenum">
              <a:rPr lang="en-GB" smtClean="0"/>
              <a:t>9</a:t>
            </a:fld>
            <a:endParaRPr lang="en-GB"/>
          </a:p>
        </p:txBody>
      </p:sp>
    </p:spTree>
    <p:extLst>
      <p:ext uri="{BB962C8B-B14F-4D97-AF65-F5344CB8AC3E}">
        <p14:creationId xmlns:p14="http://schemas.microsoft.com/office/powerpoint/2010/main" val="31924789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799CDCC-C703-4892-A71E-DFFFC454820C}" type="datetimeFigureOut">
              <a:rPr lang="en-GB" smtClean="0"/>
              <a:t>24/07/2023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CDC4D07-D908-423F-928E-FD083398E42D}" type="slidenum">
              <a:rPr lang="en-GB" smtClean="0"/>
              <a:t>‹#›</a:t>
            </a:fld>
            <a:endParaRPr lang="en-GB"/>
          </a:p>
        </p:txBody>
      </p:sp>
    </p:spTree>
    <p:extLst>
      <p:ext uri="{BB962C8B-B14F-4D97-AF65-F5344CB8AC3E}">
        <p14:creationId xmlns:p14="http://schemas.microsoft.com/office/powerpoint/2010/main" val="1988065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99CDCC-C703-4892-A71E-DFFFC454820C}" type="datetimeFigureOut">
              <a:rPr lang="en-GB" smtClean="0"/>
              <a:t>24/07/2023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CDC4D07-D908-423F-928E-FD083398E42D}" type="slidenum">
              <a:rPr lang="en-GB" smtClean="0"/>
              <a:t>‹#›</a:t>
            </a:fld>
            <a:endParaRPr lang="en-GB"/>
          </a:p>
        </p:txBody>
      </p:sp>
    </p:spTree>
    <p:extLst>
      <p:ext uri="{BB962C8B-B14F-4D97-AF65-F5344CB8AC3E}">
        <p14:creationId xmlns:p14="http://schemas.microsoft.com/office/powerpoint/2010/main" val="30278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99CDCC-C703-4892-A71E-DFFFC454820C}" type="datetimeFigureOut">
              <a:rPr lang="en-GB" smtClean="0"/>
              <a:t>24/07/2023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CDC4D07-D908-423F-928E-FD083398E42D}" type="slidenum">
              <a:rPr lang="en-GB" smtClean="0"/>
              <a:t>‹#›</a:t>
            </a:fld>
            <a:endParaRPr lang="en-GB"/>
          </a:p>
        </p:txBody>
      </p:sp>
    </p:spTree>
    <p:extLst>
      <p:ext uri="{BB962C8B-B14F-4D97-AF65-F5344CB8AC3E}">
        <p14:creationId xmlns:p14="http://schemas.microsoft.com/office/powerpoint/2010/main" val="3990291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F5875FE7-E5ED-4E41-9EB7-B5DE447AD05E}"/>
              </a:ext>
            </a:extLst>
          </p:cNvPr>
          <p:cNvSpPr>
            <a:spLocks/>
          </p:cNvSpPr>
          <p:nvPr userDrawn="1"/>
        </p:nvSpPr>
        <p:spPr bwMode="auto">
          <a:xfrm>
            <a:off x="0" y="2596"/>
            <a:ext cx="11682484" cy="6855404"/>
          </a:xfrm>
          <a:custGeom>
            <a:avLst/>
            <a:gdLst>
              <a:gd name="connsiteX0" fmla="*/ 135716 w 11682484"/>
              <a:gd name="connsiteY0" fmla="*/ 0 h 6855404"/>
              <a:gd name="connsiteX1" fmla="*/ 1583140 w 11682484"/>
              <a:gd name="connsiteY1" fmla="*/ 1348532 h 6855404"/>
              <a:gd name="connsiteX2" fmla="*/ 11682484 w 11682484"/>
              <a:gd name="connsiteY2" fmla="*/ 4114823 h 6855404"/>
              <a:gd name="connsiteX3" fmla="*/ 11682484 w 11682484"/>
              <a:gd name="connsiteY3" fmla="*/ 6855404 h 6855404"/>
              <a:gd name="connsiteX4" fmla="*/ 9707328 w 11682484"/>
              <a:gd name="connsiteY4" fmla="*/ 6855404 h 6855404"/>
              <a:gd name="connsiteX5" fmla="*/ 9569988 w 11682484"/>
              <a:gd name="connsiteY5" fmla="*/ 6685097 h 6855404"/>
              <a:gd name="connsiteX6" fmla="*/ 5598025 w 11682484"/>
              <a:gd name="connsiteY6" fmla="*/ 3691219 h 6855404"/>
              <a:gd name="connsiteX7" fmla="*/ 2821856 w 11682484"/>
              <a:gd name="connsiteY7" fmla="*/ 3599026 h 6855404"/>
              <a:gd name="connsiteX8" fmla="*/ 63756 w 11682484"/>
              <a:gd name="connsiteY8" fmla="*/ 6602507 h 6855404"/>
              <a:gd name="connsiteX9" fmla="*/ 3589 w 11682484"/>
              <a:gd name="connsiteY9" fmla="*/ 6855404 h 6855404"/>
              <a:gd name="connsiteX10" fmla="*/ 0 w 11682484"/>
              <a:gd name="connsiteY10" fmla="*/ 6855404 h 6855404"/>
              <a:gd name="connsiteX11" fmla="*/ 0 w 11682484"/>
              <a:gd name="connsiteY11" fmla="*/ 5728147 h 6855404"/>
              <a:gd name="connsiteX12" fmla="*/ 0 w 11682484"/>
              <a:gd name="connsiteY12" fmla="*/ 1967486 h 6855404"/>
              <a:gd name="connsiteX13" fmla="*/ 0 w 11682484"/>
              <a:gd name="connsiteY13" fmla="*/ 825147 h 6855404"/>
              <a:gd name="connsiteX14" fmla="*/ 1 w 11682484"/>
              <a:gd name="connsiteY14" fmla="*/ 825147 h 6855404"/>
              <a:gd name="connsiteX15" fmla="*/ 1 w 11682484"/>
              <a:gd name="connsiteY15" fmla="*/ 479227 h 6855404"/>
              <a:gd name="connsiteX16" fmla="*/ 1 w 11682484"/>
              <a:gd name="connsiteY16" fmla="*/ 346491 h 6855404"/>
              <a:gd name="connsiteX17" fmla="*/ 2 w 11682484"/>
              <a:gd name="connsiteY17" fmla="*/ 346491 h 6855404"/>
              <a:gd name="connsiteX18" fmla="*/ 2 w 11682484"/>
              <a:gd name="connsiteY18" fmla="*/ 571 h 6855404"/>
              <a:gd name="connsiteX19" fmla="*/ 127322 w 11682484"/>
              <a:gd name="connsiteY19" fmla="*/ 31 h 685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82484" h="6855404">
                <a:moveTo>
                  <a:pt x="135716" y="0"/>
                </a:moveTo>
                <a:lnTo>
                  <a:pt x="1583140" y="1348532"/>
                </a:lnTo>
                <a:lnTo>
                  <a:pt x="11682484" y="4114823"/>
                </a:lnTo>
                <a:lnTo>
                  <a:pt x="11682484" y="6855404"/>
                </a:lnTo>
                <a:lnTo>
                  <a:pt x="9707328" y="6855404"/>
                </a:lnTo>
                <a:lnTo>
                  <a:pt x="9569988" y="6685097"/>
                </a:lnTo>
                <a:cubicBezTo>
                  <a:pt x="8411292" y="5293196"/>
                  <a:pt x="7168522" y="4300079"/>
                  <a:pt x="5598025" y="3691219"/>
                </a:cubicBezTo>
                <a:cubicBezTo>
                  <a:pt x="4810593" y="3386702"/>
                  <a:pt x="3628101" y="3319652"/>
                  <a:pt x="2821856" y="3599026"/>
                </a:cubicBezTo>
                <a:cubicBezTo>
                  <a:pt x="1476436" y="4020704"/>
                  <a:pt x="428633" y="5267408"/>
                  <a:pt x="63756" y="6602507"/>
                </a:cubicBezTo>
                <a:lnTo>
                  <a:pt x="3589" y="6855404"/>
                </a:lnTo>
                <a:lnTo>
                  <a:pt x="0" y="6855404"/>
                </a:lnTo>
                <a:lnTo>
                  <a:pt x="0" y="5728147"/>
                </a:lnTo>
                <a:lnTo>
                  <a:pt x="0" y="1967486"/>
                </a:lnTo>
                <a:lnTo>
                  <a:pt x="0" y="825147"/>
                </a:lnTo>
                <a:lnTo>
                  <a:pt x="1" y="825147"/>
                </a:lnTo>
                <a:lnTo>
                  <a:pt x="1" y="479227"/>
                </a:lnTo>
                <a:lnTo>
                  <a:pt x="1" y="346491"/>
                </a:lnTo>
                <a:lnTo>
                  <a:pt x="2" y="346491"/>
                </a:lnTo>
                <a:lnTo>
                  <a:pt x="2" y="571"/>
                </a:lnTo>
                <a:cubicBezTo>
                  <a:pt x="2" y="571"/>
                  <a:pt x="46193" y="353"/>
                  <a:pt x="127322" y="31"/>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1" name="Freeform: Shape 20">
            <a:extLst>
              <a:ext uri="{FF2B5EF4-FFF2-40B4-BE49-F238E27FC236}">
                <a16:creationId xmlns:a16="http://schemas.microsoft.com/office/drawing/2014/main" id="{1218F5CF-15FE-4EEB-9CE3-3FBB4D1D799E}"/>
              </a:ext>
            </a:extLst>
          </p:cNvPr>
          <p:cNvSpPr>
            <a:spLocks/>
          </p:cNvSpPr>
          <p:nvPr userDrawn="1"/>
        </p:nvSpPr>
        <p:spPr bwMode="auto">
          <a:xfrm rot="213804">
            <a:off x="-19171" y="109604"/>
            <a:ext cx="12075996" cy="2051564"/>
          </a:xfrm>
          <a:custGeom>
            <a:avLst/>
            <a:gdLst>
              <a:gd name="connsiteX0" fmla="*/ 1 w 12075996"/>
              <a:gd name="connsiteY0" fmla="*/ 264203 h 2051564"/>
              <a:gd name="connsiteX1" fmla="*/ 4242639 w 12075996"/>
              <a:gd name="connsiteY1" fmla="*/ 0 h 2051564"/>
              <a:gd name="connsiteX2" fmla="*/ 4506096 w 12075996"/>
              <a:gd name="connsiteY2" fmla="*/ 105217 h 2051564"/>
              <a:gd name="connsiteX3" fmla="*/ 7760587 w 12075996"/>
              <a:gd name="connsiteY3" fmla="*/ 1449725 h 2051564"/>
              <a:gd name="connsiteX4" fmla="*/ 12023712 w 12075996"/>
              <a:gd name="connsiteY4" fmla="*/ 181916 h 2051564"/>
              <a:gd name="connsiteX5" fmla="*/ 12075996 w 12075996"/>
              <a:gd name="connsiteY5" fmla="*/ 38560 h 2051564"/>
              <a:gd name="connsiteX6" fmla="*/ 12075996 w 12075996"/>
              <a:gd name="connsiteY6" fmla="*/ 49656 h 2051564"/>
              <a:gd name="connsiteX7" fmla="*/ 12034949 w 12075996"/>
              <a:gd name="connsiteY7" fmla="*/ 192180 h 2051564"/>
              <a:gd name="connsiteX8" fmla="*/ 7869859 w 12075996"/>
              <a:gd name="connsiteY8" fmla="*/ 1752181 h 2051564"/>
              <a:gd name="connsiteX9" fmla="*/ 3235820 w 12075996"/>
              <a:gd name="connsiteY9" fmla="*/ 242456 h 2051564"/>
              <a:gd name="connsiteX10" fmla="*/ 1558466 w 12075996"/>
              <a:gd name="connsiteY10" fmla="*/ 338976 h 2051564"/>
              <a:gd name="connsiteX11" fmla="*/ 220 w 12075996"/>
              <a:gd name="connsiteY11" fmla="*/ 450295 h 2051564"/>
              <a:gd name="connsiteX12" fmla="*/ 881 w 12075996"/>
              <a:gd name="connsiteY12" fmla="*/ 459818 h 2051564"/>
              <a:gd name="connsiteX13" fmla="*/ 0 w 12075996"/>
              <a:gd name="connsiteY13" fmla="*/ 459516 h 2051564"/>
              <a:gd name="connsiteX14" fmla="*/ 0 w 12075996"/>
              <a:gd name="connsiteY14" fmla="*/ 429248 h 2051564"/>
              <a:gd name="connsiteX15" fmla="*/ 1 w 12075996"/>
              <a:gd name="connsiteY15" fmla="*/ 429248 h 20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5996" h="2051564">
                <a:moveTo>
                  <a:pt x="1" y="264203"/>
                </a:moveTo>
                <a:lnTo>
                  <a:pt x="4242639" y="0"/>
                </a:lnTo>
                <a:lnTo>
                  <a:pt x="4506096" y="105217"/>
                </a:lnTo>
                <a:cubicBezTo>
                  <a:pt x="5593744" y="542784"/>
                  <a:pt x="6923737" y="1110296"/>
                  <a:pt x="7760587" y="1449725"/>
                </a:cubicBezTo>
                <a:cubicBezTo>
                  <a:pt x="10618004" y="2616266"/>
                  <a:pt x="11666948" y="1084938"/>
                  <a:pt x="12023712" y="181916"/>
                </a:cubicBezTo>
                <a:lnTo>
                  <a:pt x="12075996" y="38560"/>
                </a:lnTo>
                <a:lnTo>
                  <a:pt x="12075996" y="49656"/>
                </a:lnTo>
                <a:lnTo>
                  <a:pt x="12034949" y="192180"/>
                </a:lnTo>
                <a:cubicBezTo>
                  <a:pt x="11741579" y="1117741"/>
                  <a:pt x="10801203" y="2718034"/>
                  <a:pt x="7869859" y="1752181"/>
                </a:cubicBezTo>
                <a:cubicBezTo>
                  <a:pt x="6621354" y="1343948"/>
                  <a:pt x="4298591" y="526574"/>
                  <a:pt x="3235820" y="242456"/>
                </a:cubicBezTo>
                <a:cubicBezTo>
                  <a:pt x="3156415" y="232591"/>
                  <a:pt x="2347516" y="284550"/>
                  <a:pt x="1558466" y="338976"/>
                </a:cubicBezTo>
                <a:cubicBezTo>
                  <a:pt x="769418" y="393403"/>
                  <a:pt x="220" y="450295"/>
                  <a:pt x="220" y="450295"/>
                </a:cubicBezTo>
                <a:lnTo>
                  <a:pt x="881" y="459818"/>
                </a:lnTo>
                <a:lnTo>
                  <a:pt x="0" y="459516"/>
                </a:lnTo>
                <a:lnTo>
                  <a:pt x="0" y="429248"/>
                </a:lnTo>
                <a:lnTo>
                  <a:pt x="1" y="42924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 name="Freeform: Shape 9">
            <a:extLst>
              <a:ext uri="{FF2B5EF4-FFF2-40B4-BE49-F238E27FC236}">
                <a16:creationId xmlns:a16="http://schemas.microsoft.com/office/drawing/2014/main" id="{2815AE85-5663-49FF-822D-A9BCC638FE7E}"/>
              </a:ext>
            </a:extLst>
          </p:cNvPr>
          <p:cNvSpPr>
            <a:spLocks/>
          </p:cNvSpPr>
          <p:nvPr userDrawn="1"/>
        </p:nvSpPr>
        <p:spPr bwMode="auto">
          <a:xfrm>
            <a:off x="-2" y="0"/>
            <a:ext cx="12192002" cy="6858000"/>
          </a:xfrm>
          <a:custGeom>
            <a:avLst/>
            <a:gdLst>
              <a:gd name="connsiteX0" fmla="*/ 1562216 w 12192002"/>
              <a:gd name="connsiteY0" fmla="*/ 24 h 6847230"/>
              <a:gd name="connsiteX1" fmla="*/ 3242227 w 12192002"/>
              <a:gd name="connsiteY1" fmla="*/ 19898 h 6847230"/>
              <a:gd name="connsiteX2" fmla="*/ 7760587 w 12192002"/>
              <a:gd name="connsiteY2" fmla="*/ 1846920 h 6847230"/>
              <a:gd name="connsiteX3" fmla="*/ 12192002 w 12192002"/>
              <a:gd name="connsiteY3" fmla="*/ 3162 h 6847230"/>
              <a:gd name="connsiteX4" fmla="*/ 12192002 w 12192002"/>
              <a:gd name="connsiteY4" fmla="*/ 1143708 h 6847230"/>
              <a:gd name="connsiteX5" fmla="*/ 12192002 w 12192002"/>
              <a:gd name="connsiteY5" fmla="*/ 6847230 h 6847230"/>
              <a:gd name="connsiteX6" fmla="*/ 10130702 w 12192002"/>
              <a:gd name="connsiteY6" fmla="*/ 6847230 h 6847230"/>
              <a:gd name="connsiteX7" fmla="*/ 9987372 w 12192002"/>
              <a:gd name="connsiteY7" fmla="*/ 6677190 h 6847230"/>
              <a:gd name="connsiteX8" fmla="*/ 5842176 w 12192002"/>
              <a:gd name="connsiteY8" fmla="*/ 3688014 h 6847230"/>
              <a:gd name="connsiteX9" fmla="*/ 2944928 w 12192002"/>
              <a:gd name="connsiteY9" fmla="*/ 3595966 h 6847230"/>
              <a:gd name="connsiteX10" fmla="*/ 66537 w 12192002"/>
              <a:gd name="connsiteY10" fmla="*/ 6594730 h 6847230"/>
              <a:gd name="connsiteX11" fmla="*/ 3745 w 12192002"/>
              <a:gd name="connsiteY11" fmla="*/ 6847230 h 6847230"/>
              <a:gd name="connsiteX12" fmla="*/ 0 w 12192002"/>
              <a:gd name="connsiteY12" fmla="*/ 6847230 h 6847230"/>
              <a:gd name="connsiteX13" fmla="*/ 0 w 12192002"/>
              <a:gd name="connsiteY13" fmla="*/ 5721743 h 6847230"/>
              <a:gd name="connsiteX14" fmla="*/ 0 w 12192002"/>
              <a:gd name="connsiteY14" fmla="*/ 1966988 h 6847230"/>
              <a:gd name="connsiteX15" fmla="*/ 0 w 12192002"/>
              <a:gd name="connsiteY15" fmla="*/ 826443 h 6847230"/>
              <a:gd name="connsiteX16" fmla="*/ 1 w 12192002"/>
              <a:gd name="connsiteY16" fmla="*/ 826443 h 6847230"/>
              <a:gd name="connsiteX17" fmla="*/ 1 w 12192002"/>
              <a:gd name="connsiteY17" fmla="*/ 481066 h 6847230"/>
              <a:gd name="connsiteX18" fmla="*/ 1 w 12192002"/>
              <a:gd name="connsiteY18" fmla="*/ 348539 h 6847230"/>
              <a:gd name="connsiteX19" fmla="*/ 2 w 12192002"/>
              <a:gd name="connsiteY19" fmla="*/ 348539 h 6847230"/>
              <a:gd name="connsiteX20" fmla="*/ 2 w 12192002"/>
              <a:gd name="connsiteY20" fmla="*/ 3162 h 6847230"/>
              <a:gd name="connsiteX21" fmla="*/ 1562216 w 12192002"/>
              <a:gd name="connsiteY21" fmla="*/ 24 h 684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2" h="6847230">
                <a:moveTo>
                  <a:pt x="1562216" y="24"/>
                </a:moveTo>
                <a:cubicBezTo>
                  <a:pt x="2353140" y="373"/>
                  <a:pt x="3163696" y="4557"/>
                  <a:pt x="3242227" y="19898"/>
                </a:cubicBezTo>
                <a:cubicBezTo>
                  <a:pt x="4282770" y="376934"/>
                  <a:pt x="6543351" y="1353205"/>
                  <a:pt x="7760587" y="1846920"/>
                </a:cubicBezTo>
                <a:cubicBezTo>
                  <a:pt x="11661915" y="3439636"/>
                  <a:pt x="12192002" y="3162"/>
                  <a:pt x="12192002" y="3162"/>
                </a:cubicBezTo>
                <a:lnTo>
                  <a:pt x="12192002" y="1143708"/>
                </a:lnTo>
                <a:lnTo>
                  <a:pt x="12192002" y="6847230"/>
                </a:lnTo>
                <a:lnTo>
                  <a:pt x="10130702" y="6847230"/>
                </a:lnTo>
                <a:lnTo>
                  <a:pt x="9987372" y="6677190"/>
                </a:lnTo>
                <a:cubicBezTo>
                  <a:pt x="8778141" y="5287475"/>
                  <a:pt x="7481169" y="4295918"/>
                  <a:pt x="5842176" y="3688014"/>
                </a:cubicBezTo>
                <a:cubicBezTo>
                  <a:pt x="5020401" y="3383975"/>
                  <a:pt x="3786336" y="3317031"/>
                  <a:pt x="2944928" y="3595966"/>
                </a:cubicBezTo>
                <a:cubicBezTo>
                  <a:pt x="1540829" y="4016982"/>
                  <a:pt x="447327" y="5261728"/>
                  <a:pt x="66537" y="6594730"/>
                </a:cubicBezTo>
                <a:lnTo>
                  <a:pt x="3745" y="6847230"/>
                </a:lnTo>
                <a:lnTo>
                  <a:pt x="0" y="6847230"/>
                </a:lnTo>
                <a:lnTo>
                  <a:pt x="0" y="5721743"/>
                </a:lnTo>
                <a:lnTo>
                  <a:pt x="0" y="1966988"/>
                </a:lnTo>
                <a:lnTo>
                  <a:pt x="0" y="826443"/>
                </a:lnTo>
                <a:lnTo>
                  <a:pt x="1" y="826443"/>
                </a:lnTo>
                <a:lnTo>
                  <a:pt x="1" y="481066"/>
                </a:lnTo>
                <a:lnTo>
                  <a:pt x="1" y="348539"/>
                </a:lnTo>
                <a:lnTo>
                  <a:pt x="2" y="348539"/>
                </a:lnTo>
                <a:lnTo>
                  <a:pt x="2" y="3162"/>
                </a:lnTo>
                <a:cubicBezTo>
                  <a:pt x="2" y="3162"/>
                  <a:pt x="771293" y="-324"/>
                  <a:pt x="1562216" y="24"/>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0" name="Freeform: Shape 29">
            <a:extLst>
              <a:ext uri="{FF2B5EF4-FFF2-40B4-BE49-F238E27FC236}">
                <a16:creationId xmlns:a16="http://schemas.microsoft.com/office/drawing/2014/main" id="{ABA38739-135D-4AF4-8B9D-F28B606324BD}"/>
              </a:ext>
            </a:extLst>
          </p:cNvPr>
          <p:cNvSpPr/>
          <p:nvPr userDrawn="1"/>
        </p:nvSpPr>
        <p:spPr>
          <a:xfrm>
            <a:off x="342402" y="0"/>
            <a:ext cx="1784313" cy="6858000"/>
          </a:xfrm>
          <a:custGeom>
            <a:avLst/>
            <a:gdLst>
              <a:gd name="connsiteX0" fmla="*/ 652884 w 1784313"/>
              <a:gd name="connsiteY0" fmla="*/ 6458598 h 6858000"/>
              <a:gd name="connsiteX1" fmla="*/ 802318 w 1784313"/>
              <a:gd name="connsiteY1" fmla="*/ 6581346 h 6858000"/>
              <a:gd name="connsiteX2" fmla="*/ 857467 w 1784313"/>
              <a:gd name="connsiteY2" fmla="*/ 6627600 h 6858000"/>
              <a:gd name="connsiteX3" fmla="*/ 637290 w 1784313"/>
              <a:gd name="connsiteY3" fmla="*/ 6822898 h 6858000"/>
              <a:gd name="connsiteX4" fmla="*/ 601533 w 1784313"/>
              <a:gd name="connsiteY4" fmla="*/ 6858000 h 6858000"/>
              <a:gd name="connsiteX5" fmla="*/ 238242 w 1784313"/>
              <a:gd name="connsiteY5" fmla="*/ 6858000 h 6858000"/>
              <a:gd name="connsiteX6" fmla="*/ 298552 w 1784313"/>
              <a:gd name="connsiteY6" fmla="*/ 6787944 h 6858000"/>
              <a:gd name="connsiteX7" fmla="*/ 652884 w 1784313"/>
              <a:gd name="connsiteY7" fmla="*/ 6458598 h 6858000"/>
              <a:gd name="connsiteX8" fmla="*/ 291752 w 1784313"/>
              <a:gd name="connsiteY8" fmla="*/ 5513960 h 6858000"/>
              <a:gd name="connsiteX9" fmla="*/ 348680 w 1784313"/>
              <a:gd name="connsiteY9" fmla="*/ 5663394 h 6858000"/>
              <a:gd name="connsiteX10" fmla="*/ 428733 w 1784313"/>
              <a:gd name="connsiteY10" fmla="*/ 5787923 h 6858000"/>
              <a:gd name="connsiteX11" fmla="*/ 455418 w 1784313"/>
              <a:gd name="connsiteY11" fmla="*/ 5819944 h 6858000"/>
              <a:gd name="connsiteX12" fmla="*/ 1327117 w 1784313"/>
              <a:gd name="connsiteY12" fmla="*/ 5819944 h 6858000"/>
              <a:gd name="connsiteX13" fmla="*/ 1350243 w 1784313"/>
              <a:gd name="connsiteY13" fmla="*/ 5787923 h 6858000"/>
              <a:gd name="connsiteX14" fmla="*/ 1424960 w 1784313"/>
              <a:gd name="connsiteY14" fmla="*/ 5663394 h 6858000"/>
              <a:gd name="connsiteX15" fmla="*/ 1474771 w 1784313"/>
              <a:gd name="connsiteY15" fmla="*/ 5513960 h 6858000"/>
              <a:gd name="connsiteX16" fmla="*/ 410943 w 1784313"/>
              <a:gd name="connsiteY16" fmla="*/ 5078112 h 6858000"/>
              <a:gd name="connsiteX17" fmla="*/ 343342 w 1784313"/>
              <a:gd name="connsiteY17" fmla="*/ 5183070 h 6858000"/>
              <a:gd name="connsiteX18" fmla="*/ 282856 w 1784313"/>
              <a:gd name="connsiteY18" fmla="*/ 5360968 h 6858000"/>
              <a:gd name="connsiteX19" fmla="*/ 281078 w 1784313"/>
              <a:gd name="connsiteY19" fmla="*/ 5382316 h 6858000"/>
              <a:gd name="connsiteX20" fmla="*/ 1476551 w 1784313"/>
              <a:gd name="connsiteY20" fmla="*/ 5382316 h 6858000"/>
              <a:gd name="connsiteX21" fmla="*/ 1472993 w 1784313"/>
              <a:gd name="connsiteY21" fmla="*/ 5360968 h 6858000"/>
              <a:gd name="connsiteX22" fmla="*/ 1405392 w 1784313"/>
              <a:gd name="connsiteY22" fmla="*/ 5183070 h 6858000"/>
              <a:gd name="connsiteX23" fmla="*/ 1337791 w 1784313"/>
              <a:gd name="connsiteY23" fmla="*/ 5078112 h 6858000"/>
              <a:gd name="connsiteX24" fmla="*/ 435849 w 1784313"/>
              <a:gd name="connsiteY24" fmla="*/ 3537517 h 6858000"/>
              <a:gd name="connsiteX25" fmla="*/ 480324 w 1784313"/>
              <a:gd name="connsiteY25" fmla="*/ 3676278 h 6858000"/>
              <a:gd name="connsiteX26" fmla="*/ 540809 w 1784313"/>
              <a:gd name="connsiteY26" fmla="*/ 3800806 h 6858000"/>
              <a:gd name="connsiteX27" fmla="*/ 556819 w 1784313"/>
              <a:gd name="connsiteY27" fmla="*/ 3825712 h 6858000"/>
              <a:gd name="connsiteX28" fmla="*/ 556819 w 1784313"/>
              <a:gd name="connsiteY28" fmla="*/ 3827490 h 6858000"/>
              <a:gd name="connsiteX29" fmla="*/ 1353801 w 1784313"/>
              <a:gd name="connsiteY29" fmla="*/ 3827490 h 6858000"/>
              <a:gd name="connsiteX30" fmla="*/ 1369813 w 1784313"/>
              <a:gd name="connsiteY30" fmla="*/ 3802584 h 6858000"/>
              <a:gd name="connsiteX31" fmla="*/ 1396497 w 1784313"/>
              <a:gd name="connsiteY31" fmla="*/ 3756331 h 6858000"/>
              <a:gd name="connsiteX32" fmla="*/ 1394718 w 1784313"/>
              <a:gd name="connsiteY32" fmla="*/ 3756331 h 6858000"/>
              <a:gd name="connsiteX33" fmla="*/ 1432076 w 1784313"/>
              <a:gd name="connsiteY33" fmla="*/ 3676277 h 6858000"/>
              <a:gd name="connsiteX34" fmla="*/ 1471213 w 1784313"/>
              <a:gd name="connsiteY34" fmla="*/ 3537517 h 6858000"/>
              <a:gd name="connsiteX35" fmla="*/ 1017575 w 1784313"/>
              <a:gd name="connsiteY35" fmla="*/ 3537517 h 6858000"/>
              <a:gd name="connsiteX36" fmla="*/ 1015795 w 1784313"/>
              <a:gd name="connsiteY36" fmla="*/ 3537517 h 6858000"/>
              <a:gd name="connsiteX37" fmla="*/ 508787 w 1784313"/>
              <a:gd name="connsiteY37" fmla="*/ 3121236 h 6858000"/>
              <a:gd name="connsiteX38" fmla="*/ 464312 w 1784313"/>
              <a:gd name="connsiteY38" fmla="*/ 3194174 h 6858000"/>
              <a:gd name="connsiteX39" fmla="*/ 418059 w 1784313"/>
              <a:gd name="connsiteY39" fmla="*/ 3372072 h 6858000"/>
              <a:gd name="connsiteX40" fmla="*/ 419839 w 1784313"/>
              <a:gd name="connsiteY40" fmla="*/ 3411209 h 6858000"/>
              <a:gd name="connsiteX41" fmla="*/ 1015795 w 1784313"/>
              <a:gd name="connsiteY41" fmla="*/ 3411209 h 6858000"/>
              <a:gd name="connsiteX42" fmla="*/ 1017575 w 1784313"/>
              <a:gd name="connsiteY42" fmla="*/ 3411209 h 6858000"/>
              <a:gd name="connsiteX43" fmla="*/ 1478329 w 1784313"/>
              <a:gd name="connsiteY43" fmla="*/ 3411209 h 6858000"/>
              <a:gd name="connsiteX44" fmla="*/ 1474772 w 1784313"/>
              <a:gd name="connsiteY44" fmla="*/ 3372071 h 6858000"/>
              <a:gd name="connsiteX45" fmla="*/ 1426740 w 1784313"/>
              <a:gd name="connsiteY45" fmla="*/ 3194174 h 6858000"/>
              <a:gd name="connsiteX46" fmla="*/ 1423182 w 1784313"/>
              <a:gd name="connsiteY46" fmla="*/ 3185280 h 6858000"/>
              <a:gd name="connsiteX47" fmla="*/ 1391161 w 1784313"/>
              <a:gd name="connsiteY47" fmla="*/ 3121237 h 6858000"/>
              <a:gd name="connsiteX48" fmla="*/ 458976 w 1784313"/>
              <a:gd name="connsiteY48" fmla="*/ 1634012 h 6858000"/>
              <a:gd name="connsiteX49" fmla="*/ 498114 w 1784313"/>
              <a:gd name="connsiteY49" fmla="*/ 1794120 h 6858000"/>
              <a:gd name="connsiteX50" fmla="*/ 558599 w 1784313"/>
              <a:gd name="connsiteY50" fmla="*/ 1918648 h 6858000"/>
              <a:gd name="connsiteX51" fmla="*/ 562157 w 1784313"/>
              <a:gd name="connsiteY51" fmla="*/ 1922206 h 6858000"/>
              <a:gd name="connsiteX52" fmla="*/ 1394718 w 1784313"/>
              <a:gd name="connsiteY52" fmla="*/ 1922206 h 6858000"/>
              <a:gd name="connsiteX53" fmla="*/ 1396497 w 1784313"/>
              <a:gd name="connsiteY53" fmla="*/ 1918648 h 6858000"/>
              <a:gd name="connsiteX54" fmla="*/ 1456982 w 1784313"/>
              <a:gd name="connsiteY54" fmla="*/ 1794120 h 6858000"/>
              <a:gd name="connsiteX55" fmla="*/ 1497899 w 1784313"/>
              <a:gd name="connsiteY55" fmla="*/ 1634012 h 6858000"/>
              <a:gd name="connsiteX56" fmla="*/ 560377 w 1784313"/>
              <a:gd name="connsiteY56" fmla="*/ 1217731 h 6858000"/>
              <a:gd name="connsiteX57" fmla="*/ 519461 w 1784313"/>
              <a:gd name="connsiteY57" fmla="*/ 1294226 h 6858000"/>
              <a:gd name="connsiteX58" fmla="*/ 458976 w 1784313"/>
              <a:gd name="connsiteY58" fmla="*/ 1472124 h 6858000"/>
              <a:gd name="connsiteX59" fmla="*/ 453638 w 1784313"/>
              <a:gd name="connsiteY59" fmla="*/ 1507703 h 6858000"/>
              <a:gd name="connsiteX60" fmla="*/ 1503235 w 1784313"/>
              <a:gd name="connsiteY60" fmla="*/ 1507703 h 6858000"/>
              <a:gd name="connsiteX61" fmla="*/ 1499677 w 1784313"/>
              <a:gd name="connsiteY61" fmla="*/ 1472124 h 6858000"/>
              <a:gd name="connsiteX62" fmla="*/ 1444530 w 1784313"/>
              <a:gd name="connsiteY62" fmla="*/ 1294226 h 6858000"/>
              <a:gd name="connsiteX63" fmla="*/ 1405392 w 1784313"/>
              <a:gd name="connsiteY63" fmla="*/ 1217731 h 6858000"/>
              <a:gd name="connsiteX64" fmla="*/ 1196463 w 1784313"/>
              <a:gd name="connsiteY64" fmla="*/ 0 h 6858000"/>
              <a:gd name="connsiteX65" fmla="*/ 1527579 w 1784313"/>
              <a:gd name="connsiteY65" fmla="*/ 0 h 6858000"/>
              <a:gd name="connsiteX66" fmla="*/ 1524583 w 1784313"/>
              <a:gd name="connsiteY66" fmla="*/ 6246 h 6858000"/>
              <a:gd name="connsiteX67" fmla="*/ 1167009 w 1784313"/>
              <a:gd name="connsiteY67" fmla="*/ 467002 h 6858000"/>
              <a:gd name="connsiteX68" fmla="*/ 1149220 w 1784313"/>
              <a:gd name="connsiteY68" fmla="*/ 488350 h 6858000"/>
              <a:gd name="connsiteX69" fmla="*/ 1131430 w 1784313"/>
              <a:gd name="connsiteY69" fmla="*/ 509698 h 6858000"/>
              <a:gd name="connsiteX70" fmla="*/ 1019353 w 1784313"/>
              <a:gd name="connsiteY70" fmla="*/ 637784 h 6858000"/>
              <a:gd name="connsiteX71" fmla="*/ 957090 w 1784313"/>
              <a:gd name="connsiteY71" fmla="*/ 707163 h 6858000"/>
              <a:gd name="connsiteX72" fmla="*/ 939300 w 1784313"/>
              <a:gd name="connsiteY72" fmla="*/ 728511 h 6858000"/>
              <a:gd name="connsiteX73" fmla="*/ 921511 w 1784313"/>
              <a:gd name="connsiteY73" fmla="*/ 749859 h 6858000"/>
              <a:gd name="connsiteX74" fmla="*/ 640432 w 1784313"/>
              <a:gd name="connsiteY74" fmla="*/ 1098538 h 6858000"/>
              <a:gd name="connsiteX75" fmla="*/ 1323559 w 1784313"/>
              <a:gd name="connsiteY75" fmla="*/ 1098538 h 6858000"/>
              <a:gd name="connsiteX76" fmla="*/ 1001563 w 1784313"/>
              <a:gd name="connsiteY76" fmla="*/ 746301 h 6858000"/>
              <a:gd name="connsiteX77" fmla="*/ 1069165 w 1784313"/>
              <a:gd name="connsiteY77" fmla="*/ 669806 h 6858000"/>
              <a:gd name="connsiteX78" fmla="*/ 1175903 w 1784313"/>
              <a:gd name="connsiteY78" fmla="*/ 547056 h 6858000"/>
              <a:gd name="connsiteX79" fmla="*/ 1784313 w 1784313"/>
              <a:gd name="connsiteY79" fmla="*/ 1545063 h 6858000"/>
              <a:gd name="connsiteX80" fmla="*/ 1238168 w 1784313"/>
              <a:gd name="connsiteY80" fmla="*/ 2495036 h 6858000"/>
              <a:gd name="connsiteX81" fmla="*/ 1117198 w 1784313"/>
              <a:gd name="connsiteY81" fmla="*/ 2397192 h 6858000"/>
              <a:gd name="connsiteX82" fmla="*/ 1030027 w 1784313"/>
              <a:gd name="connsiteY82" fmla="*/ 2327813 h 6858000"/>
              <a:gd name="connsiteX83" fmla="*/ 1309327 w 1784313"/>
              <a:gd name="connsiteY83" fmla="*/ 2050292 h 6858000"/>
              <a:gd name="connsiteX84" fmla="*/ 652884 w 1784313"/>
              <a:gd name="connsiteY84" fmla="*/ 2050292 h 6858000"/>
              <a:gd name="connsiteX85" fmla="*/ 942858 w 1784313"/>
              <a:gd name="connsiteY85" fmla="*/ 2327813 h 6858000"/>
              <a:gd name="connsiteX86" fmla="*/ 964206 w 1784313"/>
              <a:gd name="connsiteY86" fmla="*/ 2345603 h 6858000"/>
              <a:gd name="connsiteX87" fmla="*/ 985554 w 1784313"/>
              <a:gd name="connsiteY87" fmla="*/ 2363392 h 6858000"/>
              <a:gd name="connsiteX88" fmla="*/ 1076281 w 1784313"/>
              <a:gd name="connsiteY88" fmla="*/ 2436330 h 6858000"/>
              <a:gd name="connsiteX89" fmla="*/ 1193693 w 1784313"/>
              <a:gd name="connsiteY89" fmla="*/ 2530616 h 6858000"/>
              <a:gd name="connsiteX90" fmla="*/ 1215041 w 1784313"/>
              <a:gd name="connsiteY90" fmla="*/ 2548406 h 6858000"/>
              <a:gd name="connsiteX91" fmla="*/ 1236389 w 1784313"/>
              <a:gd name="connsiteY91" fmla="*/ 2566196 h 6858000"/>
              <a:gd name="connsiteX92" fmla="*/ 1718492 w 1784313"/>
              <a:gd name="connsiteY92" fmla="*/ 3187058 h 6858000"/>
              <a:gd name="connsiteX93" fmla="*/ 1716713 w 1784313"/>
              <a:gd name="connsiteY93" fmla="*/ 3187058 h 6858000"/>
              <a:gd name="connsiteX94" fmla="*/ 1755850 w 1784313"/>
              <a:gd name="connsiteY94" fmla="*/ 3445010 h 6858000"/>
              <a:gd name="connsiteX95" fmla="*/ 1693587 w 1784313"/>
              <a:gd name="connsiteY95" fmla="*/ 3756331 h 6858000"/>
              <a:gd name="connsiteX96" fmla="*/ 1695365 w 1784313"/>
              <a:gd name="connsiteY96" fmla="*/ 3756331 h 6858000"/>
              <a:gd name="connsiteX97" fmla="*/ 1152777 w 1784313"/>
              <a:gd name="connsiteY97" fmla="*/ 4414552 h 6858000"/>
              <a:gd name="connsiteX98" fmla="*/ 1131430 w 1784313"/>
              <a:gd name="connsiteY98" fmla="*/ 4432342 h 6858000"/>
              <a:gd name="connsiteX99" fmla="*/ 1110082 w 1784313"/>
              <a:gd name="connsiteY99" fmla="*/ 4450132 h 6858000"/>
              <a:gd name="connsiteX100" fmla="*/ 935742 w 1784313"/>
              <a:gd name="connsiteY100" fmla="*/ 4590672 h 6858000"/>
              <a:gd name="connsiteX101" fmla="*/ 901941 w 1784313"/>
              <a:gd name="connsiteY101" fmla="*/ 4617356 h 6858000"/>
              <a:gd name="connsiteX102" fmla="*/ 878815 w 1784313"/>
              <a:gd name="connsiteY102" fmla="*/ 4635145 h 6858000"/>
              <a:gd name="connsiteX103" fmla="*/ 857467 w 1784313"/>
              <a:gd name="connsiteY103" fmla="*/ 4652935 h 6858000"/>
              <a:gd name="connsiteX104" fmla="*/ 524797 w 1784313"/>
              <a:gd name="connsiteY104" fmla="*/ 4946467 h 6858000"/>
              <a:gd name="connsiteX105" fmla="*/ 1234610 w 1784313"/>
              <a:gd name="connsiteY105" fmla="*/ 4946467 h 6858000"/>
              <a:gd name="connsiteX106" fmla="*/ 948194 w 1784313"/>
              <a:gd name="connsiteY106" fmla="*/ 4656493 h 6858000"/>
              <a:gd name="connsiteX107" fmla="*/ 980216 w 1784313"/>
              <a:gd name="connsiteY107" fmla="*/ 4631587 h 6858000"/>
              <a:gd name="connsiteX108" fmla="*/ 1154556 w 1784313"/>
              <a:gd name="connsiteY108" fmla="*/ 4489269 h 6858000"/>
              <a:gd name="connsiteX109" fmla="*/ 1761188 w 1784313"/>
              <a:gd name="connsiteY109" fmla="*/ 5435685 h 6858000"/>
              <a:gd name="connsiteX110" fmla="*/ 1149220 w 1784313"/>
              <a:gd name="connsiteY110" fmla="*/ 6382101 h 6858000"/>
              <a:gd name="connsiteX111" fmla="*/ 1074503 w 1784313"/>
              <a:gd name="connsiteY111" fmla="*/ 6319838 h 6858000"/>
              <a:gd name="connsiteX112" fmla="*/ 944636 w 1784313"/>
              <a:gd name="connsiteY112" fmla="*/ 6213099 h 6858000"/>
              <a:gd name="connsiteX113" fmla="*/ 1216821 w 1784313"/>
              <a:gd name="connsiteY113" fmla="*/ 5953368 h 6858000"/>
              <a:gd name="connsiteX114" fmla="*/ 572831 w 1784313"/>
              <a:gd name="connsiteY114" fmla="*/ 5953368 h 6858000"/>
              <a:gd name="connsiteX115" fmla="*/ 857467 w 1784313"/>
              <a:gd name="connsiteY115" fmla="*/ 6213099 h 6858000"/>
              <a:gd name="connsiteX116" fmla="*/ 878815 w 1784313"/>
              <a:gd name="connsiteY116" fmla="*/ 6230889 h 6858000"/>
              <a:gd name="connsiteX117" fmla="*/ 900163 w 1784313"/>
              <a:gd name="connsiteY117" fmla="*/ 6248679 h 6858000"/>
              <a:gd name="connsiteX118" fmla="*/ 1031807 w 1784313"/>
              <a:gd name="connsiteY118" fmla="*/ 6358975 h 6858000"/>
              <a:gd name="connsiteX119" fmla="*/ 1104744 w 1784313"/>
              <a:gd name="connsiteY119" fmla="*/ 6419461 h 6858000"/>
              <a:gd name="connsiteX120" fmla="*/ 1126092 w 1784313"/>
              <a:gd name="connsiteY120" fmla="*/ 6437250 h 6858000"/>
              <a:gd name="connsiteX121" fmla="*/ 1147440 w 1784313"/>
              <a:gd name="connsiteY121" fmla="*/ 6455040 h 6858000"/>
              <a:gd name="connsiteX122" fmla="*/ 1456655 w 1784313"/>
              <a:gd name="connsiteY122" fmla="*/ 6730940 h 6858000"/>
              <a:gd name="connsiteX123" fmla="*/ 1574943 w 1784313"/>
              <a:gd name="connsiteY123" fmla="*/ 6858000 h 6858000"/>
              <a:gd name="connsiteX124" fmla="*/ 1205808 w 1784313"/>
              <a:gd name="connsiteY124" fmla="*/ 6858000 h 6858000"/>
              <a:gd name="connsiteX125" fmla="*/ 1110361 w 1784313"/>
              <a:gd name="connsiteY125" fmla="*/ 6768562 h 6858000"/>
              <a:gd name="connsiteX126" fmla="*/ 941078 w 1784313"/>
              <a:gd name="connsiteY126" fmla="*/ 6624042 h 6858000"/>
              <a:gd name="connsiteX127" fmla="*/ 919730 w 1784313"/>
              <a:gd name="connsiteY127" fmla="*/ 6606252 h 6858000"/>
              <a:gd name="connsiteX128" fmla="*/ 898383 w 1784313"/>
              <a:gd name="connsiteY128" fmla="*/ 6588462 h 6858000"/>
              <a:gd name="connsiteX129" fmla="*/ 839677 w 1784313"/>
              <a:gd name="connsiteY129" fmla="*/ 6540431 h 6858000"/>
              <a:gd name="connsiteX130" fmla="*/ 693801 w 1784313"/>
              <a:gd name="connsiteY130" fmla="*/ 6419461 h 6858000"/>
              <a:gd name="connsiteX131" fmla="*/ 672454 w 1784313"/>
              <a:gd name="connsiteY131" fmla="*/ 6401671 h 6858000"/>
              <a:gd name="connsiteX132" fmla="*/ 651106 w 1784313"/>
              <a:gd name="connsiteY132" fmla="*/ 6383881 h 6858000"/>
              <a:gd name="connsiteX133" fmla="*/ 0 w 1784313"/>
              <a:gd name="connsiteY133" fmla="*/ 5416117 h 6858000"/>
              <a:gd name="connsiteX134" fmla="*/ 672454 w 1784313"/>
              <a:gd name="connsiteY134" fmla="*/ 4462585 h 6858000"/>
              <a:gd name="connsiteX135" fmla="*/ 693801 w 1784313"/>
              <a:gd name="connsiteY135" fmla="*/ 4444796 h 6858000"/>
              <a:gd name="connsiteX136" fmla="*/ 715149 w 1784313"/>
              <a:gd name="connsiteY136" fmla="*/ 4427006 h 6858000"/>
              <a:gd name="connsiteX137" fmla="*/ 752506 w 1784313"/>
              <a:gd name="connsiteY137" fmla="*/ 4396762 h 6858000"/>
              <a:gd name="connsiteX138" fmla="*/ 923288 w 1784313"/>
              <a:gd name="connsiteY138" fmla="*/ 4259782 h 6858000"/>
              <a:gd name="connsiteX139" fmla="*/ 944636 w 1784313"/>
              <a:gd name="connsiteY139" fmla="*/ 4241992 h 6858000"/>
              <a:gd name="connsiteX140" fmla="*/ 965984 w 1784313"/>
              <a:gd name="connsiteY140" fmla="*/ 4224202 h 6858000"/>
              <a:gd name="connsiteX141" fmla="*/ 1257736 w 1784313"/>
              <a:gd name="connsiteY141" fmla="*/ 3944902 h 6858000"/>
              <a:gd name="connsiteX142" fmla="*/ 642210 w 1784313"/>
              <a:gd name="connsiteY142" fmla="*/ 3944902 h 6858000"/>
              <a:gd name="connsiteX143" fmla="*/ 882373 w 1784313"/>
              <a:gd name="connsiteY143" fmla="*/ 4220645 h 6858000"/>
              <a:gd name="connsiteX144" fmla="*/ 711591 w 1784313"/>
              <a:gd name="connsiteY144" fmla="*/ 4357625 h 6858000"/>
              <a:gd name="connsiteX145" fmla="*/ 674232 w 1784313"/>
              <a:gd name="connsiteY145" fmla="*/ 4387868 h 6858000"/>
              <a:gd name="connsiteX146" fmla="*/ 138760 w 1784313"/>
              <a:gd name="connsiteY146" fmla="*/ 3366735 h 6858000"/>
              <a:gd name="connsiteX147" fmla="*/ 727601 w 1784313"/>
              <a:gd name="connsiteY147" fmla="*/ 2555522 h 6858000"/>
              <a:gd name="connsiteX148" fmla="*/ 850351 w 1784313"/>
              <a:gd name="connsiteY148" fmla="*/ 2655145 h 6858000"/>
              <a:gd name="connsiteX149" fmla="*/ 937520 w 1784313"/>
              <a:gd name="connsiteY149" fmla="*/ 2724524 h 6858000"/>
              <a:gd name="connsiteX150" fmla="*/ 619084 w 1784313"/>
              <a:gd name="connsiteY150" fmla="*/ 2991370 h 6858000"/>
              <a:gd name="connsiteX151" fmla="*/ 1307548 w 1784313"/>
              <a:gd name="connsiteY151" fmla="*/ 2991370 h 6858000"/>
              <a:gd name="connsiteX152" fmla="*/ 1030027 w 1784313"/>
              <a:gd name="connsiteY152" fmla="*/ 2726303 h 6858000"/>
              <a:gd name="connsiteX153" fmla="*/ 1008679 w 1784313"/>
              <a:gd name="connsiteY153" fmla="*/ 2708514 h 6858000"/>
              <a:gd name="connsiteX154" fmla="*/ 985553 w 1784313"/>
              <a:gd name="connsiteY154" fmla="*/ 2690724 h 6858000"/>
              <a:gd name="connsiteX155" fmla="*/ 893047 w 1784313"/>
              <a:gd name="connsiteY155" fmla="*/ 2616007 h 6858000"/>
              <a:gd name="connsiteX156" fmla="*/ 775634 w 1784313"/>
              <a:gd name="connsiteY156" fmla="*/ 2521720 h 6858000"/>
              <a:gd name="connsiteX157" fmla="*/ 754286 w 1784313"/>
              <a:gd name="connsiteY157" fmla="*/ 2503931 h 6858000"/>
              <a:gd name="connsiteX158" fmla="*/ 732939 w 1784313"/>
              <a:gd name="connsiteY158" fmla="*/ 2486141 h 6858000"/>
              <a:gd name="connsiteX159" fmla="*/ 177898 w 1784313"/>
              <a:gd name="connsiteY159" fmla="*/ 1537947 h 6858000"/>
              <a:gd name="connsiteX160" fmla="*/ 732939 w 1784313"/>
              <a:gd name="connsiteY160" fmla="*/ 557729 h 6858000"/>
              <a:gd name="connsiteX161" fmla="*/ 750728 w 1784313"/>
              <a:gd name="connsiteY161" fmla="*/ 536382 h 6858000"/>
              <a:gd name="connsiteX162" fmla="*/ 768518 w 1784313"/>
              <a:gd name="connsiteY162" fmla="*/ 515034 h 6858000"/>
              <a:gd name="connsiteX163" fmla="*/ 804098 w 1784313"/>
              <a:gd name="connsiteY163" fmla="*/ 475896 h 6858000"/>
              <a:gd name="connsiteX164" fmla="*/ 942858 w 1784313"/>
              <a:gd name="connsiteY164" fmla="*/ 317568 h 6858000"/>
              <a:gd name="connsiteX165" fmla="*/ 960648 w 1784313"/>
              <a:gd name="connsiteY165" fmla="*/ 296221 h 6858000"/>
              <a:gd name="connsiteX166" fmla="*/ 978438 w 1784313"/>
              <a:gd name="connsiteY166" fmla="*/ 274873 h 6858000"/>
              <a:gd name="connsiteX167" fmla="*/ 1141881 w 1784313"/>
              <a:gd name="connsiteY167" fmla="*/ 75850 h 6858000"/>
              <a:gd name="connsiteX168" fmla="*/ 293257 w 1784313"/>
              <a:gd name="connsiteY168" fmla="*/ 0 h 6858000"/>
              <a:gd name="connsiteX169" fmla="*/ 612950 w 1784313"/>
              <a:gd name="connsiteY169" fmla="*/ 0 h 6858000"/>
              <a:gd name="connsiteX170" fmla="*/ 687130 w 1784313"/>
              <a:gd name="connsiteY170" fmla="*/ 82299 h 6858000"/>
              <a:gd name="connsiteX171" fmla="*/ 898384 w 1784313"/>
              <a:gd name="connsiteY171" fmla="*/ 278431 h 6858000"/>
              <a:gd name="connsiteX172" fmla="*/ 754286 w 1784313"/>
              <a:gd name="connsiteY172" fmla="*/ 443875 h 6858000"/>
              <a:gd name="connsiteX173" fmla="*/ 725823 w 1784313"/>
              <a:gd name="connsiteY173" fmla="*/ 477677 h 6858000"/>
              <a:gd name="connsiteX174" fmla="*/ 295310 w 1784313"/>
              <a:gd name="connsiteY174" fmla="*/ 4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1784313" h="6858000">
                <a:moveTo>
                  <a:pt x="652884" y="6458598"/>
                </a:moveTo>
                <a:cubicBezTo>
                  <a:pt x="700917" y="6499513"/>
                  <a:pt x="750728" y="6540431"/>
                  <a:pt x="802318" y="6581346"/>
                </a:cubicBezTo>
                <a:cubicBezTo>
                  <a:pt x="820108" y="6597358"/>
                  <a:pt x="839677" y="6611590"/>
                  <a:pt x="857467" y="6627600"/>
                </a:cubicBezTo>
                <a:cubicBezTo>
                  <a:pt x="780526" y="6693422"/>
                  <a:pt x="705920" y="6758466"/>
                  <a:pt x="637290" y="6822898"/>
                </a:cubicBezTo>
                <a:lnTo>
                  <a:pt x="601533" y="6858000"/>
                </a:lnTo>
                <a:lnTo>
                  <a:pt x="238242" y="6858000"/>
                </a:lnTo>
                <a:lnTo>
                  <a:pt x="298552" y="6787944"/>
                </a:lnTo>
                <a:cubicBezTo>
                  <a:pt x="403466" y="6675160"/>
                  <a:pt x="526799" y="6566004"/>
                  <a:pt x="652884" y="6458598"/>
                </a:cubicBezTo>
                <a:close/>
                <a:moveTo>
                  <a:pt x="291752" y="5513960"/>
                </a:moveTo>
                <a:cubicBezTo>
                  <a:pt x="302426" y="5563772"/>
                  <a:pt x="321994" y="5613583"/>
                  <a:pt x="348680" y="5663394"/>
                </a:cubicBezTo>
                <a:cubicBezTo>
                  <a:pt x="370027" y="5704312"/>
                  <a:pt x="398491" y="5747007"/>
                  <a:pt x="428733" y="5787923"/>
                </a:cubicBezTo>
                <a:cubicBezTo>
                  <a:pt x="435849" y="5798597"/>
                  <a:pt x="444744" y="5809270"/>
                  <a:pt x="455418" y="5819944"/>
                </a:cubicBezTo>
                <a:lnTo>
                  <a:pt x="1327117" y="5819944"/>
                </a:lnTo>
                <a:cubicBezTo>
                  <a:pt x="1334233" y="5809270"/>
                  <a:pt x="1343127" y="5798597"/>
                  <a:pt x="1350243" y="5787923"/>
                </a:cubicBezTo>
                <a:cubicBezTo>
                  <a:pt x="1380487" y="5747007"/>
                  <a:pt x="1405392" y="5706090"/>
                  <a:pt x="1424960" y="5663394"/>
                </a:cubicBezTo>
                <a:cubicBezTo>
                  <a:pt x="1448088" y="5613583"/>
                  <a:pt x="1465878" y="5563772"/>
                  <a:pt x="1474771" y="5513960"/>
                </a:cubicBezTo>
                <a:close/>
                <a:moveTo>
                  <a:pt x="410943" y="5078112"/>
                </a:moveTo>
                <a:cubicBezTo>
                  <a:pt x="386037" y="5111911"/>
                  <a:pt x="362911" y="5147491"/>
                  <a:pt x="343342" y="5183070"/>
                </a:cubicBezTo>
                <a:cubicBezTo>
                  <a:pt x="311320" y="5239998"/>
                  <a:pt x="291752" y="5300483"/>
                  <a:pt x="282856" y="5360968"/>
                </a:cubicBezTo>
                <a:cubicBezTo>
                  <a:pt x="281079" y="5368084"/>
                  <a:pt x="281079" y="5375200"/>
                  <a:pt x="281078" y="5382316"/>
                </a:cubicBezTo>
                <a:lnTo>
                  <a:pt x="1476551" y="5382316"/>
                </a:lnTo>
                <a:cubicBezTo>
                  <a:pt x="1474771" y="5375200"/>
                  <a:pt x="1474771" y="5368084"/>
                  <a:pt x="1472993" y="5360968"/>
                </a:cubicBezTo>
                <a:cubicBezTo>
                  <a:pt x="1460540" y="5302263"/>
                  <a:pt x="1437414" y="5241778"/>
                  <a:pt x="1405392" y="5183070"/>
                </a:cubicBezTo>
                <a:cubicBezTo>
                  <a:pt x="1385823" y="5147491"/>
                  <a:pt x="1362697" y="5113691"/>
                  <a:pt x="1337791" y="5078112"/>
                </a:cubicBezTo>
                <a:close/>
                <a:moveTo>
                  <a:pt x="435849" y="3537517"/>
                </a:moveTo>
                <a:cubicBezTo>
                  <a:pt x="446522" y="3583771"/>
                  <a:pt x="462534" y="3630024"/>
                  <a:pt x="480324" y="3676278"/>
                </a:cubicBezTo>
                <a:cubicBezTo>
                  <a:pt x="496334" y="3718973"/>
                  <a:pt x="517681" y="3759888"/>
                  <a:pt x="540809" y="3800806"/>
                </a:cubicBezTo>
                <a:cubicBezTo>
                  <a:pt x="546145" y="3807922"/>
                  <a:pt x="551483" y="3816816"/>
                  <a:pt x="556819" y="3825712"/>
                </a:cubicBezTo>
                <a:lnTo>
                  <a:pt x="556819" y="3827490"/>
                </a:lnTo>
                <a:lnTo>
                  <a:pt x="1353801" y="3827490"/>
                </a:lnTo>
                <a:cubicBezTo>
                  <a:pt x="1359139" y="3820374"/>
                  <a:pt x="1364475" y="3811480"/>
                  <a:pt x="1369813" y="3802584"/>
                </a:cubicBezTo>
                <a:cubicBezTo>
                  <a:pt x="1378707" y="3786574"/>
                  <a:pt x="1387603" y="3772342"/>
                  <a:pt x="1396497" y="3756331"/>
                </a:cubicBezTo>
                <a:lnTo>
                  <a:pt x="1394718" y="3756331"/>
                </a:lnTo>
                <a:cubicBezTo>
                  <a:pt x="1408950" y="3729647"/>
                  <a:pt x="1421402" y="3702961"/>
                  <a:pt x="1432076" y="3676277"/>
                </a:cubicBezTo>
                <a:cubicBezTo>
                  <a:pt x="1449866" y="3631802"/>
                  <a:pt x="1464098" y="3585549"/>
                  <a:pt x="1471213" y="3537517"/>
                </a:cubicBezTo>
                <a:lnTo>
                  <a:pt x="1017575" y="3537517"/>
                </a:lnTo>
                <a:lnTo>
                  <a:pt x="1015795" y="3537517"/>
                </a:lnTo>
                <a:close/>
                <a:moveTo>
                  <a:pt x="508787" y="3121236"/>
                </a:moveTo>
                <a:cubicBezTo>
                  <a:pt x="492776" y="3146142"/>
                  <a:pt x="476766" y="3169268"/>
                  <a:pt x="464312" y="3194174"/>
                </a:cubicBezTo>
                <a:cubicBezTo>
                  <a:pt x="435849" y="3251101"/>
                  <a:pt x="418059" y="3309808"/>
                  <a:pt x="418059" y="3372072"/>
                </a:cubicBezTo>
                <a:cubicBezTo>
                  <a:pt x="418059" y="3384526"/>
                  <a:pt x="418059" y="3398757"/>
                  <a:pt x="419839" y="3411209"/>
                </a:cubicBezTo>
                <a:lnTo>
                  <a:pt x="1015795" y="3411209"/>
                </a:lnTo>
                <a:lnTo>
                  <a:pt x="1017575" y="3411209"/>
                </a:lnTo>
                <a:lnTo>
                  <a:pt x="1478329" y="3411209"/>
                </a:lnTo>
                <a:cubicBezTo>
                  <a:pt x="1476551" y="3396977"/>
                  <a:pt x="1476551" y="3384525"/>
                  <a:pt x="1474772" y="3372071"/>
                </a:cubicBezTo>
                <a:cubicBezTo>
                  <a:pt x="1467656" y="3309808"/>
                  <a:pt x="1451646" y="3249323"/>
                  <a:pt x="1426740" y="3194174"/>
                </a:cubicBezTo>
                <a:cubicBezTo>
                  <a:pt x="1426740" y="3190616"/>
                  <a:pt x="1424960" y="3188838"/>
                  <a:pt x="1423182" y="3185280"/>
                </a:cubicBezTo>
                <a:cubicBezTo>
                  <a:pt x="1414286" y="3163932"/>
                  <a:pt x="1403612" y="3142584"/>
                  <a:pt x="1391161" y="3121237"/>
                </a:cubicBezTo>
                <a:close/>
                <a:moveTo>
                  <a:pt x="458976" y="1634012"/>
                </a:moveTo>
                <a:cubicBezTo>
                  <a:pt x="466092" y="1689159"/>
                  <a:pt x="478544" y="1742528"/>
                  <a:pt x="498114" y="1794120"/>
                </a:cubicBezTo>
                <a:cubicBezTo>
                  <a:pt x="514124" y="1836815"/>
                  <a:pt x="535471" y="1879510"/>
                  <a:pt x="558599" y="1918648"/>
                </a:cubicBezTo>
                <a:cubicBezTo>
                  <a:pt x="560377" y="1920426"/>
                  <a:pt x="560377" y="1920426"/>
                  <a:pt x="562157" y="1922206"/>
                </a:cubicBezTo>
                <a:lnTo>
                  <a:pt x="1394718" y="1922206"/>
                </a:lnTo>
                <a:cubicBezTo>
                  <a:pt x="1394719" y="1920426"/>
                  <a:pt x="1396497" y="1920426"/>
                  <a:pt x="1396497" y="1918648"/>
                </a:cubicBezTo>
                <a:cubicBezTo>
                  <a:pt x="1419624" y="1879510"/>
                  <a:pt x="1440972" y="1836815"/>
                  <a:pt x="1456982" y="1794120"/>
                </a:cubicBezTo>
                <a:cubicBezTo>
                  <a:pt x="1476551" y="1744308"/>
                  <a:pt x="1490783" y="1689159"/>
                  <a:pt x="1497899" y="1634012"/>
                </a:cubicBezTo>
                <a:close/>
                <a:moveTo>
                  <a:pt x="560377" y="1217731"/>
                </a:moveTo>
                <a:cubicBezTo>
                  <a:pt x="546145" y="1244415"/>
                  <a:pt x="531913" y="1269320"/>
                  <a:pt x="519461" y="1294226"/>
                </a:cubicBezTo>
                <a:cubicBezTo>
                  <a:pt x="489218" y="1354711"/>
                  <a:pt x="467870" y="1415197"/>
                  <a:pt x="458976" y="1472124"/>
                </a:cubicBezTo>
                <a:cubicBezTo>
                  <a:pt x="457196" y="1484577"/>
                  <a:pt x="455418" y="1497029"/>
                  <a:pt x="453638" y="1507703"/>
                </a:cubicBezTo>
                <a:lnTo>
                  <a:pt x="1503235" y="1507703"/>
                </a:lnTo>
                <a:cubicBezTo>
                  <a:pt x="1503235" y="1495251"/>
                  <a:pt x="1501457" y="1484577"/>
                  <a:pt x="1499677" y="1472124"/>
                </a:cubicBezTo>
                <a:cubicBezTo>
                  <a:pt x="1490783" y="1413418"/>
                  <a:pt x="1471214" y="1352933"/>
                  <a:pt x="1444530" y="1294226"/>
                </a:cubicBezTo>
                <a:cubicBezTo>
                  <a:pt x="1433856" y="1267542"/>
                  <a:pt x="1419624" y="1242637"/>
                  <a:pt x="1405392" y="1217731"/>
                </a:cubicBezTo>
                <a:close/>
                <a:moveTo>
                  <a:pt x="1196463" y="0"/>
                </a:moveTo>
                <a:lnTo>
                  <a:pt x="1527579" y="0"/>
                </a:lnTo>
                <a:lnTo>
                  <a:pt x="1524583" y="6246"/>
                </a:lnTo>
                <a:cubicBezTo>
                  <a:pt x="1432076" y="171692"/>
                  <a:pt x="1295096" y="319346"/>
                  <a:pt x="1167009" y="467002"/>
                </a:cubicBezTo>
                <a:cubicBezTo>
                  <a:pt x="1161671" y="474118"/>
                  <a:pt x="1154556" y="481234"/>
                  <a:pt x="1149220" y="488350"/>
                </a:cubicBezTo>
                <a:cubicBezTo>
                  <a:pt x="1143882" y="495466"/>
                  <a:pt x="1136766" y="502582"/>
                  <a:pt x="1131430" y="509698"/>
                </a:cubicBezTo>
                <a:cubicBezTo>
                  <a:pt x="1094070" y="552393"/>
                  <a:pt x="1056712" y="595089"/>
                  <a:pt x="1019353" y="637784"/>
                </a:cubicBezTo>
                <a:cubicBezTo>
                  <a:pt x="998005" y="660910"/>
                  <a:pt x="976658" y="684037"/>
                  <a:pt x="957090" y="707163"/>
                </a:cubicBezTo>
                <a:cubicBezTo>
                  <a:pt x="951752" y="714279"/>
                  <a:pt x="944636" y="721395"/>
                  <a:pt x="939300" y="728511"/>
                </a:cubicBezTo>
                <a:cubicBezTo>
                  <a:pt x="933962" y="735627"/>
                  <a:pt x="926846" y="742743"/>
                  <a:pt x="921511" y="749859"/>
                </a:cubicBezTo>
                <a:cubicBezTo>
                  <a:pt x="816550" y="869051"/>
                  <a:pt x="720485" y="986464"/>
                  <a:pt x="640432" y="1098538"/>
                </a:cubicBezTo>
                <a:lnTo>
                  <a:pt x="1323559" y="1098538"/>
                </a:lnTo>
                <a:cubicBezTo>
                  <a:pt x="1234610" y="981126"/>
                  <a:pt x="1122534" y="865493"/>
                  <a:pt x="1001563" y="746301"/>
                </a:cubicBezTo>
                <a:cubicBezTo>
                  <a:pt x="1024691" y="721395"/>
                  <a:pt x="1046039" y="694712"/>
                  <a:pt x="1069165" y="669806"/>
                </a:cubicBezTo>
                <a:cubicBezTo>
                  <a:pt x="1104744" y="628888"/>
                  <a:pt x="1140324" y="587973"/>
                  <a:pt x="1175903" y="547056"/>
                </a:cubicBezTo>
                <a:cubicBezTo>
                  <a:pt x="1501457" y="861935"/>
                  <a:pt x="1784314" y="1171477"/>
                  <a:pt x="1784313" y="1545063"/>
                </a:cubicBezTo>
                <a:cubicBezTo>
                  <a:pt x="1784314" y="1956006"/>
                  <a:pt x="1529921" y="2247758"/>
                  <a:pt x="1238168" y="2495036"/>
                </a:cubicBezTo>
                <a:cubicBezTo>
                  <a:pt x="1197251" y="2461235"/>
                  <a:pt x="1158114" y="2429214"/>
                  <a:pt x="1117198" y="2397192"/>
                </a:cubicBezTo>
                <a:cubicBezTo>
                  <a:pt x="1088734" y="2374066"/>
                  <a:pt x="1058491" y="2350939"/>
                  <a:pt x="1030027" y="2327813"/>
                </a:cubicBezTo>
                <a:cubicBezTo>
                  <a:pt x="1133208" y="2240642"/>
                  <a:pt x="1231052" y="2148135"/>
                  <a:pt x="1309327" y="2050292"/>
                </a:cubicBezTo>
                <a:lnTo>
                  <a:pt x="652884" y="2050292"/>
                </a:lnTo>
                <a:cubicBezTo>
                  <a:pt x="734717" y="2148135"/>
                  <a:pt x="836119" y="2238864"/>
                  <a:pt x="942858" y="2327813"/>
                </a:cubicBezTo>
                <a:cubicBezTo>
                  <a:pt x="949974" y="2333149"/>
                  <a:pt x="957090" y="2340265"/>
                  <a:pt x="964206" y="2345603"/>
                </a:cubicBezTo>
                <a:cubicBezTo>
                  <a:pt x="971322" y="2350938"/>
                  <a:pt x="978438" y="2358054"/>
                  <a:pt x="985554" y="2363392"/>
                </a:cubicBezTo>
                <a:cubicBezTo>
                  <a:pt x="1015795" y="2386518"/>
                  <a:pt x="1046039" y="2411424"/>
                  <a:pt x="1076281" y="2436330"/>
                </a:cubicBezTo>
                <a:cubicBezTo>
                  <a:pt x="1115418" y="2468351"/>
                  <a:pt x="1154555" y="2498595"/>
                  <a:pt x="1193693" y="2530616"/>
                </a:cubicBezTo>
                <a:cubicBezTo>
                  <a:pt x="1200809" y="2535952"/>
                  <a:pt x="1207925" y="2543068"/>
                  <a:pt x="1215041" y="2548406"/>
                </a:cubicBezTo>
                <a:cubicBezTo>
                  <a:pt x="1222157" y="2553742"/>
                  <a:pt x="1229272" y="2560858"/>
                  <a:pt x="1236389" y="2566196"/>
                </a:cubicBezTo>
                <a:cubicBezTo>
                  <a:pt x="1446308" y="2742313"/>
                  <a:pt x="1638437" y="2934443"/>
                  <a:pt x="1718492" y="3187058"/>
                </a:cubicBezTo>
                <a:lnTo>
                  <a:pt x="1716713" y="3187058"/>
                </a:lnTo>
                <a:cubicBezTo>
                  <a:pt x="1741618" y="3267113"/>
                  <a:pt x="1755850" y="3352504"/>
                  <a:pt x="1755850" y="3445010"/>
                </a:cubicBezTo>
                <a:cubicBezTo>
                  <a:pt x="1755850" y="3555307"/>
                  <a:pt x="1732724" y="3658488"/>
                  <a:pt x="1693587" y="3756331"/>
                </a:cubicBezTo>
                <a:lnTo>
                  <a:pt x="1695365" y="3756331"/>
                </a:lnTo>
                <a:cubicBezTo>
                  <a:pt x="1593964" y="4008945"/>
                  <a:pt x="1380487" y="4222423"/>
                  <a:pt x="1152777" y="4414552"/>
                </a:cubicBezTo>
                <a:cubicBezTo>
                  <a:pt x="1145661" y="4419890"/>
                  <a:pt x="1138546" y="4427006"/>
                  <a:pt x="1131430" y="4432342"/>
                </a:cubicBezTo>
                <a:cubicBezTo>
                  <a:pt x="1124314" y="4437680"/>
                  <a:pt x="1117198" y="4444796"/>
                  <a:pt x="1110082" y="4450132"/>
                </a:cubicBezTo>
                <a:cubicBezTo>
                  <a:pt x="1051375" y="4498165"/>
                  <a:pt x="992669" y="4544418"/>
                  <a:pt x="935742" y="4590672"/>
                </a:cubicBezTo>
                <a:cubicBezTo>
                  <a:pt x="923288" y="4599566"/>
                  <a:pt x="912615" y="4608462"/>
                  <a:pt x="901941" y="4617356"/>
                </a:cubicBezTo>
                <a:cubicBezTo>
                  <a:pt x="893047" y="4622693"/>
                  <a:pt x="885931" y="4629809"/>
                  <a:pt x="878815" y="4635145"/>
                </a:cubicBezTo>
                <a:cubicBezTo>
                  <a:pt x="871699" y="4640483"/>
                  <a:pt x="864583" y="4647599"/>
                  <a:pt x="857467" y="4652935"/>
                </a:cubicBezTo>
                <a:cubicBezTo>
                  <a:pt x="736497" y="4752558"/>
                  <a:pt x="620862" y="4848623"/>
                  <a:pt x="524797" y="4946467"/>
                </a:cubicBezTo>
                <a:lnTo>
                  <a:pt x="1234610" y="4946467"/>
                </a:lnTo>
                <a:cubicBezTo>
                  <a:pt x="1150997" y="4850403"/>
                  <a:pt x="1051375" y="4754338"/>
                  <a:pt x="948194" y="4656493"/>
                </a:cubicBezTo>
                <a:cubicBezTo>
                  <a:pt x="958868" y="4649377"/>
                  <a:pt x="969542" y="4640483"/>
                  <a:pt x="980216" y="4631587"/>
                </a:cubicBezTo>
                <a:cubicBezTo>
                  <a:pt x="1037143" y="4585334"/>
                  <a:pt x="1095850" y="4537303"/>
                  <a:pt x="1154556" y="4489269"/>
                </a:cubicBezTo>
                <a:cubicBezTo>
                  <a:pt x="1471214" y="4791695"/>
                  <a:pt x="1761188" y="5079890"/>
                  <a:pt x="1761188" y="5435685"/>
                </a:cubicBezTo>
                <a:cubicBezTo>
                  <a:pt x="1761188" y="5795039"/>
                  <a:pt x="1474772" y="6097465"/>
                  <a:pt x="1149220" y="6382101"/>
                </a:cubicBezTo>
                <a:cubicBezTo>
                  <a:pt x="1124314" y="6360753"/>
                  <a:pt x="1099408" y="6341186"/>
                  <a:pt x="1074503" y="6319838"/>
                </a:cubicBezTo>
                <a:cubicBezTo>
                  <a:pt x="1031807" y="6284258"/>
                  <a:pt x="987332" y="6248679"/>
                  <a:pt x="944636" y="6213099"/>
                </a:cubicBezTo>
                <a:cubicBezTo>
                  <a:pt x="1042481" y="6127708"/>
                  <a:pt x="1134988" y="6040537"/>
                  <a:pt x="1216821" y="5953368"/>
                </a:cubicBezTo>
                <a:lnTo>
                  <a:pt x="572831" y="5953368"/>
                </a:lnTo>
                <a:cubicBezTo>
                  <a:pt x="658222" y="6040537"/>
                  <a:pt x="756065" y="6127708"/>
                  <a:pt x="857467" y="6213099"/>
                </a:cubicBezTo>
                <a:cubicBezTo>
                  <a:pt x="864583" y="6218435"/>
                  <a:pt x="871699" y="6225551"/>
                  <a:pt x="878815" y="6230889"/>
                </a:cubicBezTo>
                <a:cubicBezTo>
                  <a:pt x="885931" y="6236225"/>
                  <a:pt x="893047" y="6243341"/>
                  <a:pt x="900163" y="6248679"/>
                </a:cubicBezTo>
                <a:cubicBezTo>
                  <a:pt x="942858" y="6286036"/>
                  <a:pt x="987332" y="6323396"/>
                  <a:pt x="1031807" y="6358975"/>
                </a:cubicBezTo>
                <a:cubicBezTo>
                  <a:pt x="1056713" y="6378543"/>
                  <a:pt x="1079839" y="6399891"/>
                  <a:pt x="1104744" y="6419461"/>
                </a:cubicBezTo>
                <a:cubicBezTo>
                  <a:pt x="1111860" y="6424797"/>
                  <a:pt x="1118976" y="6431912"/>
                  <a:pt x="1126092" y="6437250"/>
                </a:cubicBezTo>
                <a:cubicBezTo>
                  <a:pt x="1133208" y="6442586"/>
                  <a:pt x="1140324" y="6449702"/>
                  <a:pt x="1147440" y="6455040"/>
                </a:cubicBezTo>
                <a:cubicBezTo>
                  <a:pt x="1255847" y="6545657"/>
                  <a:pt x="1361995" y="6637316"/>
                  <a:pt x="1456655" y="6730940"/>
                </a:cubicBezTo>
                <a:lnTo>
                  <a:pt x="1574943" y="6858000"/>
                </a:lnTo>
                <a:lnTo>
                  <a:pt x="1205808" y="6858000"/>
                </a:lnTo>
                <a:lnTo>
                  <a:pt x="1110361" y="6768562"/>
                </a:lnTo>
                <a:cubicBezTo>
                  <a:pt x="1055802" y="6720295"/>
                  <a:pt x="998784" y="6672075"/>
                  <a:pt x="941078" y="6624042"/>
                </a:cubicBezTo>
                <a:cubicBezTo>
                  <a:pt x="933962" y="6618706"/>
                  <a:pt x="926846" y="6611590"/>
                  <a:pt x="919730" y="6606252"/>
                </a:cubicBezTo>
                <a:cubicBezTo>
                  <a:pt x="912615" y="6600916"/>
                  <a:pt x="905499" y="6593800"/>
                  <a:pt x="898383" y="6588462"/>
                </a:cubicBezTo>
                <a:cubicBezTo>
                  <a:pt x="878815" y="6572453"/>
                  <a:pt x="859245" y="6556441"/>
                  <a:pt x="839677" y="6540431"/>
                </a:cubicBezTo>
                <a:cubicBezTo>
                  <a:pt x="791644" y="6501294"/>
                  <a:pt x="741833" y="6460376"/>
                  <a:pt x="693801" y="6419461"/>
                </a:cubicBezTo>
                <a:cubicBezTo>
                  <a:pt x="686685" y="6414123"/>
                  <a:pt x="679569" y="6407007"/>
                  <a:pt x="672454" y="6401671"/>
                </a:cubicBezTo>
                <a:cubicBezTo>
                  <a:pt x="665338" y="6396333"/>
                  <a:pt x="658222" y="6389217"/>
                  <a:pt x="651106" y="6383881"/>
                </a:cubicBezTo>
                <a:cubicBezTo>
                  <a:pt x="305984" y="6090349"/>
                  <a:pt x="0" y="5782587"/>
                  <a:pt x="0" y="5416117"/>
                </a:cubicBezTo>
                <a:cubicBezTo>
                  <a:pt x="0" y="5035416"/>
                  <a:pt x="327332" y="4743664"/>
                  <a:pt x="672454" y="4462585"/>
                </a:cubicBezTo>
                <a:cubicBezTo>
                  <a:pt x="679570" y="4457248"/>
                  <a:pt x="686685" y="4450132"/>
                  <a:pt x="693801" y="4444796"/>
                </a:cubicBezTo>
                <a:cubicBezTo>
                  <a:pt x="700917" y="4439458"/>
                  <a:pt x="708033" y="4432342"/>
                  <a:pt x="715149" y="4427006"/>
                </a:cubicBezTo>
                <a:cubicBezTo>
                  <a:pt x="727601" y="4416332"/>
                  <a:pt x="740055" y="4407436"/>
                  <a:pt x="752506" y="4396762"/>
                </a:cubicBezTo>
                <a:cubicBezTo>
                  <a:pt x="809434" y="4352289"/>
                  <a:pt x="868141" y="4306035"/>
                  <a:pt x="923288" y="4259782"/>
                </a:cubicBezTo>
                <a:cubicBezTo>
                  <a:pt x="930404" y="4254444"/>
                  <a:pt x="937520" y="4247328"/>
                  <a:pt x="944636" y="4241992"/>
                </a:cubicBezTo>
                <a:cubicBezTo>
                  <a:pt x="951752" y="4236654"/>
                  <a:pt x="958868" y="4229538"/>
                  <a:pt x="965984" y="4224202"/>
                </a:cubicBezTo>
                <a:cubicBezTo>
                  <a:pt x="1072723" y="4133474"/>
                  <a:pt x="1174125" y="4040967"/>
                  <a:pt x="1257736" y="3944902"/>
                </a:cubicBezTo>
                <a:lnTo>
                  <a:pt x="642210" y="3944902"/>
                </a:lnTo>
                <a:cubicBezTo>
                  <a:pt x="711591" y="4039189"/>
                  <a:pt x="795202" y="4131696"/>
                  <a:pt x="882373" y="4220645"/>
                </a:cubicBezTo>
                <a:cubicBezTo>
                  <a:pt x="825445" y="4266898"/>
                  <a:pt x="768518" y="4311371"/>
                  <a:pt x="711591" y="4357625"/>
                </a:cubicBezTo>
                <a:cubicBezTo>
                  <a:pt x="699137" y="4368299"/>
                  <a:pt x="686685" y="4377195"/>
                  <a:pt x="674232" y="4387868"/>
                </a:cubicBezTo>
                <a:cubicBezTo>
                  <a:pt x="391375" y="4099674"/>
                  <a:pt x="138760" y="3772342"/>
                  <a:pt x="138760" y="3366735"/>
                </a:cubicBezTo>
                <a:cubicBezTo>
                  <a:pt x="138760" y="3032288"/>
                  <a:pt x="416281" y="2797463"/>
                  <a:pt x="727601" y="2555522"/>
                </a:cubicBezTo>
                <a:cubicBezTo>
                  <a:pt x="768518" y="2589321"/>
                  <a:pt x="809434" y="2623123"/>
                  <a:pt x="850351" y="2655145"/>
                </a:cubicBezTo>
                <a:cubicBezTo>
                  <a:pt x="880593" y="2678270"/>
                  <a:pt x="909057" y="2701398"/>
                  <a:pt x="937520" y="2724524"/>
                </a:cubicBezTo>
                <a:cubicBezTo>
                  <a:pt x="818330" y="2817031"/>
                  <a:pt x="708033" y="2904201"/>
                  <a:pt x="619084" y="2991370"/>
                </a:cubicBezTo>
                <a:lnTo>
                  <a:pt x="1307548" y="2991370"/>
                </a:lnTo>
                <a:cubicBezTo>
                  <a:pt x="1231053" y="2900643"/>
                  <a:pt x="1134988" y="2813473"/>
                  <a:pt x="1030027" y="2726303"/>
                </a:cubicBezTo>
                <a:cubicBezTo>
                  <a:pt x="1022911" y="2720966"/>
                  <a:pt x="1015795" y="2713850"/>
                  <a:pt x="1008679" y="2708514"/>
                </a:cubicBezTo>
                <a:cubicBezTo>
                  <a:pt x="999785" y="2703176"/>
                  <a:pt x="992669" y="2696060"/>
                  <a:pt x="985553" y="2690724"/>
                </a:cubicBezTo>
                <a:cubicBezTo>
                  <a:pt x="955310" y="2665818"/>
                  <a:pt x="925069" y="2640913"/>
                  <a:pt x="893047" y="2616007"/>
                </a:cubicBezTo>
                <a:cubicBezTo>
                  <a:pt x="853909" y="2585764"/>
                  <a:pt x="814772" y="2553742"/>
                  <a:pt x="775634" y="2521720"/>
                </a:cubicBezTo>
                <a:cubicBezTo>
                  <a:pt x="768518" y="2516384"/>
                  <a:pt x="761402" y="2509269"/>
                  <a:pt x="754286" y="2503931"/>
                </a:cubicBezTo>
                <a:cubicBezTo>
                  <a:pt x="747170" y="2498595"/>
                  <a:pt x="740055" y="2491479"/>
                  <a:pt x="732939" y="2486141"/>
                </a:cubicBezTo>
                <a:cubicBezTo>
                  <a:pt x="448302" y="2247758"/>
                  <a:pt x="177898" y="1964901"/>
                  <a:pt x="177898" y="1537947"/>
                </a:cubicBezTo>
                <a:cubicBezTo>
                  <a:pt x="177898" y="1215951"/>
                  <a:pt x="439406" y="895735"/>
                  <a:pt x="732939" y="557729"/>
                </a:cubicBezTo>
                <a:cubicBezTo>
                  <a:pt x="738275" y="550614"/>
                  <a:pt x="743613" y="543498"/>
                  <a:pt x="750728" y="536382"/>
                </a:cubicBezTo>
                <a:cubicBezTo>
                  <a:pt x="756064" y="529266"/>
                  <a:pt x="761402" y="522150"/>
                  <a:pt x="768518" y="515034"/>
                </a:cubicBezTo>
                <a:cubicBezTo>
                  <a:pt x="780970" y="502582"/>
                  <a:pt x="791644" y="490128"/>
                  <a:pt x="804098" y="475896"/>
                </a:cubicBezTo>
                <a:cubicBezTo>
                  <a:pt x="850351" y="424307"/>
                  <a:pt x="896605" y="370938"/>
                  <a:pt x="942858" y="317568"/>
                </a:cubicBezTo>
                <a:cubicBezTo>
                  <a:pt x="948194" y="310452"/>
                  <a:pt x="955310" y="303337"/>
                  <a:pt x="960648" y="296221"/>
                </a:cubicBezTo>
                <a:cubicBezTo>
                  <a:pt x="965984" y="289105"/>
                  <a:pt x="973100" y="281989"/>
                  <a:pt x="978438" y="274873"/>
                </a:cubicBezTo>
                <a:cubicBezTo>
                  <a:pt x="1034475" y="209051"/>
                  <a:pt x="1089623" y="142784"/>
                  <a:pt x="1141881" y="75850"/>
                </a:cubicBezTo>
                <a:close/>
                <a:moveTo>
                  <a:pt x="293257" y="0"/>
                </a:moveTo>
                <a:lnTo>
                  <a:pt x="612950" y="0"/>
                </a:lnTo>
                <a:lnTo>
                  <a:pt x="687130" y="82299"/>
                </a:lnTo>
                <a:cubicBezTo>
                  <a:pt x="754287" y="148566"/>
                  <a:pt x="829893" y="211719"/>
                  <a:pt x="898384" y="278431"/>
                </a:cubicBezTo>
                <a:cubicBezTo>
                  <a:pt x="850351" y="333579"/>
                  <a:pt x="802319" y="388728"/>
                  <a:pt x="754286" y="443875"/>
                </a:cubicBezTo>
                <a:cubicBezTo>
                  <a:pt x="745392" y="454549"/>
                  <a:pt x="734718" y="467003"/>
                  <a:pt x="725823" y="477677"/>
                </a:cubicBezTo>
                <a:cubicBezTo>
                  <a:pt x="571053" y="328243"/>
                  <a:pt x="393155" y="185925"/>
                  <a:pt x="295310" y="4469"/>
                </a:cubicBezTo>
                <a:close/>
              </a:path>
            </a:pathLst>
          </a:custGeom>
          <a:solidFill>
            <a:schemeClr val="accent4">
              <a:alpha val="40000"/>
            </a:schemeClr>
          </a:solidFill>
          <a:ln w="9525"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42109497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4_Images &amp; Contents Layout">
    <p:bg>
      <p:bgPr>
        <a:solidFill>
          <a:schemeClr val="bg1"/>
        </a:solidFill>
        <a:effectLst/>
      </p:bgPr>
    </p:bg>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5641856" y="733302"/>
            <a:ext cx="5966670" cy="710877"/>
          </a:xfrm>
          <a:prstGeom prst="rect">
            <a:avLst/>
          </a:prstGeom>
        </p:spPr>
        <p:txBody>
          <a:bodyPr anchor="ctr">
            <a:noAutofit/>
          </a:bodyPr>
          <a:lstStyle>
            <a:lvl1pPr algn="l">
              <a:defRPr sz="4000" b="0" baseline="0">
                <a:solidFill>
                  <a:schemeClr val="bg1"/>
                </a:solidFill>
                <a:latin typeface="Arial" pitchFamily="34" charset="0"/>
                <a:cs typeface="Arial" pitchFamily="34" charset="0"/>
              </a:defRPr>
            </a:lvl1pPr>
          </a:lstStyle>
          <a:p>
            <a:r>
              <a:rPr lang="en-US" altLang="ko-KR"/>
              <a:t>Images &amp; Contents</a:t>
            </a:r>
            <a:endParaRPr lang="ko-KR" altLang="en-US"/>
          </a:p>
        </p:txBody>
      </p:sp>
      <p:sp>
        <p:nvSpPr>
          <p:cNvPr id="3" name="그림 개체 틀 2"/>
          <p:cNvSpPr>
            <a:spLocks noGrp="1"/>
          </p:cNvSpPr>
          <p:nvPr>
            <p:ph type="pic" sz="quarter" idx="14" hasCustomPrompt="1"/>
          </p:nvPr>
        </p:nvSpPr>
        <p:spPr>
          <a:xfrm>
            <a:off x="0" y="-1"/>
            <a:ext cx="5039883" cy="685800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800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a:t>Place Your Picture Here</a:t>
            </a:r>
            <a:endParaRPr lang="ko-KR" altLang="en-US"/>
          </a:p>
        </p:txBody>
      </p:sp>
      <p:sp>
        <p:nvSpPr>
          <p:cNvPr id="5" name="Rectangle 4"/>
          <p:cNvSpPr/>
          <p:nvPr userDrawn="1"/>
        </p:nvSpPr>
        <p:spPr>
          <a:xfrm>
            <a:off x="5353824" y="733302"/>
            <a:ext cx="203696" cy="722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406737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99CDCC-C703-4892-A71E-DFFFC454820C}" type="datetimeFigureOut">
              <a:rPr lang="en-GB" smtClean="0"/>
              <a:t>24/07/2023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CDC4D07-D908-423F-928E-FD083398E42D}" type="slidenum">
              <a:rPr lang="en-GB" smtClean="0"/>
              <a:t>‹#›</a:t>
            </a:fld>
            <a:endParaRPr lang="en-GB"/>
          </a:p>
        </p:txBody>
      </p:sp>
    </p:spTree>
    <p:extLst>
      <p:ext uri="{BB962C8B-B14F-4D97-AF65-F5344CB8AC3E}">
        <p14:creationId xmlns:p14="http://schemas.microsoft.com/office/powerpoint/2010/main" val="3510995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99CDCC-C703-4892-A71E-DFFFC454820C}" type="datetimeFigureOut">
              <a:rPr lang="en-GB" smtClean="0"/>
              <a:t>24/07/2023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CDC4D07-D908-423F-928E-FD083398E42D}" type="slidenum">
              <a:rPr lang="en-GB" smtClean="0"/>
              <a:t>‹#›</a:t>
            </a:fld>
            <a:endParaRPr lang="en-GB"/>
          </a:p>
        </p:txBody>
      </p:sp>
    </p:spTree>
    <p:extLst>
      <p:ext uri="{BB962C8B-B14F-4D97-AF65-F5344CB8AC3E}">
        <p14:creationId xmlns:p14="http://schemas.microsoft.com/office/powerpoint/2010/main" val="2369024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799CDCC-C703-4892-A71E-DFFFC454820C}" type="datetimeFigureOut">
              <a:rPr lang="en-GB" smtClean="0"/>
              <a:t>24/07/2023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CDC4D07-D908-423F-928E-FD083398E42D}" type="slidenum">
              <a:rPr lang="en-GB" smtClean="0"/>
              <a:t>‹#›</a:t>
            </a:fld>
            <a:endParaRPr lang="en-GB"/>
          </a:p>
        </p:txBody>
      </p:sp>
    </p:spTree>
    <p:extLst>
      <p:ext uri="{BB962C8B-B14F-4D97-AF65-F5344CB8AC3E}">
        <p14:creationId xmlns:p14="http://schemas.microsoft.com/office/powerpoint/2010/main" val="853570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99CDCC-C703-4892-A71E-DFFFC454820C}" type="datetimeFigureOut">
              <a:rPr lang="en-GB" smtClean="0"/>
              <a:t>24/07/2023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CDC4D07-D908-423F-928E-FD083398E42D}" type="slidenum">
              <a:rPr lang="en-GB" smtClean="0"/>
              <a:t>‹#›</a:t>
            </a:fld>
            <a:endParaRPr lang="en-GB"/>
          </a:p>
        </p:txBody>
      </p:sp>
    </p:spTree>
    <p:extLst>
      <p:ext uri="{BB962C8B-B14F-4D97-AF65-F5344CB8AC3E}">
        <p14:creationId xmlns:p14="http://schemas.microsoft.com/office/powerpoint/2010/main" val="1263047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799CDCC-C703-4892-A71E-DFFFC454820C}" type="datetimeFigureOut">
              <a:rPr lang="en-GB" smtClean="0"/>
              <a:t>24/07/2023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CDC4D07-D908-423F-928E-FD083398E42D}" type="slidenum">
              <a:rPr lang="en-GB" smtClean="0"/>
              <a:t>‹#›</a:t>
            </a:fld>
            <a:endParaRPr lang="en-GB"/>
          </a:p>
        </p:txBody>
      </p:sp>
    </p:spTree>
    <p:extLst>
      <p:ext uri="{BB962C8B-B14F-4D97-AF65-F5344CB8AC3E}">
        <p14:creationId xmlns:p14="http://schemas.microsoft.com/office/powerpoint/2010/main" val="3373834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99CDCC-C703-4892-A71E-DFFFC454820C}" type="datetimeFigureOut">
              <a:rPr lang="en-GB" smtClean="0"/>
              <a:t>24/07/2023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CDC4D07-D908-423F-928E-FD083398E42D}" type="slidenum">
              <a:rPr lang="en-GB" smtClean="0"/>
              <a:t>‹#›</a:t>
            </a:fld>
            <a:endParaRPr lang="en-GB"/>
          </a:p>
        </p:txBody>
      </p:sp>
    </p:spTree>
    <p:extLst>
      <p:ext uri="{BB962C8B-B14F-4D97-AF65-F5344CB8AC3E}">
        <p14:creationId xmlns:p14="http://schemas.microsoft.com/office/powerpoint/2010/main" val="252589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99CDCC-C703-4892-A71E-DFFFC454820C}" type="datetimeFigureOut">
              <a:rPr lang="en-GB" smtClean="0"/>
              <a:t>24/07/2023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CDC4D07-D908-423F-928E-FD083398E42D}" type="slidenum">
              <a:rPr lang="en-GB" smtClean="0"/>
              <a:t>‹#›</a:t>
            </a:fld>
            <a:endParaRPr lang="en-GB"/>
          </a:p>
        </p:txBody>
      </p:sp>
    </p:spTree>
    <p:extLst>
      <p:ext uri="{BB962C8B-B14F-4D97-AF65-F5344CB8AC3E}">
        <p14:creationId xmlns:p14="http://schemas.microsoft.com/office/powerpoint/2010/main" val="2576819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99CDCC-C703-4892-A71E-DFFFC454820C}" type="datetimeFigureOut">
              <a:rPr lang="en-GB" smtClean="0"/>
              <a:t>24/07/2023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CDC4D07-D908-423F-928E-FD083398E42D}" type="slidenum">
              <a:rPr lang="en-GB" smtClean="0"/>
              <a:t>‹#›</a:t>
            </a:fld>
            <a:endParaRPr lang="en-GB"/>
          </a:p>
        </p:txBody>
      </p:sp>
    </p:spTree>
    <p:extLst>
      <p:ext uri="{BB962C8B-B14F-4D97-AF65-F5344CB8AC3E}">
        <p14:creationId xmlns:p14="http://schemas.microsoft.com/office/powerpoint/2010/main" val="2646530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99CDCC-C703-4892-A71E-DFFFC454820C}" type="datetimeFigureOut">
              <a:rPr lang="en-GB" smtClean="0"/>
              <a:t>24/07/2023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DC4D07-D908-423F-928E-FD083398E42D}" type="slidenum">
              <a:rPr lang="en-GB" smtClean="0"/>
              <a:t>‹#›</a:t>
            </a:fld>
            <a:endParaRPr lang="en-GB"/>
          </a:p>
        </p:txBody>
      </p:sp>
    </p:spTree>
    <p:extLst>
      <p:ext uri="{BB962C8B-B14F-4D97-AF65-F5344CB8AC3E}">
        <p14:creationId xmlns:p14="http://schemas.microsoft.com/office/powerpoint/2010/main" val="415902589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315_533D117C.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tiff"/><Relationship Id="rId4"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4.tiff"/></Relationships>
</file>

<file path=ppt/slides/_rels/slide11.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1.xml"/><Relationship Id="rId1" Type="http://schemas.openxmlformats.org/officeDocument/2006/relationships/slideLayout" Target="../slideLayouts/slideLayout13.xml"/><Relationship Id="rId4" Type="http://schemas.openxmlformats.org/officeDocument/2006/relationships/image" Target="../media/image13.tiff"/></Relationships>
</file>

<file path=ppt/slides/_rels/slide12.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3.tiff"/></Relationships>
</file>

<file path=ppt/slides/_rels/slide13.xml.rels><?xml version="1.0" encoding="UTF-8" standalone="yes"?>
<Relationships xmlns="http://schemas.openxmlformats.org/package/2006/relationships"><Relationship Id="rId8" Type="http://schemas.microsoft.com/office/2007/relationships/diagramDrawing" Target="../diagrams/drawing4.xml"/><Relationship Id="rId3" Type="http://schemas.microsoft.com/office/2018/10/relationships/comments" Target="../comments/modernComment_317_E854B991.xml"/><Relationship Id="rId7" Type="http://schemas.openxmlformats.org/officeDocument/2006/relationships/diagramColors" Target="../diagrams/colors4.xml"/><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microsoft.com/office/2018/10/relationships/comments" Target="../comments/modernComment_321_F4B4A9BA.xml"/><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microsoft.com/office/2018/10/relationships/comments" Target="../comments/modernComment_316_752B57C4.xm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22.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8" Type="http://schemas.microsoft.com/office/2007/relationships/diagramDrawing" Target="../diagrams/drawing5.xml"/><Relationship Id="rId3" Type="http://schemas.microsoft.com/office/2018/10/relationships/comments" Target="../comments/modernComment_328_5C18320E.xml"/><Relationship Id="rId7" Type="http://schemas.openxmlformats.org/officeDocument/2006/relationships/diagramColors" Target="../diagrams/colors5.xml"/><Relationship Id="rId2" Type="http://schemas.openxmlformats.org/officeDocument/2006/relationships/notesSlide" Target="../notesSlides/notesSlide22.xml"/><Relationship Id="rId1" Type="http://schemas.openxmlformats.org/officeDocument/2006/relationships/slideLayout" Target="../slideLayouts/slideLayout13.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microsoft.com/office/2018/10/relationships/comments" Target="../comments/modernComment_324_D3F5D519.xml"/><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44.jpeg"/><Relationship Id="rId13" Type="http://schemas.openxmlformats.org/officeDocument/2006/relationships/image" Target="../media/image3.png"/><Relationship Id="rId3" Type="http://schemas.openxmlformats.org/officeDocument/2006/relationships/image" Target="../media/image41.jpeg"/><Relationship Id="rId7" Type="http://schemas.openxmlformats.org/officeDocument/2006/relationships/image" Target="../media/image43.jpeg"/><Relationship Id="rId12"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3.xml"/><Relationship Id="rId6" Type="http://schemas.openxmlformats.org/officeDocument/2006/relationships/image" Target="../media/image2.tiff"/><Relationship Id="rId11" Type="http://schemas.openxmlformats.org/officeDocument/2006/relationships/image" Target="../media/image47.png"/><Relationship Id="rId5" Type="http://schemas.openxmlformats.org/officeDocument/2006/relationships/image" Target="../media/image1.tiff"/><Relationship Id="rId10" Type="http://schemas.openxmlformats.org/officeDocument/2006/relationships/image" Target="../media/image46.png"/><Relationship Id="rId4" Type="http://schemas.openxmlformats.org/officeDocument/2006/relationships/image" Target="../media/image42.png"/><Relationship Id="rId9" Type="http://schemas.openxmlformats.org/officeDocument/2006/relationships/image" Target="../media/image45.png"/></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327_AAEA5ED8.xml"/><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microsoft.com/office/2018/10/relationships/comments" Target="../comments/modernComment_326_DA338D7A.xml"/><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55.tiff"/></Relationships>
</file>

<file path=ppt/slides/_rels/slide36.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59.tiff"/></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13.xml"/><Relationship Id="rId4" Type="http://schemas.openxmlformats.org/officeDocument/2006/relationships/image" Target="../media/image61.tiff"/></Relationships>
</file>

<file path=ppt/slides/_rels/slide39.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image" Target="../media/image6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microsoft.com/office/2018/10/relationships/comments" Target="../comments/modernComment_32C_5524E0F4.xml"/><Relationship Id="rId7" Type="http://schemas.openxmlformats.org/officeDocument/2006/relationships/diagramColors" Target="../diagrams/colors2.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65.tiff"/></Relationships>
</file>

<file path=ppt/slides/_rels/slide41.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8" Type="http://schemas.openxmlformats.org/officeDocument/2006/relationships/image" Target="../media/image68.jpeg"/><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diagramColors" Target="../diagrams/colors7.xml"/><Relationship Id="rId5" Type="http://schemas.openxmlformats.org/officeDocument/2006/relationships/diagramQuickStyle" Target="../diagrams/quickStyle7.xml"/><Relationship Id="rId10" Type="http://schemas.openxmlformats.org/officeDocument/2006/relationships/image" Target="../media/image70.png"/><Relationship Id="rId4" Type="http://schemas.openxmlformats.org/officeDocument/2006/relationships/diagramLayout" Target="../diagrams/layout7.xml"/><Relationship Id="rId9"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8" Type="http://schemas.microsoft.com/office/2007/relationships/diagramDrawing" Target="../diagrams/drawing3.xml"/><Relationship Id="rId3" Type="http://schemas.microsoft.com/office/2018/10/relationships/comments" Target="../comments/modernComment_319_B0DA3800.xml"/><Relationship Id="rId7" Type="http://schemas.openxmlformats.org/officeDocument/2006/relationships/diagramColors" Target="../diagrams/colors3.xml"/><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6.xml.rels><?xml version="1.0" encoding="UTF-8" standalone="yes"?>
<Relationships xmlns="http://schemas.openxmlformats.org/package/2006/relationships"><Relationship Id="rId3" Type="http://schemas.microsoft.com/office/2018/10/relationships/comments" Target="../comments/modernComment_318_F5CFBE59.xml"/><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0.tiff"/></Relationships>
</file>

<file path=ppt/slides/_rels/slide8.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0.tiff"/></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8650DF5-C403-0DA8-825C-58DD5751ED3F}"/>
              </a:ext>
            </a:extLst>
          </p:cNvPr>
          <p:cNvSpPr/>
          <p:nvPr/>
        </p:nvSpPr>
        <p:spPr>
          <a:xfrm>
            <a:off x="1323837" y="4542503"/>
            <a:ext cx="2492477" cy="23154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Top Corners Rounded 246">
            <a:extLst>
              <a:ext uri="{FF2B5EF4-FFF2-40B4-BE49-F238E27FC236}">
                <a16:creationId xmlns:a16="http://schemas.microsoft.com/office/drawing/2014/main" id="{2573B5BF-096F-4A66-B0B5-F31C42151791}"/>
              </a:ext>
            </a:extLst>
          </p:cNvPr>
          <p:cNvSpPr/>
          <p:nvPr/>
        </p:nvSpPr>
        <p:spPr>
          <a:xfrm rot="5400000">
            <a:off x="6357934" y="-2405066"/>
            <a:ext cx="1511408" cy="10156724"/>
          </a:xfrm>
          <a:prstGeom prst="round2SameRect">
            <a:avLst>
              <a:gd name="adj1" fmla="val 0"/>
              <a:gd name="adj2" fmla="val 3567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0A069C8-1D97-A80F-1DED-1BA33871F67B}"/>
              </a:ext>
            </a:extLst>
          </p:cNvPr>
          <p:cNvSpPr txBox="1">
            <a:spLocks/>
          </p:cNvSpPr>
          <p:nvPr/>
        </p:nvSpPr>
        <p:spPr>
          <a:xfrm>
            <a:off x="2035276" y="2124312"/>
            <a:ext cx="10156724" cy="1026431"/>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a:solidFill>
                  <a:schemeClr val="bg1"/>
                </a:solidFill>
                <a:latin typeface="Calibri" panose="020F0502020204030204" pitchFamily="34" charset="0"/>
              </a:rPr>
              <a:t>Controlling for the general psychopathology factor ‘p’ </a:t>
            </a:r>
          </a:p>
          <a:p>
            <a:r>
              <a:rPr lang="en-GB" sz="3600">
                <a:solidFill>
                  <a:schemeClr val="bg1"/>
                </a:solidFill>
                <a:latin typeface="Calibri" panose="020F0502020204030204" pitchFamily="34" charset="0"/>
              </a:rPr>
              <a:t>in genomic research on psychiatric disorders</a:t>
            </a:r>
            <a:endParaRPr lang="ko-KR" altLang="en-US" sz="3600">
              <a:solidFill>
                <a:schemeClr val="bg1"/>
              </a:solidFill>
              <a:cs typeface="Arial" pitchFamily="34" charset="0"/>
            </a:endParaRPr>
          </a:p>
        </p:txBody>
      </p:sp>
      <p:sp>
        <p:nvSpPr>
          <p:cNvPr id="9" name="TextBox 8">
            <a:extLst>
              <a:ext uri="{FF2B5EF4-FFF2-40B4-BE49-F238E27FC236}">
                <a16:creationId xmlns:a16="http://schemas.microsoft.com/office/drawing/2014/main" id="{88491109-B86C-0F59-A82F-AB42557C8255}"/>
              </a:ext>
            </a:extLst>
          </p:cNvPr>
          <p:cNvSpPr txBox="1"/>
          <p:nvPr/>
        </p:nvSpPr>
        <p:spPr>
          <a:xfrm>
            <a:off x="1166674" y="4657687"/>
            <a:ext cx="8452302" cy="1231106"/>
          </a:xfrm>
          <a:prstGeom prst="rect">
            <a:avLst/>
          </a:prstGeom>
          <a:noFill/>
        </p:spPr>
        <p:txBody>
          <a:bodyPr wrap="square" lIns="108000" rIns="108000" rtlCol="0">
            <a:spAutoFit/>
          </a:bodyPr>
          <a:lstStyle/>
          <a:p>
            <a:r>
              <a:rPr lang="en-GB" sz="2800">
                <a:effectLst/>
                <a:latin typeface="Calibri" panose="020F0502020204030204" pitchFamily="34" charset="0"/>
                <a:ea typeface="Calibri" panose="020F0502020204030204" pitchFamily="34" charset="0"/>
                <a:cs typeface="Calibri" panose="020F0502020204030204" pitchFamily="34" charset="0"/>
              </a:rPr>
              <a:t>Wangjingyi Liao</a:t>
            </a:r>
            <a:r>
              <a:rPr lang="en-GB" sz="2800" baseline="30000">
                <a:effectLst/>
                <a:latin typeface="Calibri" panose="020F0502020204030204" pitchFamily="34" charset="0"/>
                <a:ea typeface="Calibri" panose="020F0502020204030204" pitchFamily="34" charset="0"/>
                <a:cs typeface="Calibri" panose="020F0502020204030204" pitchFamily="34" charset="0"/>
              </a:rPr>
              <a:t>1</a:t>
            </a:r>
            <a:r>
              <a:rPr lang="en-GB" sz="2800">
                <a:latin typeface="Calibri" panose="020F0502020204030204" pitchFamily="34" charset="0"/>
                <a:ea typeface="Calibri" panose="020F0502020204030204" pitchFamily="34" charset="0"/>
                <a:cs typeface="Calibri" panose="020F0502020204030204" pitchFamily="34" charset="0"/>
              </a:rPr>
              <a:t>, Engin Keser</a:t>
            </a:r>
            <a:r>
              <a:rPr lang="en-GB" sz="2800" baseline="30000">
                <a:latin typeface="Calibri" panose="020F0502020204030204" pitchFamily="34" charset="0"/>
                <a:ea typeface="Calibri" panose="020F0502020204030204" pitchFamily="34" charset="0"/>
                <a:cs typeface="Calibri" panose="020F0502020204030204" pitchFamily="34" charset="0"/>
              </a:rPr>
              <a:t>1</a:t>
            </a:r>
            <a:r>
              <a:rPr lang="en-GB" sz="2800">
                <a:latin typeface="Calibri" panose="020F0502020204030204" pitchFamily="34" charset="0"/>
                <a:ea typeface="Calibri" panose="020F0502020204030204" pitchFamily="34" charset="0"/>
                <a:cs typeface="Calibri" panose="020F0502020204030204" pitchFamily="34" charset="0"/>
              </a:rPr>
              <a:t>, </a:t>
            </a:r>
            <a:r>
              <a:rPr lang="en-GB" sz="2800">
                <a:effectLst/>
                <a:latin typeface="Calibri" panose="020F0502020204030204" pitchFamily="34" charset="0"/>
                <a:ea typeface="Calibri" panose="020F0502020204030204" pitchFamily="34" charset="0"/>
                <a:cs typeface="Calibri" panose="020F0502020204030204" pitchFamily="34" charset="0"/>
              </a:rPr>
              <a:t>Andrea G. Allegrini, Kaili Rimfeld, Robert Plomin</a:t>
            </a:r>
            <a:r>
              <a:rPr lang="en-GB" sz="2800" baseline="30000">
                <a:effectLst/>
                <a:latin typeface="Calibri" panose="020F0502020204030204" pitchFamily="34" charset="0"/>
                <a:ea typeface="Calibri" panose="020F0502020204030204" pitchFamily="34" charset="0"/>
                <a:cs typeface="Calibri" panose="020F0502020204030204" pitchFamily="34" charset="0"/>
              </a:rPr>
              <a:t>2</a:t>
            </a:r>
            <a:r>
              <a:rPr lang="en-GB" sz="2800">
                <a:effectLst/>
                <a:latin typeface="Calibri" panose="020F0502020204030204" pitchFamily="34" charset="0"/>
                <a:ea typeface="Calibri" panose="020F0502020204030204" pitchFamily="34" charset="0"/>
                <a:cs typeface="Calibri" panose="020F0502020204030204" pitchFamily="34" charset="0"/>
              </a:rPr>
              <a:t> and Margherita Malanchini</a:t>
            </a:r>
            <a:r>
              <a:rPr lang="en-GB" sz="2800" baseline="30000">
                <a:effectLst/>
                <a:latin typeface="Calibri" panose="020F0502020204030204" pitchFamily="34" charset="0"/>
                <a:ea typeface="Calibri" panose="020F0502020204030204" pitchFamily="34" charset="0"/>
                <a:cs typeface="Calibri" panose="020F0502020204030204" pitchFamily="34" charset="0"/>
              </a:rPr>
              <a:t>2</a:t>
            </a:r>
            <a:endParaRPr lang="en-GB" sz="2800">
              <a:effectLst/>
              <a:latin typeface="Calibri" panose="020F0502020204030204" pitchFamily="34" charset="0"/>
              <a:ea typeface="Arial" panose="020B0604020202020204" pitchFamily="34" charset="0"/>
              <a:cs typeface="Calibri" panose="020F0502020204030204" pitchFamily="34" charset="0"/>
            </a:endParaRPr>
          </a:p>
          <a:p>
            <a:pPr algn="l" rtl="0">
              <a:spcBef>
                <a:spcPts val="0"/>
              </a:spcBef>
              <a:spcAft>
                <a:spcPts val="0"/>
              </a:spcAft>
            </a:pPr>
            <a:endParaRPr lang="en-GB" b="0">
              <a:effectLst/>
            </a:endParaRPr>
          </a:p>
        </p:txBody>
      </p:sp>
      <p:pic>
        <p:nvPicPr>
          <p:cNvPr id="10" name="Picture 9">
            <a:extLst>
              <a:ext uri="{FF2B5EF4-FFF2-40B4-BE49-F238E27FC236}">
                <a16:creationId xmlns:a16="http://schemas.microsoft.com/office/drawing/2014/main" id="{A585C82A-9551-3AB8-2AE8-A72E9FCFFCB8}"/>
              </a:ext>
            </a:extLst>
          </p:cNvPr>
          <p:cNvPicPr>
            <a:picLocks noChangeAspect="1"/>
          </p:cNvPicPr>
          <p:nvPr/>
        </p:nvPicPr>
        <p:blipFill>
          <a:blip r:embed="rId4">
            <a:alphaModFix/>
          </a:blip>
          <a:stretch>
            <a:fillRect/>
          </a:stretch>
        </p:blipFill>
        <p:spPr>
          <a:xfrm>
            <a:off x="9776139" y="0"/>
            <a:ext cx="1884919" cy="1024412"/>
          </a:xfrm>
          <a:prstGeom prst="rect">
            <a:avLst/>
          </a:prstGeom>
        </p:spPr>
      </p:pic>
      <p:sp>
        <p:nvSpPr>
          <p:cNvPr id="11" name="TextBox 10">
            <a:extLst>
              <a:ext uri="{FF2B5EF4-FFF2-40B4-BE49-F238E27FC236}">
                <a16:creationId xmlns:a16="http://schemas.microsoft.com/office/drawing/2014/main" id="{2A52D56C-B40E-88F8-91FA-0C2E616D1A2D}"/>
              </a:ext>
            </a:extLst>
          </p:cNvPr>
          <p:cNvSpPr txBox="1"/>
          <p:nvPr/>
        </p:nvSpPr>
        <p:spPr>
          <a:xfrm>
            <a:off x="1166674" y="5675687"/>
            <a:ext cx="5751279" cy="779444"/>
          </a:xfrm>
          <a:prstGeom prst="rect">
            <a:avLst/>
          </a:prstGeom>
          <a:noFill/>
        </p:spPr>
        <p:txBody>
          <a:bodyPr wrap="square" lIns="108000" rIns="108000" rtlCol="0">
            <a:spAutoFit/>
          </a:bodyPr>
          <a:lstStyle/>
          <a:p>
            <a:pPr>
              <a:lnSpc>
                <a:spcPct val="115000"/>
              </a:lnSpc>
            </a:pPr>
            <a:r>
              <a:rPr lang="en-GB" sz="2000" baseline="30000">
                <a:effectLst/>
                <a:latin typeface="Calibri" panose="020F0502020204030204" pitchFamily="34" charset="0"/>
                <a:ea typeface="Calibri" panose="020F0502020204030204" pitchFamily="34" charset="0"/>
                <a:cs typeface="Calibri" panose="020F0502020204030204" pitchFamily="34" charset="0"/>
              </a:rPr>
              <a:t>1 </a:t>
            </a:r>
            <a:r>
              <a:rPr lang="en-GB" sz="2000">
                <a:effectLst/>
                <a:latin typeface="Calibri" panose="020F0502020204030204" pitchFamily="34" charset="0"/>
                <a:ea typeface="Calibri" panose="020F0502020204030204" pitchFamily="34" charset="0"/>
                <a:cs typeface="Calibri" panose="020F0502020204030204" pitchFamily="34" charset="0"/>
              </a:rPr>
              <a:t>These authors contributed equally</a:t>
            </a:r>
          </a:p>
          <a:p>
            <a:pPr>
              <a:lnSpc>
                <a:spcPct val="115000"/>
              </a:lnSpc>
            </a:pPr>
            <a:r>
              <a:rPr lang="en-GB" sz="2000" baseline="30000">
                <a:effectLst/>
                <a:latin typeface="Calibri" panose="020F0502020204030204" pitchFamily="34" charset="0"/>
                <a:ea typeface="Calibri" panose="020F0502020204030204" pitchFamily="34" charset="0"/>
                <a:cs typeface="Calibri" panose="020F0502020204030204" pitchFamily="34" charset="0"/>
              </a:rPr>
              <a:t>2 </a:t>
            </a:r>
            <a:r>
              <a:rPr lang="en-GB" sz="2000">
                <a:effectLst/>
                <a:latin typeface="Calibri" panose="020F0502020204030204" pitchFamily="34" charset="0"/>
                <a:ea typeface="Calibri" panose="020F0502020204030204" pitchFamily="34" charset="0"/>
                <a:cs typeface="Calibri" panose="020F0502020204030204" pitchFamily="34" charset="0"/>
              </a:rPr>
              <a:t>These authors jointly supervised the work</a:t>
            </a:r>
            <a:r>
              <a:rPr lang="en-GB" sz="2000">
                <a:effectLst/>
                <a:latin typeface="Calibri" panose="020F0502020204030204" pitchFamily="34" charset="0"/>
                <a:cs typeface="Calibri" panose="020F0502020204030204" pitchFamily="34" charset="0"/>
              </a:rPr>
              <a:t> </a:t>
            </a:r>
            <a:endParaRPr lang="en-US" sz="2000">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E6349DAD-5C7D-D823-6A14-FF4EBDD5394C}"/>
              </a:ext>
            </a:extLst>
          </p:cNvPr>
          <p:cNvPicPr>
            <a:picLocks noChangeAspect="1"/>
          </p:cNvPicPr>
          <p:nvPr/>
        </p:nvPicPr>
        <p:blipFill>
          <a:blip r:embed="rId5"/>
          <a:stretch>
            <a:fillRect/>
          </a:stretch>
        </p:blipFill>
        <p:spPr>
          <a:xfrm>
            <a:off x="7954963" y="0"/>
            <a:ext cx="1821176" cy="1024412"/>
          </a:xfrm>
          <a:prstGeom prst="rect">
            <a:avLst/>
          </a:prstGeom>
        </p:spPr>
      </p:pic>
      <p:sp>
        <p:nvSpPr>
          <p:cNvPr id="2" name="AutoShape 2">
            <a:extLst>
              <a:ext uri="{FF2B5EF4-FFF2-40B4-BE49-F238E27FC236}">
                <a16:creationId xmlns:a16="http://schemas.microsoft.com/office/drawing/2014/main" id="{28F3DB46-0DA6-B681-1690-694F52BCCA0B}"/>
              </a:ext>
            </a:extLst>
          </p:cNvPr>
          <p:cNvSpPr>
            <a:spLocks noChangeAspect="1" noChangeArrowheads="1"/>
          </p:cNvSpPr>
          <p:nvPr/>
        </p:nvSpPr>
        <p:spPr bwMode="auto">
          <a:xfrm>
            <a:off x="5943600" y="3276600"/>
            <a:ext cx="1359568" cy="13595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AutoShape 4">
            <a:extLst>
              <a:ext uri="{FF2B5EF4-FFF2-40B4-BE49-F238E27FC236}">
                <a16:creationId xmlns:a16="http://schemas.microsoft.com/office/drawing/2014/main" id="{C62B8909-E2A2-E998-1F32-B74554ED999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TextBox 3">
            <a:extLst>
              <a:ext uri="{FF2B5EF4-FFF2-40B4-BE49-F238E27FC236}">
                <a16:creationId xmlns:a16="http://schemas.microsoft.com/office/drawing/2014/main" id="{A7799FD9-1D6B-4D55-D47B-C30BEFBD074F}"/>
              </a:ext>
            </a:extLst>
          </p:cNvPr>
          <p:cNvSpPr txBox="1"/>
          <p:nvPr/>
        </p:nvSpPr>
        <p:spPr>
          <a:xfrm>
            <a:off x="10439866" y="4542503"/>
            <a:ext cx="2004895" cy="369332"/>
          </a:xfrm>
          <a:prstGeom prst="rect">
            <a:avLst/>
          </a:prstGeom>
          <a:noFill/>
        </p:spPr>
        <p:txBody>
          <a:bodyPr wrap="square" rtlCol="0">
            <a:spAutoFit/>
          </a:bodyPr>
          <a:lstStyle/>
          <a:p>
            <a:r>
              <a:rPr lang="en-GB" sz="1600">
                <a:solidFill>
                  <a:schemeClr val="bg1"/>
                </a:solidFill>
                <a:latin typeface="Abadi" panose="020B0604020104020204" pitchFamily="34" charset="0"/>
              </a:rPr>
              <a:t>Preregistration</a:t>
            </a:r>
            <a:r>
              <a:rPr lang="en-GB">
                <a:solidFill>
                  <a:schemeClr val="bg1"/>
                </a:solidFill>
              </a:rPr>
              <a:t> </a:t>
            </a:r>
          </a:p>
        </p:txBody>
      </p:sp>
      <p:pic>
        <p:nvPicPr>
          <p:cNvPr id="6" name="Picture 5" descr="A qr code on a white background&#10;&#10;Description automatically generated">
            <a:extLst>
              <a:ext uri="{FF2B5EF4-FFF2-40B4-BE49-F238E27FC236}">
                <a16:creationId xmlns:a16="http://schemas.microsoft.com/office/drawing/2014/main" id="{A519BC66-DC68-A6C4-8393-95D8DF3B6E3E}"/>
              </a:ext>
            </a:extLst>
          </p:cNvPr>
          <p:cNvPicPr>
            <a:picLocks noChangeAspect="1"/>
          </p:cNvPicPr>
          <p:nvPr/>
        </p:nvPicPr>
        <p:blipFill rotWithShape="1">
          <a:blip r:embed="rId6">
            <a:extLst>
              <a:ext uri="{28A0092B-C50C-407E-A947-70E740481C1C}">
                <a14:useLocalDpi xmlns:a14="http://schemas.microsoft.com/office/drawing/2010/main" val="0"/>
              </a:ext>
            </a:extLst>
          </a:blip>
          <a:srcRect l="12440" t="10393" r="11305" b="13062"/>
          <a:stretch/>
        </p:blipFill>
        <p:spPr>
          <a:xfrm>
            <a:off x="10439866" y="5110480"/>
            <a:ext cx="1457494" cy="1463040"/>
          </a:xfrm>
          <a:prstGeom prst="rect">
            <a:avLst/>
          </a:prstGeom>
        </p:spPr>
      </p:pic>
    </p:spTree>
    <p:extLst>
      <p:ext uri="{BB962C8B-B14F-4D97-AF65-F5344CB8AC3E}">
        <p14:creationId xmlns:p14="http://schemas.microsoft.com/office/powerpoint/2010/main" val="1396511100"/>
      </p:ext>
    </p:extLst>
  </p:cSld>
  <p:clrMapOvr>
    <a:masterClrMapping/>
  </p:clrMapOvr>
  <mc:AlternateContent xmlns:mc="http://schemas.openxmlformats.org/markup-compatibility/2006" xmlns:p14="http://schemas.microsoft.com/office/powerpoint/2010/main">
    <mc:Choice Requires="p14">
      <p:transition spd="slow" p14:dur="2000" advTm="3067"/>
    </mc:Choice>
    <mc:Fallback xmlns="">
      <p:transition spd="slow" advTm="3067"/>
    </mc:Fallback>
  </mc:AlternateContent>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ext, font, screenshot, graphics&#10;&#10;Description automatically generated">
            <a:extLst>
              <a:ext uri="{FF2B5EF4-FFF2-40B4-BE49-F238E27FC236}">
                <a16:creationId xmlns:a16="http://schemas.microsoft.com/office/drawing/2014/main" id="{6FD07DEB-FE2C-732C-55DE-1DE3421A3A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45794" y="769995"/>
            <a:ext cx="2198878" cy="1531361"/>
          </a:xfrm>
          <a:prstGeom prst="rect">
            <a:avLst/>
          </a:prstGeom>
        </p:spPr>
      </p:pic>
      <p:pic>
        <p:nvPicPr>
          <p:cNvPr id="8" name="Picture 7" descr="A picture containing text, screenshot, line, plot&#10;&#10;Description automatically generated">
            <a:extLst>
              <a:ext uri="{FF2B5EF4-FFF2-40B4-BE49-F238E27FC236}">
                <a16:creationId xmlns:a16="http://schemas.microsoft.com/office/drawing/2014/main" id="{8514C38E-7CC0-4C07-D10F-6EACAB45A7F3}"/>
              </a:ext>
            </a:extLst>
          </p:cNvPr>
          <p:cNvPicPr>
            <a:picLocks noChangeAspect="1"/>
          </p:cNvPicPr>
          <p:nvPr/>
        </p:nvPicPr>
        <p:blipFill rotWithShape="1">
          <a:blip r:embed="rId4">
            <a:extLst>
              <a:ext uri="{28A0092B-C50C-407E-A947-70E740481C1C}">
                <a14:useLocalDpi xmlns:a14="http://schemas.microsoft.com/office/drawing/2010/main" val="0"/>
              </a:ext>
            </a:extLst>
          </a:blip>
          <a:srcRect l="5131" r="13291"/>
          <a:stretch/>
        </p:blipFill>
        <p:spPr>
          <a:xfrm>
            <a:off x="47328" y="1915925"/>
            <a:ext cx="10542601" cy="3601307"/>
          </a:xfrm>
          <a:prstGeom prst="rect">
            <a:avLst/>
          </a:prstGeom>
        </p:spPr>
      </p:pic>
      <p:sp>
        <p:nvSpPr>
          <p:cNvPr id="6" name="Title 1">
            <a:extLst>
              <a:ext uri="{FF2B5EF4-FFF2-40B4-BE49-F238E27FC236}">
                <a16:creationId xmlns:a16="http://schemas.microsoft.com/office/drawing/2014/main" id="{1131D5CD-206E-F63F-499B-0403F418E6EB}"/>
              </a:ext>
            </a:extLst>
          </p:cNvPr>
          <p:cNvSpPr txBox="1">
            <a:spLocks/>
          </p:cNvSpPr>
          <p:nvPr/>
        </p:nvSpPr>
        <p:spPr>
          <a:xfrm>
            <a:off x="47328" y="13186"/>
            <a:ext cx="11737304" cy="12555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GB" sz="3200" b="1">
                <a:solidFill>
                  <a:srgbClr val="000000"/>
                </a:solidFill>
                <a:latin typeface="+mn-lt"/>
                <a:cs typeface="Calibri"/>
              </a:rPr>
              <a:t>ADHD: Correlations with Demographic &amp; Anthropometric Traits</a:t>
            </a:r>
            <a:endParaRPr lang="en-GB" sz="3200" b="1" i="0" u="none" strike="noStrike">
              <a:solidFill>
                <a:srgbClr val="000000"/>
              </a:solidFill>
              <a:effectLst/>
              <a:latin typeface="+mn-lt"/>
              <a:cs typeface="Calibri" panose="020F0502020204030204" pitchFamily="34" charset="0"/>
            </a:endParaRPr>
          </a:p>
        </p:txBody>
      </p:sp>
      <p:grpSp>
        <p:nvGrpSpPr>
          <p:cNvPr id="9" name="Group 8">
            <a:extLst>
              <a:ext uri="{FF2B5EF4-FFF2-40B4-BE49-F238E27FC236}">
                <a16:creationId xmlns:a16="http://schemas.microsoft.com/office/drawing/2014/main" id="{4CFC9327-47FB-5E3C-5A25-C374B3161066}"/>
              </a:ext>
            </a:extLst>
          </p:cNvPr>
          <p:cNvGrpSpPr/>
          <p:nvPr/>
        </p:nvGrpSpPr>
        <p:grpSpPr>
          <a:xfrm>
            <a:off x="2286667" y="5571233"/>
            <a:ext cx="7594635" cy="509179"/>
            <a:chOff x="2495600" y="6289085"/>
            <a:chExt cx="7594635" cy="509179"/>
          </a:xfrm>
        </p:grpSpPr>
        <p:cxnSp>
          <p:nvCxnSpPr>
            <p:cNvPr id="10" name="Straight Connector 9">
              <a:extLst>
                <a:ext uri="{FF2B5EF4-FFF2-40B4-BE49-F238E27FC236}">
                  <a16:creationId xmlns:a16="http://schemas.microsoft.com/office/drawing/2014/main" id="{351823B3-37A2-4B76-4929-BD081CAF593D}"/>
                </a:ext>
              </a:extLst>
            </p:cNvPr>
            <p:cNvCxnSpPr>
              <a:cxnSpLocks/>
            </p:cNvCxnSpPr>
            <p:nvPr/>
          </p:nvCxnSpPr>
          <p:spPr>
            <a:xfrm>
              <a:off x="2827582" y="6386513"/>
              <a:ext cx="7072313" cy="0"/>
            </a:xfrm>
            <a:prstGeom prst="line">
              <a:avLst/>
            </a:prstGeom>
            <a:ln w="28575"/>
          </p:spPr>
          <p:style>
            <a:lnRef idx="1">
              <a:schemeClr val="dk1"/>
            </a:lnRef>
            <a:fillRef idx="0">
              <a:schemeClr val="dk1"/>
            </a:fillRef>
            <a:effectRef idx="0">
              <a:schemeClr val="dk1"/>
            </a:effectRef>
            <a:fontRef idx="minor">
              <a:schemeClr val="tx1"/>
            </a:fontRef>
          </p:style>
        </p:cxnSp>
        <p:grpSp>
          <p:nvGrpSpPr>
            <p:cNvPr id="11" name="Group 10">
              <a:extLst>
                <a:ext uri="{FF2B5EF4-FFF2-40B4-BE49-F238E27FC236}">
                  <a16:creationId xmlns:a16="http://schemas.microsoft.com/office/drawing/2014/main" id="{B30E4EEF-0478-0097-5FD2-51CF813562BF}"/>
                </a:ext>
              </a:extLst>
            </p:cNvPr>
            <p:cNvGrpSpPr/>
            <p:nvPr/>
          </p:nvGrpSpPr>
          <p:grpSpPr>
            <a:xfrm>
              <a:off x="2495600" y="6299699"/>
              <a:ext cx="663964" cy="498565"/>
              <a:chOff x="2554093" y="6299699"/>
              <a:chExt cx="663964" cy="498565"/>
            </a:xfrm>
          </p:grpSpPr>
          <p:sp>
            <p:nvSpPr>
              <p:cNvPr id="36" name="TextBox 35">
                <a:extLst>
                  <a:ext uri="{FF2B5EF4-FFF2-40B4-BE49-F238E27FC236}">
                    <a16:creationId xmlns:a16="http://schemas.microsoft.com/office/drawing/2014/main" id="{01B705D6-0ED8-0BE7-7EA3-057421ECA24F}"/>
                  </a:ext>
                </a:extLst>
              </p:cNvPr>
              <p:cNvSpPr txBox="1"/>
              <p:nvPr/>
            </p:nvSpPr>
            <p:spPr>
              <a:xfrm>
                <a:off x="2554093" y="6428932"/>
                <a:ext cx="663964" cy="369332"/>
              </a:xfrm>
              <a:prstGeom prst="rect">
                <a:avLst/>
              </a:prstGeom>
              <a:noFill/>
            </p:spPr>
            <p:txBody>
              <a:bodyPr wrap="none" rtlCol="0">
                <a:spAutoFit/>
              </a:bodyPr>
              <a:lstStyle/>
              <a:p>
                <a:r>
                  <a:rPr lang="en-GB"/>
                  <a:t>-1.00</a:t>
                </a:r>
              </a:p>
            </p:txBody>
          </p:sp>
          <p:cxnSp>
            <p:nvCxnSpPr>
              <p:cNvPr id="37" name="Straight Connector 36">
                <a:extLst>
                  <a:ext uri="{FF2B5EF4-FFF2-40B4-BE49-F238E27FC236}">
                    <a16:creationId xmlns:a16="http://schemas.microsoft.com/office/drawing/2014/main" id="{AD68E0EB-5B75-32FB-5C17-FE32C1DE37CF}"/>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F3F81552-F3B3-486C-74E7-274A6EA99246}"/>
                </a:ext>
              </a:extLst>
            </p:cNvPr>
            <p:cNvGrpSpPr/>
            <p:nvPr/>
          </p:nvGrpSpPr>
          <p:grpSpPr>
            <a:xfrm>
              <a:off x="4237307" y="6299699"/>
              <a:ext cx="663964" cy="498565"/>
              <a:chOff x="2554093" y="6299699"/>
              <a:chExt cx="663964" cy="498565"/>
            </a:xfrm>
          </p:grpSpPr>
          <p:sp>
            <p:nvSpPr>
              <p:cNvPr id="34" name="TextBox 33">
                <a:extLst>
                  <a:ext uri="{FF2B5EF4-FFF2-40B4-BE49-F238E27FC236}">
                    <a16:creationId xmlns:a16="http://schemas.microsoft.com/office/drawing/2014/main" id="{F469CF43-FC84-4B7C-E658-E97CB7E70563}"/>
                  </a:ext>
                </a:extLst>
              </p:cNvPr>
              <p:cNvSpPr txBox="1"/>
              <p:nvPr/>
            </p:nvSpPr>
            <p:spPr>
              <a:xfrm>
                <a:off x="2554093" y="6428932"/>
                <a:ext cx="663964" cy="369332"/>
              </a:xfrm>
              <a:prstGeom prst="rect">
                <a:avLst/>
              </a:prstGeom>
              <a:noFill/>
            </p:spPr>
            <p:txBody>
              <a:bodyPr wrap="none" rtlCol="0">
                <a:spAutoFit/>
              </a:bodyPr>
              <a:lstStyle/>
              <a:p>
                <a:r>
                  <a:rPr lang="en-GB"/>
                  <a:t>-0.50</a:t>
                </a:r>
              </a:p>
            </p:txBody>
          </p:sp>
          <p:cxnSp>
            <p:nvCxnSpPr>
              <p:cNvPr id="35" name="Straight Connector 34">
                <a:extLst>
                  <a:ext uri="{FF2B5EF4-FFF2-40B4-BE49-F238E27FC236}">
                    <a16:creationId xmlns:a16="http://schemas.microsoft.com/office/drawing/2014/main" id="{74250986-71ED-03B1-6F79-B32F889689FE}"/>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C3383712-B33D-2E4E-59D0-F8BC33F26477}"/>
                </a:ext>
              </a:extLst>
            </p:cNvPr>
            <p:cNvGrpSpPr/>
            <p:nvPr/>
          </p:nvGrpSpPr>
          <p:grpSpPr>
            <a:xfrm>
              <a:off x="5108161" y="6299699"/>
              <a:ext cx="663964" cy="498565"/>
              <a:chOff x="2554093" y="6299699"/>
              <a:chExt cx="663964" cy="498565"/>
            </a:xfrm>
          </p:grpSpPr>
          <p:sp>
            <p:nvSpPr>
              <p:cNvPr id="32" name="TextBox 31">
                <a:extLst>
                  <a:ext uri="{FF2B5EF4-FFF2-40B4-BE49-F238E27FC236}">
                    <a16:creationId xmlns:a16="http://schemas.microsoft.com/office/drawing/2014/main" id="{A440145B-76AC-4C10-84A1-8B2A59BEB830}"/>
                  </a:ext>
                </a:extLst>
              </p:cNvPr>
              <p:cNvSpPr txBox="1"/>
              <p:nvPr/>
            </p:nvSpPr>
            <p:spPr>
              <a:xfrm>
                <a:off x="2554093" y="6428932"/>
                <a:ext cx="663964" cy="369332"/>
              </a:xfrm>
              <a:prstGeom prst="rect">
                <a:avLst/>
              </a:prstGeom>
              <a:noFill/>
            </p:spPr>
            <p:txBody>
              <a:bodyPr wrap="none" rtlCol="0">
                <a:spAutoFit/>
              </a:bodyPr>
              <a:lstStyle/>
              <a:p>
                <a:r>
                  <a:rPr lang="en-GB"/>
                  <a:t>-0.25</a:t>
                </a:r>
              </a:p>
            </p:txBody>
          </p:sp>
          <p:cxnSp>
            <p:nvCxnSpPr>
              <p:cNvPr id="33" name="Straight Connector 32">
                <a:extLst>
                  <a:ext uri="{FF2B5EF4-FFF2-40B4-BE49-F238E27FC236}">
                    <a16:creationId xmlns:a16="http://schemas.microsoft.com/office/drawing/2014/main" id="{3DE1DBA5-F475-EE53-9BAC-C46FB94D0BD3}"/>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80D46E6E-4F67-43FD-0508-47C07A4D4E66}"/>
                </a:ext>
              </a:extLst>
            </p:cNvPr>
            <p:cNvGrpSpPr/>
            <p:nvPr/>
          </p:nvGrpSpPr>
          <p:grpSpPr>
            <a:xfrm>
              <a:off x="3366453" y="6299699"/>
              <a:ext cx="663964" cy="498565"/>
              <a:chOff x="2554093" y="6299699"/>
              <a:chExt cx="663964" cy="498565"/>
            </a:xfrm>
          </p:grpSpPr>
          <p:sp>
            <p:nvSpPr>
              <p:cNvPr id="30" name="TextBox 29">
                <a:extLst>
                  <a:ext uri="{FF2B5EF4-FFF2-40B4-BE49-F238E27FC236}">
                    <a16:creationId xmlns:a16="http://schemas.microsoft.com/office/drawing/2014/main" id="{E89A4CFE-3F55-83E3-5564-ACC96C46F919}"/>
                  </a:ext>
                </a:extLst>
              </p:cNvPr>
              <p:cNvSpPr txBox="1"/>
              <p:nvPr/>
            </p:nvSpPr>
            <p:spPr>
              <a:xfrm>
                <a:off x="2554093" y="6428932"/>
                <a:ext cx="663964" cy="369332"/>
              </a:xfrm>
              <a:prstGeom prst="rect">
                <a:avLst/>
              </a:prstGeom>
              <a:noFill/>
            </p:spPr>
            <p:txBody>
              <a:bodyPr wrap="none" rtlCol="0">
                <a:spAutoFit/>
              </a:bodyPr>
              <a:lstStyle/>
              <a:p>
                <a:r>
                  <a:rPr lang="en-GB"/>
                  <a:t>-0.75</a:t>
                </a:r>
              </a:p>
            </p:txBody>
          </p:sp>
          <p:cxnSp>
            <p:nvCxnSpPr>
              <p:cNvPr id="31" name="Straight Connector 30">
                <a:extLst>
                  <a:ext uri="{FF2B5EF4-FFF2-40B4-BE49-F238E27FC236}">
                    <a16:creationId xmlns:a16="http://schemas.microsoft.com/office/drawing/2014/main" id="{A2C1C037-C198-466E-FCDA-F1BA23B0D128}"/>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6F084D10-B321-E182-E37A-62F5BD342022}"/>
                </a:ext>
              </a:extLst>
            </p:cNvPr>
            <p:cNvGrpSpPr/>
            <p:nvPr/>
          </p:nvGrpSpPr>
          <p:grpSpPr>
            <a:xfrm>
              <a:off x="6031756" y="6299699"/>
              <a:ext cx="663964" cy="498565"/>
              <a:chOff x="2554093" y="6299699"/>
              <a:chExt cx="663964" cy="498565"/>
            </a:xfrm>
          </p:grpSpPr>
          <p:sp>
            <p:nvSpPr>
              <p:cNvPr id="28" name="TextBox 27">
                <a:extLst>
                  <a:ext uri="{FF2B5EF4-FFF2-40B4-BE49-F238E27FC236}">
                    <a16:creationId xmlns:a16="http://schemas.microsoft.com/office/drawing/2014/main" id="{15181E75-2723-3944-7E94-FDEBA3910572}"/>
                  </a:ext>
                </a:extLst>
              </p:cNvPr>
              <p:cNvSpPr txBox="1"/>
              <p:nvPr/>
            </p:nvSpPr>
            <p:spPr>
              <a:xfrm>
                <a:off x="2554093" y="6428932"/>
                <a:ext cx="663964" cy="369332"/>
              </a:xfrm>
              <a:prstGeom prst="rect">
                <a:avLst/>
              </a:prstGeom>
              <a:noFill/>
            </p:spPr>
            <p:txBody>
              <a:bodyPr wrap="none" rtlCol="0">
                <a:spAutoFit/>
              </a:bodyPr>
              <a:lstStyle/>
              <a:p>
                <a:r>
                  <a:rPr lang="en-GB"/>
                  <a:t>-0.00</a:t>
                </a:r>
              </a:p>
            </p:txBody>
          </p:sp>
          <p:cxnSp>
            <p:nvCxnSpPr>
              <p:cNvPr id="29" name="Straight Connector 28">
                <a:extLst>
                  <a:ext uri="{FF2B5EF4-FFF2-40B4-BE49-F238E27FC236}">
                    <a16:creationId xmlns:a16="http://schemas.microsoft.com/office/drawing/2014/main" id="{42B8CC2C-C7AC-D36B-4019-7B6B7556DDB8}"/>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6" name="Group 15">
              <a:extLst>
                <a:ext uri="{FF2B5EF4-FFF2-40B4-BE49-F238E27FC236}">
                  <a16:creationId xmlns:a16="http://schemas.microsoft.com/office/drawing/2014/main" id="{0A7E99BF-3A41-778E-1DE9-6ACC447C2FFE}"/>
                </a:ext>
              </a:extLst>
            </p:cNvPr>
            <p:cNvGrpSpPr/>
            <p:nvPr/>
          </p:nvGrpSpPr>
          <p:grpSpPr>
            <a:xfrm>
              <a:off x="6884242" y="6299699"/>
              <a:ext cx="593432" cy="498565"/>
              <a:chOff x="2554093" y="6299699"/>
              <a:chExt cx="593432" cy="498565"/>
            </a:xfrm>
          </p:grpSpPr>
          <p:sp>
            <p:nvSpPr>
              <p:cNvPr id="26" name="TextBox 25">
                <a:extLst>
                  <a:ext uri="{FF2B5EF4-FFF2-40B4-BE49-F238E27FC236}">
                    <a16:creationId xmlns:a16="http://schemas.microsoft.com/office/drawing/2014/main" id="{5A7D9F3F-74B4-BE11-25F0-88F4B717F75B}"/>
                  </a:ext>
                </a:extLst>
              </p:cNvPr>
              <p:cNvSpPr txBox="1"/>
              <p:nvPr/>
            </p:nvSpPr>
            <p:spPr>
              <a:xfrm>
                <a:off x="2554093" y="6428932"/>
                <a:ext cx="593432" cy="369332"/>
              </a:xfrm>
              <a:prstGeom prst="rect">
                <a:avLst/>
              </a:prstGeom>
              <a:noFill/>
            </p:spPr>
            <p:txBody>
              <a:bodyPr wrap="none" rtlCol="0">
                <a:spAutoFit/>
              </a:bodyPr>
              <a:lstStyle/>
              <a:p>
                <a:r>
                  <a:rPr lang="en-GB"/>
                  <a:t>0.25</a:t>
                </a:r>
              </a:p>
            </p:txBody>
          </p:sp>
          <p:cxnSp>
            <p:nvCxnSpPr>
              <p:cNvPr id="27" name="Straight Connector 26">
                <a:extLst>
                  <a:ext uri="{FF2B5EF4-FFF2-40B4-BE49-F238E27FC236}">
                    <a16:creationId xmlns:a16="http://schemas.microsoft.com/office/drawing/2014/main" id="{910CFBE7-4478-C3AE-022D-998461FA31A0}"/>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084F9D55-664A-E9DC-8D0C-3BB267CA9FFF}"/>
                </a:ext>
              </a:extLst>
            </p:cNvPr>
            <p:cNvGrpSpPr/>
            <p:nvPr/>
          </p:nvGrpSpPr>
          <p:grpSpPr>
            <a:xfrm>
              <a:off x="8625949" y="6299699"/>
              <a:ext cx="593432" cy="498565"/>
              <a:chOff x="2554093" y="6299699"/>
              <a:chExt cx="593432" cy="498565"/>
            </a:xfrm>
          </p:grpSpPr>
          <p:sp>
            <p:nvSpPr>
              <p:cNvPr id="24" name="TextBox 23">
                <a:extLst>
                  <a:ext uri="{FF2B5EF4-FFF2-40B4-BE49-F238E27FC236}">
                    <a16:creationId xmlns:a16="http://schemas.microsoft.com/office/drawing/2014/main" id="{CB1746B3-EF01-5A12-737E-9FE8719BCCCE}"/>
                  </a:ext>
                </a:extLst>
              </p:cNvPr>
              <p:cNvSpPr txBox="1"/>
              <p:nvPr/>
            </p:nvSpPr>
            <p:spPr>
              <a:xfrm>
                <a:off x="2554093" y="6428932"/>
                <a:ext cx="593432" cy="369332"/>
              </a:xfrm>
              <a:prstGeom prst="rect">
                <a:avLst/>
              </a:prstGeom>
              <a:noFill/>
            </p:spPr>
            <p:txBody>
              <a:bodyPr wrap="none" rtlCol="0">
                <a:spAutoFit/>
              </a:bodyPr>
              <a:lstStyle/>
              <a:p>
                <a:r>
                  <a:rPr lang="en-GB"/>
                  <a:t>0.75</a:t>
                </a:r>
              </a:p>
            </p:txBody>
          </p:sp>
          <p:cxnSp>
            <p:nvCxnSpPr>
              <p:cNvPr id="25" name="Straight Connector 24">
                <a:extLst>
                  <a:ext uri="{FF2B5EF4-FFF2-40B4-BE49-F238E27FC236}">
                    <a16:creationId xmlns:a16="http://schemas.microsoft.com/office/drawing/2014/main" id="{8A996B74-F51E-EC7E-41AD-57F0B09D4EC1}"/>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85A53212-0E31-1BEB-C9D5-E9A1F79A875B}"/>
                </a:ext>
              </a:extLst>
            </p:cNvPr>
            <p:cNvGrpSpPr/>
            <p:nvPr/>
          </p:nvGrpSpPr>
          <p:grpSpPr>
            <a:xfrm>
              <a:off x="9496803" y="6289085"/>
              <a:ext cx="593432" cy="509179"/>
              <a:chOff x="2554093" y="6289085"/>
              <a:chExt cx="593432" cy="509179"/>
            </a:xfrm>
          </p:grpSpPr>
          <p:sp>
            <p:nvSpPr>
              <p:cNvPr id="22" name="TextBox 21">
                <a:extLst>
                  <a:ext uri="{FF2B5EF4-FFF2-40B4-BE49-F238E27FC236}">
                    <a16:creationId xmlns:a16="http://schemas.microsoft.com/office/drawing/2014/main" id="{BE8219D8-B98B-5C06-A24F-E386D21C1528}"/>
                  </a:ext>
                </a:extLst>
              </p:cNvPr>
              <p:cNvSpPr txBox="1"/>
              <p:nvPr/>
            </p:nvSpPr>
            <p:spPr>
              <a:xfrm>
                <a:off x="2554093" y="6428932"/>
                <a:ext cx="593432" cy="369332"/>
              </a:xfrm>
              <a:prstGeom prst="rect">
                <a:avLst/>
              </a:prstGeom>
              <a:noFill/>
            </p:spPr>
            <p:txBody>
              <a:bodyPr wrap="none" rtlCol="0">
                <a:spAutoFit/>
              </a:bodyPr>
              <a:lstStyle/>
              <a:p>
                <a:r>
                  <a:rPr lang="en-GB"/>
                  <a:t>1.00</a:t>
                </a:r>
              </a:p>
            </p:txBody>
          </p:sp>
          <p:cxnSp>
            <p:nvCxnSpPr>
              <p:cNvPr id="23" name="Straight Connector 22">
                <a:extLst>
                  <a:ext uri="{FF2B5EF4-FFF2-40B4-BE49-F238E27FC236}">
                    <a16:creationId xmlns:a16="http://schemas.microsoft.com/office/drawing/2014/main" id="{254A66F5-B793-933F-DD6F-F0818DD104EB}"/>
                  </a:ext>
                </a:extLst>
              </p:cNvPr>
              <p:cNvCxnSpPr>
                <a:cxnSpLocks/>
              </p:cNvCxnSpPr>
              <p:nvPr/>
            </p:nvCxnSpPr>
            <p:spPr>
              <a:xfrm flipV="1">
                <a:off x="2962870" y="6289085"/>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9" name="Group 18">
              <a:extLst>
                <a:ext uri="{FF2B5EF4-FFF2-40B4-BE49-F238E27FC236}">
                  <a16:creationId xmlns:a16="http://schemas.microsoft.com/office/drawing/2014/main" id="{AFF0EA9C-D0B3-4FCA-1FA3-ED39FF5B1A6D}"/>
                </a:ext>
              </a:extLst>
            </p:cNvPr>
            <p:cNvGrpSpPr/>
            <p:nvPr/>
          </p:nvGrpSpPr>
          <p:grpSpPr>
            <a:xfrm>
              <a:off x="7755095" y="6299699"/>
              <a:ext cx="593432" cy="498565"/>
              <a:chOff x="2554093" y="6299699"/>
              <a:chExt cx="593432" cy="498565"/>
            </a:xfrm>
          </p:grpSpPr>
          <p:sp>
            <p:nvSpPr>
              <p:cNvPr id="20" name="TextBox 19">
                <a:extLst>
                  <a:ext uri="{FF2B5EF4-FFF2-40B4-BE49-F238E27FC236}">
                    <a16:creationId xmlns:a16="http://schemas.microsoft.com/office/drawing/2014/main" id="{1A5F8D7D-2F07-AE91-F8E9-917E32F9C3C7}"/>
                  </a:ext>
                </a:extLst>
              </p:cNvPr>
              <p:cNvSpPr txBox="1"/>
              <p:nvPr/>
            </p:nvSpPr>
            <p:spPr>
              <a:xfrm>
                <a:off x="2554093" y="6428932"/>
                <a:ext cx="593432" cy="369332"/>
              </a:xfrm>
              <a:prstGeom prst="rect">
                <a:avLst/>
              </a:prstGeom>
              <a:noFill/>
            </p:spPr>
            <p:txBody>
              <a:bodyPr wrap="none" rtlCol="0">
                <a:spAutoFit/>
              </a:bodyPr>
              <a:lstStyle/>
              <a:p>
                <a:r>
                  <a:rPr lang="en-GB"/>
                  <a:t>0.50</a:t>
                </a:r>
              </a:p>
            </p:txBody>
          </p:sp>
          <p:cxnSp>
            <p:nvCxnSpPr>
              <p:cNvPr id="21" name="Straight Connector 20">
                <a:extLst>
                  <a:ext uri="{FF2B5EF4-FFF2-40B4-BE49-F238E27FC236}">
                    <a16:creationId xmlns:a16="http://schemas.microsoft.com/office/drawing/2014/main" id="{4C17BE90-33DB-7BF6-2F1E-A8BFEF123BA9}"/>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4172057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7E6859-C9B8-1876-E3A0-CA65CB8067E5}"/>
              </a:ext>
            </a:extLst>
          </p:cNvPr>
          <p:cNvSpPr txBox="1">
            <a:spLocks/>
          </p:cNvSpPr>
          <p:nvPr/>
        </p:nvSpPr>
        <p:spPr>
          <a:xfrm>
            <a:off x="389984" y="-29536"/>
            <a:ext cx="11689407" cy="10102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GB" sz="4000" b="1">
                <a:solidFill>
                  <a:srgbClr val="000000"/>
                </a:solidFill>
                <a:latin typeface="Calibri"/>
                <a:ea typeface="Calibri"/>
                <a:cs typeface="Calibri"/>
              </a:rPr>
              <a:t>ADHD: Correlations with health related traits</a:t>
            </a:r>
            <a:endParaRPr lang="en-GB" sz="4000" b="1" i="0" u="none" strike="noStrike">
              <a:solidFill>
                <a:srgbClr val="000000"/>
              </a:solidFill>
              <a:effectLst/>
              <a:latin typeface="Calibri"/>
              <a:ea typeface="Calibri"/>
              <a:cs typeface="Calibri"/>
            </a:endParaRPr>
          </a:p>
        </p:txBody>
      </p:sp>
      <p:pic>
        <p:nvPicPr>
          <p:cNvPr id="9" name="Picture 8" descr="A picture containing text, screenshot, diagram, line&#10;&#10;Description automatically generated">
            <a:extLst>
              <a:ext uri="{FF2B5EF4-FFF2-40B4-BE49-F238E27FC236}">
                <a16:creationId xmlns:a16="http://schemas.microsoft.com/office/drawing/2014/main" id="{F9D3E74A-0E19-BA8E-9C25-8D28FA95AE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366" y="900044"/>
            <a:ext cx="9123234" cy="5256619"/>
          </a:xfrm>
          <a:prstGeom prst="rect">
            <a:avLst/>
          </a:prstGeom>
        </p:spPr>
      </p:pic>
      <p:grpSp>
        <p:nvGrpSpPr>
          <p:cNvPr id="3" name="Group 2">
            <a:extLst>
              <a:ext uri="{FF2B5EF4-FFF2-40B4-BE49-F238E27FC236}">
                <a16:creationId xmlns:a16="http://schemas.microsoft.com/office/drawing/2014/main" id="{E5DEA5EE-38EA-5C02-E353-2AEB4569F910}"/>
              </a:ext>
            </a:extLst>
          </p:cNvPr>
          <p:cNvGrpSpPr/>
          <p:nvPr/>
        </p:nvGrpSpPr>
        <p:grpSpPr>
          <a:xfrm>
            <a:off x="2855640" y="6237312"/>
            <a:ext cx="6245148" cy="421488"/>
            <a:chOff x="2790958" y="6289085"/>
            <a:chExt cx="6933384" cy="509179"/>
          </a:xfrm>
        </p:grpSpPr>
        <p:cxnSp>
          <p:nvCxnSpPr>
            <p:cNvPr id="7" name="Straight Connector 6">
              <a:extLst>
                <a:ext uri="{FF2B5EF4-FFF2-40B4-BE49-F238E27FC236}">
                  <a16:creationId xmlns:a16="http://schemas.microsoft.com/office/drawing/2014/main" id="{831ECBB7-38E5-3E9E-06C9-C6A0193FC0CE}"/>
                </a:ext>
              </a:extLst>
            </p:cNvPr>
            <p:cNvCxnSpPr>
              <a:cxnSpLocks/>
              <a:stCxn id="34" idx="0"/>
            </p:cNvCxnSpPr>
            <p:nvPr/>
          </p:nvCxnSpPr>
          <p:spPr>
            <a:xfrm flipV="1">
              <a:off x="3122940" y="6397126"/>
              <a:ext cx="6416747" cy="31806"/>
            </a:xfrm>
            <a:prstGeom prst="line">
              <a:avLst/>
            </a:prstGeom>
            <a:ln w="28575"/>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5B3D8800-2DAF-9C50-4054-E08A6DDEF0C5}"/>
                </a:ext>
              </a:extLst>
            </p:cNvPr>
            <p:cNvGrpSpPr/>
            <p:nvPr/>
          </p:nvGrpSpPr>
          <p:grpSpPr>
            <a:xfrm>
              <a:off x="2790958" y="6299699"/>
              <a:ext cx="663964" cy="498565"/>
              <a:chOff x="2849451" y="6299699"/>
              <a:chExt cx="663964" cy="498565"/>
            </a:xfrm>
          </p:grpSpPr>
          <p:sp>
            <p:nvSpPr>
              <p:cNvPr id="34" name="TextBox 33">
                <a:extLst>
                  <a:ext uri="{FF2B5EF4-FFF2-40B4-BE49-F238E27FC236}">
                    <a16:creationId xmlns:a16="http://schemas.microsoft.com/office/drawing/2014/main" id="{B8D0C6E0-E3A8-DC9A-ED25-2F37B3D6CECE}"/>
                  </a:ext>
                </a:extLst>
              </p:cNvPr>
              <p:cNvSpPr txBox="1"/>
              <p:nvPr/>
            </p:nvSpPr>
            <p:spPr>
              <a:xfrm>
                <a:off x="2849451" y="6428931"/>
                <a:ext cx="663964" cy="369333"/>
              </a:xfrm>
              <a:prstGeom prst="rect">
                <a:avLst/>
              </a:prstGeom>
              <a:noFill/>
            </p:spPr>
            <p:txBody>
              <a:bodyPr wrap="none" rtlCol="0">
                <a:spAutoFit/>
              </a:bodyPr>
              <a:lstStyle/>
              <a:p>
                <a:r>
                  <a:rPr lang="en-GB"/>
                  <a:t>-1.00</a:t>
                </a:r>
              </a:p>
            </p:txBody>
          </p:sp>
          <p:cxnSp>
            <p:nvCxnSpPr>
              <p:cNvPr id="35" name="Straight Connector 34">
                <a:extLst>
                  <a:ext uri="{FF2B5EF4-FFF2-40B4-BE49-F238E27FC236}">
                    <a16:creationId xmlns:a16="http://schemas.microsoft.com/office/drawing/2014/main" id="{6D5B0CAE-7822-B265-E457-9B327E211C20}"/>
                  </a:ext>
                </a:extLst>
              </p:cNvPr>
              <p:cNvCxnSpPr>
                <a:cxnSpLocks/>
              </p:cNvCxnSpPr>
              <p:nvPr/>
            </p:nvCxnSpPr>
            <p:spPr>
              <a:xfrm flipV="1">
                <a:off x="3181431"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3C3B897E-5F5C-90E8-29C8-B3D574E8FB95}"/>
                </a:ext>
              </a:extLst>
            </p:cNvPr>
            <p:cNvGrpSpPr/>
            <p:nvPr/>
          </p:nvGrpSpPr>
          <p:grpSpPr>
            <a:xfrm>
              <a:off x="4389829" y="6299699"/>
              <a:ext cx="663964" cy="498565"/>
              <a:chOff x="2706615" y="6299699"/>
              <a:chExt cx="663964" cy="498565"/>
            </a:xfrm>
          </p:grpSpPr>
          <p:sp>
            <p:nvSpPr>
              <p:cNvPr id="32" name="TextBox 31">
                <a:extLst>
                  <a:ext uri="{FF2B5EF4-FFF2-40B4-BE49-F238E27FC236}">
                    <a16:creationId xmlns:a16="http://schemas.microsoft.com/office/drawing/2014/main" id="{CC0B6951-7DB0-9F02-30EB-7031AF282D05}"/>
                  </a:ext>
                </a:extLst>
              </p:cNvPr>
              <p:cNvSpPr txBox="1"/>
              <p:nvPr/>
            </p:nvSpPr>
            <p:spPr>
              <a:xfrm>
                <a:off x="2706615" y="6428931"/>
                <a:ext cx="663964" cy="369333"/>
              </a:xfrm>
              <a:prstGeom prst="rect">
                <a:avLst/>
              </a:prstGeom>
              <a:noFill/>
            </p:spPr>
            <p:txBody>
              <a:bodyPr wrap="none" rtlCol="0">
                <a:spAutoFit/>
              </a:bodyPr>
              <a:lstStyle/>
              <a:p>
                <a:r>
                  <a:rPr lang="en-GB"/>
                  <a:t>-0.50</a:t>
                </a:r>
              </a:p>
            </p:txBody>
          </p:sp>
          <p:cxnSp>
            <p:nvCxnSpPr>
              <p:cNvPr id="33" name="Straight Connector 32">
                <a:extLst>
                  <a:ext uri="{FF2B5EF4-FFF2-40B4-BE49-F238E27FC236}">
                    <a16:creationId xmlns:a16="http://schemas.microsoft.com/office/drawing/2014/main" id="{66BD3FCE-69BF-A4ED-87CC-089AE2E4B6D6}"/>
                  </a:ext>
                </a:extLst>
              </p:cNvPr>
              <p:cNvCxnSpPr>
                <a:cxnSpLocks/>
              </p:cNvCxnSpPr>
              <p:nvPr/>
            </p:nvCxnSpPr>
            <p:spPr>
              <a:xfrm flipV="1">
                <a:off x="3038597"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11AF6F32-9BDA-01B4-2CC3-838DB1BBFF02}"/>
                </a:ext>
              </a:extLst>
            </p:cNvPr>
            <p:cNvGrpSpPr/>
            <p:nvPr/>
          </p:nvGrpSpPr>
          <p:grpSpPr>
            <a:xfrm>
              <a:off x="5189264" y="6299699"/>
              <a:ext cx="663964" cy="498565"/>
              <a:chOff x="2635196" y="6299699"/>
              <a:chExt cx="663964" cy="498565"/>
            </a:xfrm>
          </p:grpSpPr>
          <p:sp>
            <p:nvSpPr>
              <p:cNvPr id="30" name="TextBox 29">
                <a:extLst>
                  <a:ext uri="{FF2B5EF4-FFF2-40B4-BE49-F238E27FC236}">
                    <a16:creationId xmlns:a16="http://schemas.microsoft.com/office/drawing/2014/main" id="{9865C041-E027-E0CB-0A82-E6753A365C76}"/>
                  </a:ext>
                </a:extLst>
              </p:cNvPr>
              <p:cNvSpPr txBox="1"/>
              <p:nvPr/>
            </p:nvSpPr>
            <p:spPr>
              <a:xfrm>
                <a:off x="2635196" y="6428931"/>
                <a:ext cx="663964" cy="369333"/>
              </a:xfrm>
              <a:prstGeom prst="rect">
                <a:avLst/>
              </a:prstGeom>
              <a:noFill/>
            </p:spPr>
            <p:txBody>
              <a:bodyPr wrap="none" rtlCol="0">
                <a:spAutoFit/>
              </a:bodyPr>
              <a:lstStyle/>
              <a:p>
                <a:r>
                  <a:rPr lang="en-GB"/>
                  <a:t>-0.25</a:t>
                </a:r>
              </a:p>
            </p:txBody>
          </p:sp>
          <p:cxnSp>
            <p:nvCxnSpPr>
              <p:cNvPr id="31" name="Straight Connector 30">
                <a:extLst>
                  <a:ext uri="{FF2B5EF4-FFF2-40B4-BE49-F238E27FC236}">
                    <a16:creationId xmlns:a16="http://schemas.microsoft.com/office/drawing/2014/main" id="{FF8B7B9D-1AEE-7983-42EE-5DB2C4211A25}"/>
                  </a:ext>
                </a:extLst>
              </p:cNvPr>
              <p:cNvCxnSpPr>
                <a:cxnSpLocks/>
              </p:cNvCxnSpPr>
              <p:nvPr/>
            </p:nvCxnSpPr>
            <p:spPr>
              <a:xfrm flipV="1">
                <a:off x="2967178"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F025E04D-0441-CF59-256B-3829AF208FC1}"/>
                </a:ext>
              </a:extLst>
            </p:cNvPr>
            <p:cNvGrpSpPr/>
            <p:nvPr/>
          </p:nvGrpSpPr>
          <p:grpSpPr>
            <a:xfrm>
              <a:off x="3590393" y="6299699"/>
              <a:ext cx="663964" cy="498565"/>
              <a:chOff x="2778033" y="6299699"/>
              <a:chExt cx="663964" cy="498565"/>
            </a:xfrm>
          </p:grpSpPr>
          <p:sp>
            <p:nvSpPr>
              <p:cNvPr id="28" name="TextBox 27">
                <a:extLst>
                  <a:ext uri="{FF2B5EF4-FFF2-40B4-BE49-F238E27FC236}">
                    <a16:creationId xmlns:a16="http://schemas.microsoft.com/office/drawing/2014/main" id="{92DF719F-0883-2B2C-9D40-ADBED852AD5B}"/>
                  </a:ext>
                </a:extLst>
              </p:cNvPr>
              <p:cNvSpPr txBox="1"/>
              <p:nvPr/>
            </p:nvSpPr>
            <p:spPr>
              <a:xfrm>
                <a:off x="2778033" y="6428931"/>
                <a:ext cx="663964" cy="369333"/>
              </a:xfrm>
              <a:prstGeom prst="rect">
                <a:avLst/>
              </a:prstGeom>
              <a:noFill/>
            </p:spPr>
            <p:txBody>
              <a:bodyPr wrap="none" rtlCol="0">
                <a:spAutoFit/>
              </a:bodyPr>
              <a:lstStyle/>
              <a:p>
                <a:r>
                  <a:rPr lang="en-GB"/>
                  <a:t>-0.75</a:t>
                </a:r>
              </a:p>
            </p:txBody>
          </p:sp>
          <p:cxnSp>
            <p:nvCxnSpPr>
              <p:cNvPr id="29" name="Straight Connector 28">
                <a:extLst>
                  <a:ext uri="{FF2B5EF4-FFF2-40B4-BE49-F238E27FC236}">
                    <a16:creationId xmlns:a16="http://schemas.microsoft.com/office/drawing/2014/main" id="{C3878789-7992-D5D6-11B1-6D17C4B4D220}"/>
                  </a:ext>
                </a:extLst>
              </p:cNvPr>
              <p:cNvCxnSpPr>
                <a:cxnSpLocks/>
              </p:cNvCxnSpPr>
              <p:nvPr/>
            </p:nvCxnSpPr>
            <p:spPr>
              <a:xfrm flipV="1">
                <a:off x="311001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769CB56B-B69E-C002-BE36-584E89A29A48}"/>
                </a:ext>
              </a:extLst>
            </p:cNvPr>
            <p:cNvGrpSpPr/>
            <p:nvPr/>
          </p:nvGrpSpPr>
          <p:grpSpPr>
            <a:xfrm>
              <a:off x="6031756" y="6299699"/>
              <a:ext cx="663964" cy="498565"/>
              <a:chOff x="2554093" y="6299699"/>
              <a:chExt cx="663964" cy="498565"/>
            </a:xfrm>
          </p:grpSpPr>
          <p:sp>
            <p:nvSpPr>
              <p:cNvPr id="26" name="TextBox 25">
                <a:extLst>
                  <a:ext uri="{FF2B5EF4-FFF2-40B4-BE49-F238E27FC236}">
                    <a16:creationId xmlns:a16="http://schemas.microsoft.com/office/drawing/2014/main" id="{79EFE584-61C1-B66B-DD05-ADCC0BD52B8A}"/>
                  </a:ext>
                </a:extLst>
              </p:cNvPr>
              <p:cNvSpPr txBox="1"/>
              <p:nvPr/>
            </p:nvSpPr>
            <p:spPr>
              <a:xfrm>
                <a:off x="2554093" y="6428932"/>
                <a:ext cx="663964" cy="369332"/>
              </a:xfrm>
              <a:prstGeom prst="rect">
                <a:avLst/>
              </a:prstGeom>
              <a:noFill/>
            </p:spPr>
            <p:txBody>
              <a:bodyPr wrap="none" rtlCol="0">
                <a:spAutoFit/>
              </a:bodyPr>
              <a:lstStyle/>
              <a:p>
                <a:r>
                  <a:rPr lang="en-GB"/>
                  <a:t>-0.00</a:t>
                </a:r>
              </a:p>
            </p:txBody>
          </p:sp>
          <p:cxnSp>
            <p:nvCxnSpPr>
              <p:cNvPr id="27" name="Straight Connector 26">
                <a:extLst>
                  <a:ext uri="{FF2B5EF4-FFF2-40B4-BE49-F238E27FC236}">
                    <a16:creationId xmlns:a16="http://schemas.microsoft.com/office/drawing/2014/main" id="{72CD0A7F-1392-B327-9EB2-C60BA3A29809}"/>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FE8173AD-77C3-53C2-7CF7-55C5CDA2375A}"/>
                </a:ext>
              </a:extLst>
            </p:cNvPr>
            <p:cNvGrpSpPr/>
            <p:nvPr/>
          </p:nvGrpSpPr>
          <p:grpSpPr>
            <a:xfrm>
              <a:off x="6778719" y="6299699"/>
              <a:ext cx="593432" cy="498565"/>
              <a:chOff x="2448570" y="6299699"/>
              <a:chExt cx="593432" cy="498565"/>
            </a:xfrm>
          </p:grpSpPr>
          <p:sp>
            <p:nvSpPr>
              <p:cNvPr id="24" name="TextBox 23">
                <a:extLst>
                  <a:ext uri="{FF2B5EF4-FFF2-40B4-BE49-F238E27FC236}">
                    <a16:creationId xmlns:a16="http://schemas.microsoft.com/office/drawing/2014/main" id="{43EDF509-7C88-3F95-6934-2B30661B281C}"/>
                  </a:ext>
                </a:extLst>
              </p:cNvPr>
              <p:cNvSpPr txBox="1"/>
              <p:nvPr/>
            </p:nvSpPr>
            <p:spPr>
              <a:xfrm>
                <a:off x="2448570" y="6428931"/>
                <a:ext cx="593432" cy="369333"/>
              </a:xfrm>
              <a:prstGeom prst="rect">
                <a:avLst/>
              </a:prstGeom>
              <a:noFill/>
            </p:spPr>
            <p:txBody>
              <a:bodyPr wrap="none" rtlCol="0">
                <a:spAutoFit/>
              </a:bodyPr>
              <a:lstStyle/>
              <a:p>
                <a:r>
                  <a:rPr lang="en-GB"/>
                  <a:t>0.25</a:t>
                </a:r>
              </a:p>
            </p:txBody>
          </p:sp>
          <p:cxnSp>
            <p:nvCxnSpPr>
              <p:cNvPr id="25" name="Straight Connector 24">
                <a:extLst>
                  <a:ext uri="{FF2B5EF4-FFF2-40B4-BE49-F238E27FC236}">
                    <a16:creationId xmlns:a16="http://schemas.microsoft.com/office/drawing/2014/main" id="{6984904A-0E9B-53AC-639A-B4F37CFE5EB0}"/>
                  </a:ext>
                </a:extLst>
              </p:cNvPr>
              <p:cNvCxnSpPr>
                <a:cxnSpLocks/>
              </p:cNvCxnSpPr>
              <p:nvPr/>
            </p:nvCxnSpPr>
            <p:spPr>
              <a:xfrm flipV="1">
                <a:off x="2780551"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9E9C3F39-0BE6-6EEA-BFD1-7B539DC5A744}"/>
                </a:ext>
              </a:extLst>
            </p:cNvPr>
            <p:cNvGrpSpPr/>
            <p:nvPr/>
          </p:nvGrpSpPr>
          <p:grpSpPr>
            <a:xfrm>
              <a:off x="8411419" y="6299699"/>
              <a:ext cx="593432" cy="498565"/>
              <a:chOff x="2339563" y="6299699"/>
              <a:chExt cx="593432" cy="498565"/>
            </a:xfrm>
          </p:grpSpPr>
          <p:sp>
            <p:nvSpPr>
              <p:cNvPr id="22" name="TextBox 21">
                <a:extLst>
                  <a:ext uri="{FF2B5EF4-FFF2-40B4-BE49-F238E27FC236}">
                    <a16:creationId xmlns:a16="http://schemas.microsoft.com/office/drawing/2014/main" id="{F34E81D7-71A2-A4C0-BE78-A8BF44E4654B}"/>
                  </a:ext>
                </a:extLst>
              </p:cNvPr>
              <p:cNvSpPr txBox="1"/>
              <p:nvPr/>
            </p:nvSpPr>
            <p:spPr>
              <a:xfrm>
                <a:off x="2339563" y="6428931"/>
                <a:ext cx="593432" cy="369333"/>
              </a:xfrm>
              <a:prstGeom prst="rect">
                <a:avLst/>
              </a:prstGeom>
              <a:noFill/>
            </p:spPr>
            <p:txBody>
              <a:bodyPr wrap="none" rtlCol="0">
                <a:spAutoFit/>
              </a:bodyPr>
              <a:lstStyle/>
              <a:p>
                <a:r>
                  <a:rPr lang="en-GB"/>
                  <a:t>0.75</a:t>
                </a:r>
              </a:p>
            </p:txBody>
          </p:sp>
          <p:cxnSp>
            <p:nvCxnSpPr>
              <p:cNvPr id="23" name="Straight Connector 22">
                <a:extLst>
                  <a:ext uri="{FF2B5EF4-FFF2-40B4-BE49-F238E27FC236}">
                    <a16:creationId xmlns:a16="http://schemas.microsoft.com/office/drawing/2014/main" id="{1A263305-3AE6-BB51-E4D3-A9D50E727A35}"/>
                  </a:ext>
                </a:extLst>
              </p:cNvPr>
              <p:cNvCxnSpPr>
                <a:cxnSpLocks/>
              </p:cNvCxnSpPr>
              <p:nvPr/>
            </p:nvCxnSpPr>
            <p:spPr>
              <a:xfrm flipV="1">
                <a:off x="2671543"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6" name="Group 15">
              <a:extLst>
                <a:ext uri="{FF2B5EF4-FFF2-40B4-BE49-F238E27FC236}">
                  <a16:creationId xmlns:a16="http://schemas.microsoft.com/office/drawing/2014/main" id="{1FA211FA-829A-0883-FC82-B205FBA4009B}"/>
                </a:ext>
              </a:extLst>
            </p:cNvPr>
            <p:cNvGrpSpPr/>
            <p:nvPr/>
          </p:nvGrpSpPr>
          <p:grpSpPr>
            <a:xfrm>
              <a:off x="9130910" y="6289085"/>
              <a:ext cx="593432" cy="509179"/>
              <a:chOff x="2188200" y="6289085"/>
              <a:chExt cx="593432" cy="509179"/>
            </a:xfrm>
          </p:grpSpPr>
          <p:sp>
            <p:nvSpPr>
              <p:cNvPr id="20" name="TextBox 19">
                <a:extLst>
                  <a:ext uri="{FF2B5EF4-FFF2-40B4-BE49-F238E27FC236}">
                    <a16:creationId xmlns:a16="http://schemas.microsoft.com/office/drawing/2014/main" id="{1015A50F-50F9-7406-5108-1538F4FDD65D}"/>
                  </a:ext>
                </a:extLst>
              </p:cNvPr>
              <p:cNvSpPr txBox="1"/>
              <p:nvPr/>
            </p:nvSpPr>
            <p:spPr>
              <a:xfrm>
                <a:off x="2188200" y="6428931"/>
                <a:ext cx="593432" cy="369333"/>
              </a:xfrm>
              <a:prstGeom prst="rect">
                <a:avLst/>
              </a:prstGeom>
              <a:noFill/>
            </p:spPr>
            <p:txBody>
              <a:bodyPr wrap="none" rtlCol="0">
                <a:spAutoFit/>
              </a:bodyPr>
              <a:lstStyle/>
              <a:p>
                <a:r>
                  <a:rPr lang="en-GB"/>
                  <a:t>1.00</a:t>
                </a:r>
              </a:p>
            </p:txBody>
          </p:sp>
          <p:cxnSp>
            <p:nvCxnSpPr>
              <p:cNvPr id="21" name="Straight Connector 20">
                <a:extLst>
                  <a:ext uri="{FF2B5EF4-FFF2-40B4-BE49-F238E27FC236}">
                    <a16:creationId xmlns:a16="http://schemas.microsoft.com/office/drawing/2014/main" id="{CD22226E-EFEC-04DA-AE50-6B1F93474DD0}"/>
                  </a:ext>
                </a:extLst>
              </p:cNvPr>
              <p:cNvCxnSpPr>
                <a:cxnSpLocks/>
              </p:cNvCxnSpPr>
              <p:nvPr/>
            </p:nvCxnSpPr>
            <p:spPr>
              <a:xfrm flipV="1">
                <a:off x="2596977" y="6289085"/>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8C966949-44A7-C158-EC0B-7665FC47AC3F}"/>
                </a:ext>
              </a:extLst>
            </p:cNvPr>
            <p:cNvGrpSpPr/>
            <p:nvPr/>
          </p:nvGrpSpPr>
          <p:grpSpPr>
            <a:xfrm>
              <a:off x="7611982" y="6299699"/>
              <a:ext cx="593432" cy="498565"/>
              <a:chOff x="2410980" y="6299699"/>
              <a:chExt cx="593432" cy="498565"/>
            </a:xfrm>
          </p:grpSpPr>
          <p:sp>
            <p:nvSpPr>
              <p:cNvPr id="18" name="TextBox 17">
                <a:extLst>
                  <a:ext uri="{FF2B5EF4-FFF2-40B4-BE49-F238E27FC236}">
                    <a16:creationId xmlns:a16="http://schemas.microsoft.com/office/drawing/2014/main" id="{7F721A2A-1C02-60CB-8C95-F2C0DBC6147F}"/>
                  </a:ext>
                </a:extLst>
              </p:cNvPr>
              <p:cNvSpPr txBox="1"/>
              <p:nvPr/>
            </p:nvSpPr>
            <p:spPr>
              <a:xfrm>
                <a:off x="2410980" y="6428931"/>
                <a:ext cx="593432" cy="369333"/>
              </a:xfrm>
              <a:prstGeom prst="rect">
                <a:avLst/>
              </a:prstGeom>
              <a:noFill/>
            </p:spPr>
            <p:txBody>
              <a:bodyPr wrap="none" rtlCol="0">
                <a:spAutoFit/>
              </a:bodyPr>
              <a:lstStyle/>
              <a:p>
                <a:r>
                  <a:rPr lang="en-GB"/>
                  <a:t>0.50</a:t>
                </a:r>
              </a:p>
            </p:txBody>
          </p:sp>
          <p:cxnSp>
            <p:nvCxnSpPr>
              <p:cNvPr id="19" name="Straight Connector 18">
                <a:extLst>
                  <a:ext uri="{FF2B5EF4-FFF2-40B4-BE49-F238E27FC236}">
                    <a16:creationId xmlns:a16="http://schemas.microsoft.com/office/drawing/2014/main" id="{362E7DDE-445D-7A82-9AFE-089D3BFE2F98}"/>
                  </a:ext>
                </a:extLst>
              </p:cNvPr>
              <p:cNvCxnSpPr>
                <a:cxnSpLocks/>
              </p:cNvCxnSpPr>
              <p:nvPr/>
            </p:nvCxnSpPr>
            <p:spPr>
              <a:xfrm flipV="1">
                <a:off x="2742961"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pic>
        <p:nvPicPr>
          <p:cNvPr id="5" name="Picture 4" descr="A picture containing text, font, screenshot, graphics&#10;&#10;Description automatically generated">
            <a:extLst>
              <a:ext uri="{FF2B5EF4-FFF2-40B4-BE49-F238E27FC236}">
                <a16:creationId xmlns:a16="http://schemas.microsoft.com/office/drawing/2014/main" id="{137C2806-34E9-C909-A01E-3CA8BD3CDD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7656" y="1282010"/>
            <a:ext cx="2193603" cy="1527688"/>
          </a:xfrm>
          <a:prstGeom prst="rect">
            <a:avLst/>
          </a:prstGeom>
        </p:spPr>
      </p:pic>
    </p:spTree>
    <p:extLst>
      <p:ext uri="{BB962C8B-B14F-4D97-AF65-F5344CB8AC3E}">
        <p14:creationId xmlns:p14="http://schemas.microsoft.com/office/powerpoint/2010/main" val="8528427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line, plot&#10;&#10;Description automatically generated">
            <a:extLst>
              <a:ext uri="{FF2B5EF4-FFF2-40B4-BE49-F238E27FC236}">
                <a16:creationId xmlns:a16="http://schemas.microsoft.com/office/drawing/2014/main" id="{8C0550EA-8EDE-75BE-DC51-3B19B779E2AF}"/>
              </a:ext>
            </a:extLst>
          </p:cNvPr>
          <p:cNvPicPr>
            <a:picLocks noChangeAspect="1"/>
          </p:cNvPicPr>
          <p:nvPr/>
        </p:nvPicPr>
        <p:blipFill rotWithShape="1">
          <a:blip r:embed="rId3">
            <a:extLst>
              <a:ext uri="{28A0092B-C50C-407E-A947-70E740481C1C}">
                <a14:useLocalDpi xmlns:a14="http://schemas.microsoft.com/office/drawing/2010/main" val="0"/>
              </a:ext>
            </a:extLst>
          </a:blip>
          <a:srcRect l="5129" r="13863"/>
          <a:stretch/>
        </p:blipFill>
        <p:spPr>
          <a:xfrm>
            <a:off x="0" y="1052736"/>
            <a:ext cx="10441573" cy="4880803"/>
          </a:xfrm>
          <a:prstGeom prst="rect">
            <a:avLst/>
          </a:prstGeom>
        </p:spPr>
      </p:pic>
      <p:sp>
        <p:nvSpPr>
          <p:cNvPr id="4" name="Title 1">
            <a:extLst>
              <a:ext uri="{FF2B5EF4-FFF2-40B4-BE49-F238E27FC236}">
                <a16:creationId xmlns:a16="http://schemas.microsoft.com/office/drawing/2014/main" id="{4C7E6859-C9B8-1876-E3A0-CA65CB8067E5}"/>
              </a:ext>
            </a:extLst>
          </p:cNvPr>
          <p:cNvSpPr txBox="1">
            <a:spLocks/>
          </p:cNvSpPr>
          <p:nvPr/>
        </p:nvSpPr>
        <p:spPr>
          <a:xfrm>
            <a:off x="366234" y="42472"/>
            <a:ext cx="11689407" cy="10102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GB" sz="4000" b="1">
                <a:solidFill>
                  <a:srgbClr val="000000"/>
                </a:solidFill>
                <a:latin typeface="Calibri"/>
                <a:ea typeface="Calibri"/>
                <a:cs typeface="Calibri"/>
              </a:rPr>
              <a:t>ADHD: Correlations with psychological traits</a:t>
            </a:r>
            <a:endParaRPr lang="en-GB" sz="4000" b="1" i="0" u="none" strike="noStrike">
              <a:solidFill>
                <a:srgbClr val="000000"/>
              </a:solidFill>
              <a:effectLst/>
              <a:latin typeface="Calibri"/>
              <a:ea typeface="Calibri"/>
              <a:cs typeface="Calibri"/>
            </a:endParaRPr>
          </a:p>
        </p:txBody>
      </p:sp>
      <p:sp>
        <p:nvSpPr>
          <p:cNvPr id="10" name="Rectangle 9">
            <a:extLst>
              <a:ext uri="{FF2B5EF4-FFF2-40B4-BE49-F238E27FC236}">
                <a16:creationId xmlns:a16="http://schemas.microsoft.com/office/drawing/2014/main" id="{1FFDC8D9-20EB-A06F-8189-11E95212450F}"/>
              </a:ext>
            </a:extLst>
          </p:cNvPr>
          <p:cNvSpPr/>
          <p:nvPr/>
        </p:nvSpPr>
        <p:spPr>
          <a:xfrm>
            <a:off x="6164444" y="3739128"/>
            <a:ext cx="1321361" cy="50405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80EA1735-F457-A2CC-F5EB-710C0EC73084}"/>
              </a:ext>
            </a:extLst>
          </p:cNvPr>
          <p:cNvSpPr/>
          <p:nvPr/>
        </p:nvSpPr>
        <p:spPr>
          <a:xfrm>
            <a:off x="4463962" y="4757399"/>
            <a:ext cx="1632038" cy="59043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3" name="Group 2">
            <a:extLst>
              <a:ext uri="{FF2B5EF4-FFF2-40B4-BE49-F238E27FC236}">
                <a16:creationId xmlns:a16="http://schemas.microsoft.com/office/drawing/2014/main" id="{B843BF22-6018-F4A7-4625-EFC0CFEE22A7}"/>
              </a:ext>
            </a:extLst>
          </p:cNvPr>
          <p:cNvGrpSpPr/>
          <p:nvPr/>
        </p:nvGrpSpPr>
        <p:grpSpPr>
          <a:xfrm>
            <a:off x="2247883" y="6039194"/>
            <a:ext cx="7594635" cy="509179"/>
            <a:chOff x="2495600" y="6289085"/>
            <a:chExt cx="7594635" cy="509179"/>
          </a:xfrm>
        </p:grpSpPr>
        <p:cxnSp>
          <p:nvCxnSpPr>
            <p:cNvPr id="5" name="Straight Connector 4">
              <a:extLst>
                <a:ext uri="{FF2B5EF4-FFF2-40B4-BE49-F238E27FC236}">
                  <a16:creationId xmlns:a16="http://schemas.microsoft.com/office/drawing/2014/main" id="{3B5C6E08-8E5D-0204-5BF9-C3D358601909}"/>
                </a:ext>
              </a:extLst>
            </p:cNvPr>
            <p:cNvCxnSpPr>
              <a:cxnSpLocks/>
            </p:cNvCxnSpPr>
            <p:nvPr/>
          </p:nvCxnSpPr>
          <p:spPr>
            <a:xfrm>
              <a:off x="2827582" y="6386513"/>
              <a:ext cx="7072313" cy="0"/>
            </a:xfrm>
            <a:prstGeom prst="line">
              <a:avLst/>
            </a:prstGeom>
            <a:ln w="28575"/>
          </p:spPr>
          <p:style>
            <a:lnRef idx="1">
              <a:schemeClr val="dk1"/>
            </a:lnRef>
            <a:fillRef idx="0">
              <a:schemeClr val="dk1"/>
            </a:fillRef>
            <a:effectRef idx="0">
              <a:schemeClr val="dk1"/>
            </a:effectRef>
            <a:fontRef idx="minor">
              <a:schemeClr val="tx1"/>
            </a:fontRef>
          </p:style>
        </p:cxnSp>
        <p:grpSp>
          <p:nvGrpSpPr>
            <p:cNvPr id="8" name="Group 7">
              <a:extLst>
                <a:ext uri="{FF2B5EF4-FFF2-40B4-BE49-F238E27FC236}">
                  <a16:creationId xmlns:a16="http://schemas.microsoft.com/office/drawing/2014/main" id="{81689FE4-C110-FDA2-867E-6CE40B6DDC54}"/>
                </a:ext>
              </a:extLst>
            </p:cNvPr>
            <p:cNvGrpSpPr/>
            <p:nvPr/>
          </p:nvGrpSpPr>
          <p:grpSpPr>
            <a:xfrm>
              <a:off x="2495600" y="6299699"/>
              <a:ext cx="663964" cy="498565"/>
              <a:chOff x="2554093" y="6299699"/>
              <a:chExt cx="663964" cy="498565"/>
            </a:xfrm>
          </p:grpSpPr>
          <p:sp>
            <p:nvSpPr>
              <p:cNvPr id="36" name="TextBox 35">
                <a:extLst>
                  <a:ext uri="{FF2B5EF4-FFF2-40B4-BE49-F238E27FC236}">
                    <a16:creationId xmlns:a16="http://schemas.microsoft.com/office/drawing/2014/main" id="{EC288666-8C1E-C4DB-64EC-A655B92893BC}"/>
                  </a:ext>
                </a:extLst>
              </p:cNvPr>
              <p:cNvSpPr txBox="1"/>
              <p:nvPr/>
            </p:nvSpPr>
            <p:spPr>
              <a:xfrm>
                <a:off x="2554093" y="6428932"/>
                <a:ext cx="663964" cy="369332"/>
              </a:xfrm>
              <a:prstGeom prst="rect">
                <a:avLst/>
              </a:prstGeom>
              <a:noFill/>
            </p:spPr>
            <p:txBody>
              <a:bodyPr wrap="none" rtlCol="0">
                <a:spAutoFit/>
              </a:bodyPr>
              <a:lstStyle/>
              <a:p>
                <a:r>
                  <a:rPr lang="en-GB"/>
                  <a:t>-1.00</a:t>
                </a:r>
              </a:p>
            </p:txBody>
          </p:sp>
          <p:cxnSp>
            <p:nvCxnSpPr>
              <p:cNvPr id="37" name="Straight Connector 36">
                <a:extLst>
                  <a:ext uri="{FF2B5EF4-FFF2-40B4-BE49-F238E27FC236}">
                    <a16:creationId xmlns:a16="http://schemas.microsoft.com/office/drawing/2014/main" id="{36529ECD-A5E6-8FA6-9A69-5A9043052F39}"/>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454251EA-7E19-BF71-1F00-C4F0BEA9F235}"/>
                </a:ext>
              </a:extLst>
            </p:cNvPr>
            <p:cNvGrpSpPr/>
            <p:nvPr/>
          </p:nvGrpSpPr>
          <p:grpSpPr>
            <a:xfrm>
              <a:off x="4237307" y="6299699"/>
              <a:ext cx="663964" cy="498565"/>
              <a:chOff x="2554093" y="6299699"/>
              <a:chExt cx="663964" cy="498565"/>
            </a:xfrm>
          </p:grpSpPr>
          <p:sp>
            <p:nvSpPr>
              <p:cNvPr id="34" name="TextBox 33">
                <a:extLst>
                  <a:ext uri="{FF2B5EF4-FFF2-40B4-BE49-F238E27FC236}">
                    <a16:creationId xmlns:a16="http://schemas.microsoft.com/office/drawing/2014/main" id="{2B464F4E-A6CB-7295-C9B5-CB6F6CE918B7}"/>
                  </a:ext>
                </a:extLst>
              </p:cNvPr>
              <p:cNvSpPr txBox="1"/>
              <p:nvPr/>
            </p:nvSpPr>
            <p:spPr>
              <a:xfrm>
                <a:off x="2554093" y="6428932"/>
                <a:ext cx="663964" cy="369332"/>
              </a:xfrm>
              <a:prstGeom prst="rect">
                <a:avLst/>
              </a:prstGeom>
              <a:noFill/>
            </p:spPr>
            <p:txBody>
              <a:bodyPr wrap="none" rtlCol="0">
                <a:spAutoFit/>
              </a:bodyPr>
              <a:lstStyle/>
              <a:p>
                <a:r>
                  <a:rPr lang="en-GB"/>
                  <a:t>-0.50</a:t>
                </a:r>
              </a:p>
            </p:txBody>
          </p:sp>
          <p:cxnSp>
            <p:nvCxnSpPr>
              <p:cNvPr id="35" name="Straight Connector 34">
                <a:extLst>
                  <a:ext uri="{FF2B5EF4-FFF2-40B4-BE49-F238E27FC236}">
                    <a16:creationId xmlns:a16="http://schemas.microsoft.com/office/drawing/2014/main" id="{90CE84A6-1084-CEBA-D5C5-0209B2FCDF60}"/>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924C432F-CDF9-9502-176B-2F4658D793EE}"/>
                </a:ext>
              </a:extLst>
            </p:cNvPr>
            <p:cNvGrpSpPr/>
            <p:nvPr/>
          </p:nvGrpSpPr>
          <p:grpSpPr>
            <a:xfrm>
              <a:off x="5108161" y="6299699"/>
              <a:ext cx="663964" cy="498565"/>
              <a:chOff x="2554093" y="6299699"/>
              <a:chExt cx="663964" cy="498565"/>
            </a:xfrm>
          </p:grpSpPr>
          <p:sp>
            <p:nvSpPr>
              <p:cNvPr id="32" name="TextBox 31">
                <a:extLst>
                  <a:ext uri="{FF2B5EF4-FFF2-40B4-BE49-F238E27FC236}">
                    <a16:creationId xmlns:a16="http://schemas.microsoft.com/office/drawing/2014/main" id="{8BCDAB73-6F05-8DDD-D5C9-6EA6BF1685A2}"/>
                  </a:ext>
                </a:extLst>
              </p:cNvPr>
              <p:cNvSpPr txBox="1"/>
              <p:nvPr/>
            </p:nvSpPr>
            <p:spPr>
              <a:xfrm>
                <a:off x="2554093" y="6428932"/>
                <a:ext cx="663964" cy="369332"/>
              </a:xfrm>
              <a:prstGeom prst="rect">
                <a:avLst/>
              </a:prstGeom>
              <a:noFill/>
            </p:spPr>
            <p:txBody>
              <a:bodyPr wrap="none" rtlCol="0">
                <a:spAutoFit/>
              </a:bodyPr>
              <a:lstStyle/>
              <a:p>
                <a:r>
                  <a:rPr lang="en-GB"/>
                  <a:t>-0.25</a:t>
                </a:r>
              </a:p>
            </p:txBody>
          </p:sp>
          <p:cxnSp>
            <p:nvCxnSpPr>
              <p:cNvPr id="33" name="Straight Connector 32">
                <a:extLst>
                  <a:ext uri="{FF2B5EF4-FFF2-40B4-BE49-F238E27FC236}">
                    <a16:creationId xmlns:a16="http://schemas.microsoft.com/office/drawing/2014/main" id="{50CF7C30-535C-4420-444C-9361101D8C68}"/>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143FEEF2-5B3E-67B5-890A-3D7C3E1C426D}"/>
                </a:ext>
              </a:extLst>
            </p:cNvPr>
            <p:cNvGrpSpPr/>
            <p:nvPr/>
          </p:nvGrpSpPr>
          <p:grpSpPr>
            <a:xfrm>
              <a:off x="3366453" y="6299699"/>
              <a:ext cx="663964" cy="498565"/>
              <a:chOff x="2554093" y="6299699"/>
              <a:chExt cx="663964" cy="498565"/>
            </a:xfrm>
          </p:grpSpPr>
          <p:sp>
            <p:nvSpPr>
              <p:cNvPr id="30" name="TextBox 29">
                <a:extLst>
                  <a:ext uri="{FF2B5EF4-FFF2-40B4-BE49-F238E27FC236}">
                    <a16:creationId xmlns:a16="http://schemas.microsoft.com/office/drawing/2014/main" id="{A60B08B6-FF34-C5EB-B86F-9204EDAE46F0}"/>
                  </a:ext>
                </a:extLst>
              </p:cNvPr>
              <p:cNvSpPr txBox="1"/>
              <p:nvPr/>
            </p:nvSpPr>
            <p:spPr>
              <a:xfrm>
                <a:off x="2554093" y="6428932"/>
                <a:ext cx="663964" cy="369332"/>
              </a:xfrm>
              <a:prstGeom prst="rect">
                <a:avLst/>
              </a:prstGeom>
              <a:noFill/>
            </p:spPr>
            <p:txBody>
              <a:bodyPr wrap="none" rtlCol="0">
                <a:spAutoFit/>
              </a:bodyPr>
              <a:lstStyle/>
              <a:p>
                <a:r>
                  <a:rPr lang="en-GB"/>
                  <a:t>-0.75</a:t>
                </a:r>
              </a:p>
            </p:txBody>
          </p:sp>
          <p:cxnSp>
            <p:nvCxnSpPr>
              <p:cNvPr id="31" name="Straight Connector 30">
                <a:extLst>
                  <a:ext uri="{FF2B5EF4-FFF2-40B4-BE49-F238E27FC236}">
                    <a16:creationId xmlns:a16="http://schemas.microsoft.com/office/drawing/2014/main" id="{3AF1851D-8FF9-4184-6186-6BD2FD19B0B6}"/>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5" name="Group 14">
              <a:extLst>
                <a:ext uri="{FF2B5EF4-FFF2-40B4-BE49-F238E27FC236}">
                  <a16:creationId xmlns:a16="http://schemas.microsoft.com/office/drawing/2014/main" id="{D0AF59FC-158C-5971-7660-DB88DF96D162}"/>
                </a:ext>
              </a:extLst>
            </p:cNvPr>
            <p:cNvGrpSpPr/>
            <p:nvPr/>
          </p:nvGrpSpPr>
          <p:grpSpPr>
            <a:xfrm>
              <a:off x="6031756" y="6299699"/>
              <a:ext cx="663964" cy="498565"/>
              <a:chOff x="2554093" y="6299699"/>
              <a:chExt cx="663964" cy="498565"/>
            </a:xfrm>
          </p:grpSpPr>
          <p:sp>
            <p:nvSpPr>
              <p:cNvPr id="28" name="TextBox 27">
                <a:extLst>
                  <a:ext uri="{FF2B5EF4-FFF2-40B4-BE49-F238E27FC236}">
                    <a16:creationId xmlns:a16="http://schemas.microsoft.com/office/drawing/2014/main" id="{EDADFBB5-9EC9-8F0E-869D-7AFB856549D3}"/>
                  </a:ext>
                </a:extLst>
              </p:cNvPr>
              <p:cNvSpPr txBox="1"/>
              <p:nvPr/>
            </p:nvSpPr>
            <p:spPr>
              <a:xfrm>
                <a:off x="2554093" y="6428932"/>
                <a:ext cx="663964" cy="369332"/>
              </a:xfrm>
              <a:prstGeom prst="rect">
                <a:avLst/>
              </a:prstGeom>
              <a:noFill/>
            </p:spPr>
            <p:txBody>
              <a:bodyPr wrap="none" rtlCol="0">
                <a:spAutoFit/>
              </a:bodyPr>
              <a:lstStyle/>
              <a:p>
                <a:r>
                  <a:rPr lang="en-GB"/>
                  <a:t>-0.00</a:t>
                </a:r>
              </a:p>
            </p:txBody>
          </p:sp>
          <p:cxnSp>
            <p:nvCxnSpPr>
              <p:cNvPr id="29" name="Straight Connector 28">
                <a:extLst>
                  <a:ext uri="{FF2B5EF4-FFF2-40B4-BE49-F238E27FC236}">
                    <a16:creationId xmlns:a16="http://schemas.microsoft.com/office/drawing/2014/main" id="{4563A943-8F0A-819D-03EA-3FAEFC1F7F43}"/>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6" name="Group 15">
              <a:extLst>
                <a:ext uri="{FF2B5EF4-FFF2-40B4-BE49-F238E27FC236}">
                  <a16:creationId xmlns:a16="http://schemas.microsoft.com/office/drawing/2014/main" id="{58818708-018D-1ABF-EF23-DE07E7A3C736}"/>
                </a:ext>
              </a:extLst>
            </p:cNvPr>
            <p:cNvGrpSpPr/>
            <p:nvPr/>
          </p:nvGrpSpPr>
          <p:grpSpPr>
            <a:xfrm>
              <a:off x="6884242" y="6299699"/>
              <a:ext cx="593432" cy="498565"/>
              <a:chOff x="2554093" y="6299699"/>
              <a:chExt cx="593432" cy="498565"/>
            </a:xfrm>
          </p:grpSpPr>
          <p:sp>
            <p:nvSpPr>
              <p:cNvPr id="26" name="TextBox 25">
                <a:extLst>
                  <a:ext uri="{FF2B5EF4-FFF2-40B4-BE49-F238E27FC236}">
                    <a16:creationId xmlns:a16="http://schemas.microsoft.com/office/drawing/2014/main" id="{1B13A073-EC05-5865-3570-D65C50D6A3AA}"/>
                  </a:ext>
                </a:extLst>
              </p:cNvPr>
              <p:cNvSpPr txBox="1"/>
              <p:nvPr/>
            </p:nvSpPr>
            <p:spPr>
              <a:xfrm>
                <a:off x="2554093" y="6428932"/>
                <a:ext cx="593432" cy="369332"/>
              </a:xfrm>
              <a:prstGeom prst="rect">
                <a:avLst/>
              </a:prstGeom>
              <a:noFill/>
            </p:spPr>
            <p:txBody>
              <a:bodyPr wrap="none" rtlCol="0">
                <a:spAutoFit/>
              </a:bodyPr>
              <a:lstStyle/>
              <a:p>
                <a:r>
                  <a:rPr lang="en-GB"/>
                  <a:t>0.25</a:t>
                </a:r>
              </a:p>
            </p:txBody>
          </p:sp>
          <p:cxnSp>
            <p:nvCxnSpPr>
              <p:cNvPr id="27" name="Straight Connector 26">
                <a:extLst>
                  <a:ext uri="{FF2B5EF4-FFF2-40B4-BE49-F238E27FC236}">
                    <a16:creationId xmlns:a16="http://schemas.microsoft.com/office/drawing/2014/main" id="{332F941D-A029-B4FB-03B7-17CCDC4EEA15}"/>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AC81FCD9-8326-5F2A-CC61-D3220E680050}"/>
                </a:ext>
              </a:extLst>
            </p:cNvPr>
            <p:cNvGrpSpPr/>
            <p:nvPr/>
          </p:nvGrpSpPr>
          <p:grpSpPr>
            <a:xfrm>
              <a:off x="8625949" y="6299699"/>
              <a:ext cx="593432" cy="498565"/>
              <a:chOff x="2554093" y="6299699"/>
              <a:chExt cx="593432" cy="498565"/>
            </a:xfrm>
          </p:grpSpPr>
          <p:sp>
            <p:nvSpPr>
              <p:cNvPr id="24" name="TextBox 23">
                <a:extLst>
                  <a:ext uri="{FF2B5EF4-FFF2-40B4-BE49-F238E27FC236}">
                    <a16:creationId xmlns:a16="http://schemas.microsoft.com/office/drawing/2014/main" id="{B1D2888F-AC0E-8B6D-9B52-B3A0B699B828}"/>
                  </a:ext>
                </a:extLst>
              </p:cNvPr>
              <p:cNvSpPr txBox="1"/>
              <p:nvPr/>
            </p:nvSpPr>
            <p:spPr>
              <a:xfrm>
                <a:off x="2554093" y="6428932"/>
                <a:ext cx="593432" cy="369332"/>
              </a:xfrm>
              <a:prstGeom prst="rect">
                <a:avLst/>
              </a:prstGeom>
              <a:noFill/>
            </p:spPr>
            <p:txBody>
              <a:bodyPr wrap="none" rtlCol="0">
                <a:spAutoFit/>
              </a:bodyPr>
              <a:lstStyle/>
              <a:p>
                <a:r>
                  <a:rPr lang="en-GB"/>
                  <a:t>0.75</a:t>
                </a:r>
              </a:p>
            </p:txBody>
          </p:sp>
          <p:cxnSp>
            <p:nvCxnSpPr>
              <p:cNvPr id="25" name="Straight Connector 24">
                <a:extLst>
                  <a:ext uri="{FF2B5EF4-FFF2-40B4-BE49-F238E27FC236}">
                    <a16:creationId xmlns:a16="http://schemas.microsoft.com/office/drawing/2014/main" id="{0BBFF4A1-B350-3C44-17A5-1B2BD584F47D}"/>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7FE8AF6E-D82E-6640-0A4A-4FA38259A695}"/>
                </a:ext>
              </a:extLst>
            </p:cNvPr>
            <p:cNvGrpSpPr/>
            <p:nvPr/>
          </p:nvGrpSpPr>
          <p:grpSpPr>
            <a:xfrm>
              <a:off x="9496803" y="6289085"/>
              <a:ext cx="593432" cy="509179"/>
              <a:chOff x="2554093" y="6289085"/>
              <a:chExt cx="593432" cy="509179"/>
            </a:xfrm>
          </p:grpSpPr>
          <p:sp>
            <p:nvSpPr>
              <p:cNvPr id="22" name="TextBox 21">
                <a:extLst>
                  <a:ext uri="{FF2B5EF4-FFF2-40B4-BE49-F238E27FC236}">
                    <a16:creationId xmlns:a16="http://schemas.microsoft.com/office/drawing/2014/main" id="{380E9A87-9C3A-1349-237E-2F58E4A87ACB}"/>
                  </a:ext>
                </a:extLst>
              </p:cNvPr>
              <p:cNvSpPr txBox="1"/>
              <p:nvPr/>
            </p:nvSpPr>
            <p:spPr>
              <a:xfrm>
                <a:off x="2554093" y="6428932"/>
                <a:ext cx="593432" cy="369332"/>
              </a:xfrm>
              <a:prstGeom prst="rect">
                <a:avLst/>
              </a:prstGeom>
              <a:noFill/>
            </p:spPr>
            <p:txBody>
              <a:bodyPr wrap="none" rtlCol="0">
                <a:spAutoFit/>
              </a:bodyPr>
              <a:lstStyle/>
              <a:p>
                <a:r>
                  <a:rPr lang="en-GB"/>
                  <a:t>1.00</a:t>
                </a:r>
              </a:p>
            </p:txBody>
          </p:sp>
          <p:cxnSp>
            <p:nvCxnSpPr>
              <p:cNvPr id="23" name="Straight Connector 22">
                <a:extLst>
                  <a:ext uri="{FF2B5EF4-FFF2-40B4-BE49-F238E27FC236}">
                    <a16:creationId xmlns:a16="http://schemas.microsoft.com/office/drawing/2014/main" id="{266FBB25-020E-870E-BA61-6EEB97E9DF06}"/>
                  </a:ext>
                </a:extLst>
              </p:cNvPr>
              <p:cNvCxnSpPr>
                <a:cxnSpLocks/>
              </p:cNvCxnSpPr>
              <p:nvPr/>
            </p:nvCxnSpPr>
            <p:spPr>
              <a:xfrm flipV="1">
                <a:off x="2962870" y="6289085"/>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9" name="Group 18">
              <a:extLst>
                <a:ext uri="{FF2B5EF4-FFF2-40B4-BE49-F238E27FC236}">
                  <a16:creationId xmlns:a16="http://schemas.microsoft.com/office/drawing/2014/main" id="{24CC1E7A-F84B-6D72-AB87-6580782D3204}"/>
                </a:ext>
              </a:extLst>
            </p:cNvPr>
            <p:cNvGrpSpPr/>
            <p:nvPr/>
          </p:nvGrpSpPr>
          <p:grpSpPr>
            <a:xfrm>
              <a:off x="7755095" y="6299699"/>
              <a:ext cx="593432" cy="498565"/>
              <a:chOff x="2554093" y="6299699"/>
              <a:chExt cx="593432" cy="498565"/>
            </a:xfrm>
          </p:grpSpPr>
          <p:sp>
            <p:nvSpPr>
              <p:cNvPr id="20" name="TextBox 19">
                <a:extLst>
                  <a:ext uri="{FF2B5EF4-FFF2-40B4-BE49-F238E27FC236}">
                    <a16:creationId xmlns:a16="http://schemas.microsoft.com/office/drawing/2014/main" id="{FD45987E-96A7-14AD-C93A-3E76CB931EF0}"/>
                  </a:ext>
                </a:extLst>
              </p:cNvPr>
              <p:cNvSpPr txBox="1"/>
              <p:nvPr/>
            </p:nvSpPr>
            <p:spPr>
              <a:xfrm>
                <a:off x="2554093" y="6428932"/>
                <a:ext cx="593432" cy="369332"/>
              </a:xfrm>
              <a:prstGeom prst="rect">
                <a:avLst/>
              </a:prstGeom>
              <a:noFill/>
            </p:spPr>
            <p:txBody>
              <a:bodyPr wrap="none" rtlCol="0">
                <a:spAutoFit/>
              </a:bodyPr>
              <a:lstStyle/>
              <a:p>
                <a:r>
                  <a:rPr lang="en-GB"/>
                  <a:t>0.50</a:t>
                </a:r>
              </a:p>
            </p:txBody>
          </p:sp>
          <p:cxnSp>
            <p:nvCxnSpPr>
              <p:cNvPr id="21" name="Straight Connector 20">
                <a:extLst>
                  <a:ext uri="{FF2B5EF4-FFF2-40B4-BE49-F238E27FC236}">
                    <a16:creationId xmlns:a16="http://schemas.microsoft.com/office/drawing/2014/main" id="{A5C571B7-5154-4244-1F2E-521011663E91}"/>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sp>
        <p:nvSpPr>
          <p:cNvPr id="38" name="Rectangle 37">
            <a:extLst>
              <a:ext uri="{FF2B5EF4-FFF2-40B4-BE49-F238E27FC236}">
                <a16:creationId xmlns:a16="http://schemas.microsoft.com/office/drawing/2014/main" id="{A67F3CCC-81C4-6F26-2266-40A018F5DEE6}"/>
              </a:ext>
            </a:extLst>
          </p:cNvPr>
          <p:cNvSpPr/>
          <p:nvPr/>
        </p:nvSpPr>
        <p:spPr>
          <a:xfrm>
            <a:off x="6750554" y="5347837"/>
            <a:ext cx="1513648" cy="4724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1" name="Picture 40" descr="A picture containing text, font, screenshot, graphics&#10;&#10;Description automatically generated">
            <a:extLst>
              <a:ext uri="{FF2B5EF4-FFF2-40B4-BE49-F238E27FC236}">
                <a16:creationId xmlns:a16="http://schemas.microsoft.com/office/drawing/2014/main" id="{73F80F66-E972-9F9F-DD54-C4DE21F8FAB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47656" y="1282010"/>
            <a:ext cx="2193603" cy="1527688"/>
          </a:xfrm>
          <a:prstGeom prst="rect">
            <a:avLst/>
          </a:prstGeom>
        </p:spPr>
      </p:pic>
    </p:spTree>
    <p:extLst>
      <p:ext uri="{BB962C8B-B14F-4D97-AF65-F5344CB8AC3E}">
        <p14:creationId xmlns:p14="http://schemas.microsoft.com/office/powerpoint/2010/main" val="665461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3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26C6DA1-38C5-AE57-3EC0-F6B74172458F}"/>
              </a:ext>
            </a:extLst>
          </p:cNvPr>
          <p:cNvSpPr txBox="1">
            <a:spLocks/>
          </p:cNvSpPr>
          <p:nvPr/>
        </p:nvSpPr>
        <p:spPr>
          <a:xfrm>
            <a:off x="197111" y="1385108"/>
            <a:ext cx="3150774" cy="2371148"/>
          </a:xfrm>
          <a:prstGeom prst="rect">
            <a:avLst/>
          </a:prstGeom>
        </p:spPr>
        <p:txBody>
          <a:bodyPr vert="horz" lIns="91440" tIns="45720" rIns="91440" bIns="45720" rtlCol="0" anchor="ctr">
            <a:norm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pPr defTabSz="914400"/>
            <a:r>
              <a:rPr lang="en-US" altLang="ko-KR" sz="3600">
                <a:solidFill>
                  <a:srgbClr val="FFFFFF"/>
                </a:solidFill>
                <a:latin typeface="+mj-lt"/>
                <a:cs typeface="+mj-cs"/>
              </a:rPr>
              <a:t>Part 2</a:t>
            </a:r>
          </a:p>
        </p:txBody>
      </p:sp>
      <p:graphicFrame>
        <p:nvGraphicFramePr>
          <p:cNvPr id="5" name="Diagram 4">
            <a:extLst>
              <a:ext uri="{FF2B5EF4-FFF2-40B4-BE49-F238E27FC236}">
                <a16:creationId xmlns:a16="http://schemas.microsoft.com/office/drawing/2014/main" id="{D6945FE5-3070-06FC-A176-03C26A7FBD4A}"/>
              </a:ext>
            </a:extLst>
          </p:cNvPr>
          <p:cNvGraphicFramePr/>
          <p:nvPr/>
        </p:nvGraphicFramePr>
        <p:xfrm>
          <a:off x="2454348" y="1173100"/>
          <a:ext cx="8304140" cy="53014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1">
            <a:extLst>
              <a:ext uri="{FF2B5EF4-FFF2-40B4-BE49-F238E27FC236}">
                <a16:creationId xmlns:a16="http://schemas.microsoft.com/office/drawing/2014/main" id="{AB981864-21A9-0568-78B1-8090201815FC}"/>
              </a:ext>
            </a:extLst>
          </p:cNvPr>
          <p:cNvSpPr txBox="1">
            <a:spLocks/>
          </p:cNvSpPr>
          <p:nvPr/>
        </p:nvSpPr>
        <p:spPr>
          <a:xfrm>
            <a:off x="1884107" y="383458"/>
            <a:ext cx="9860217" cy="1813076"/>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rtl="0">
              <a:spcBef>
                <a:spcPts val="0"/>
              </a:spcBef>
              <a:spcAft>
                <a:spcPts val="0"/>
              </a:spcAft>
            </a:pPr>
            <a:r>
              <a:rPr lang="en-GB" sz="3200" b="1" i="0">
                <a:solidFill>
                  <a:srgbClr val="000000"/>
                </a:solidFill>
                <a:effectLst/>
                <a:latin typeface="Calibri" panose="020F0502020204030204" pitchFamily="34" charset="0"/>
              </a:rPr>
              <a:t>Comparing genetic effects on psychiatric disorders before </a:t>
            </a:r>
            <a:r>
              <a:rPr lang="en-GB" sz="3200" b="1">
                <a:solidFill>
                  <a:srgbClr val="000000"/>
                </a:solidFill>
                <a:latin typeface="Calibri" panose="020F0502020204030204" pitchFamily="34" charset="0"/>
              </a:rPr>
              <a:t>and after residualizing for ‘p’</a:t>
            </a:r>
            <a:endParaRPr lang="en-GB" sz="3200" b="1" i="0">
              <a:solidFill>
                <a:srgbClr val="000000"/>
              </a:solidFill>
              <a:effectLst/>
              <a:latin typeface="Calibri" panose="020F0502020204030204" pitchFamily="34" charset="0"/>
            </a:endParaRPr>
          </a:p>
        </p:txBody>
      </p:sp>
      <p:sp>
        <p:nvSpPr>
          <p:cNvPr id="6" name="Rectangle 5">
            <a:extLst>
              <a:ext uri="{FF2B5EF4-FFF2-40B4-BE49-F238E27FC236}">
                <a16:creationId xmlns:a16="http://schemas.microsoft.com/office/drawing/2014/main" id="{43CE801D-2309-405E-C0A1-59656DF9B041}"/>
              </a:ext>
            </a:extLst>
          </p:cNvPr>
          <p:cNvSpPr/>
          <p:nvPr/>
        </p:nvSpPr>
        <p:spPr>
          <a:xfrm>
            <a:off x="0" y="420329"/>
            <a:ext cx="1828799" cy="60173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Title 1">
            <a:extLst>
              <a:ext uri="{FF2B5EF4-FFF2-40B4-BE49-F238E27FC236}">
                <a16:creationId xmlns:a16="http://schemas.microsoft.com/office/drawing/2014/main" id="{80D46049-F726-74C0-1253-6D6B7EBF14CA}"/>
              </a:ext>
            </a:extLst>
          </p:cNvPr>
          <p:cNvSpPr txBox="1">
            <a:spLocks/>
          </p:cNvSpPr>
          <p:nvPr/>
        </p:nvSpPr>
        <p:spPr>
          <a:xfrm>
            <a:off x="1" y="993434"/>
            <a:ext cx="1828798" cy="1743075"/>
          </a:xfrm>
          <a:prstGeom prst="rect">
            <a:avLst/>
          </a:prstGeom>
        </p:spPr>
        <p:txBody>
          <a:bodyPr vert="horz" lIns="91440" tIns="45720" rIns="91440" bIns="45720" rtlCol="0" anchor="ctr">
            <a:norm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pPr defTabSz="914400"/>
            <a:r>
              <a:rPr lang="en-US" altLang="ko-KR" sz="2400" b="1">
                <a:solidFill>
                  <a:schemeClr val="tx1"/>
                </a:solidFill>
                <a:latin typeface="+mn-lt"/>
                <a:cs typeface="+mj-cs"/>
              </a:rPr>
              <a:t>Downstream Analyses</a:t>
            </a:r>
          </a:p>
        </p:txBody>
      </p:sp>
    </p:spTree>
    <p:extLst>
      <p:ext uri="{BB962C8B-B14F-4D97-AF65-F5344CB8AC3E}">
        <p14:creationId xmlns:p14="http://schemas.microsoft.com/office/powerpoint/2010/main" val="389786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graphicEl>
                                              <a:dgm id="{2EBB61CD-D848-49CD-A90A-AFCA0B149958}"/>
                                            </p:graphicEl>
                                          </p:spTgt>
                                        </p:tgtEl>
                                      </p:cBhvr>
                                    </p:animEffect>
                                    <p:set>
                                      <p:cBhvr>
                                        <p:cTn id="7" dur="1" fill="hold">
                                          <p:stCondLst>
                                            <p:cond delay="499"/>
                                          </p:stCondLst>
                                        </p:cTn>
                                        <p:tgtEl>
                                          <p:spTgt spid="5">
                                            <p:graphicEl>
                                              <a:dgm id="{2EBB61CD-D848-49CD-A90A-AFCA0B149958}"/>
                                            </p:graphic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graphicEl>
                                              <a:dgm id="{1BF43029-AD26-4C60-8D95-1863472A5690}"/>
                                            </p:graphicEl>
                                          </p:spTgt>
                                        </p:tgtEl>
                                      </p:cBhvr>
                                    </p:animEffect>
                                    <p:set>
                                      <p:cBhvr>
                                        <p:cTn id="10" dur="1" fill="hold">
                                          <p:stCondLst>
                                            <p:cond delay="499"/>
                                          </p:stCondLst>
                                        </p:cTn>
                                        <p:tgtEl>
                                          <p:spTgt spid="5">
                                            <p:graphicEl>
                                              <a:dgm id="{1BF43029-AD26-4C60-8D95-1863472A5690}"/>
                                            </p:graphic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graphicEl>
                                              <a:dgm id="{12C4354E-AA70-47F0-A798-55132C2BC2AF}"/>
                                            </p:graphicEl>
                                          </p:spTgt>
                                        </p:tgtEl>
                                      </p:cBhvr>
                                    </p:animEffect>
                                    <p:set>
                                      <p:cBhvr>
                                        <p:cTn id="13" dur="1" fill="hold">
                                          <p:stCondLst>
                                            <p:cond delay="499"/>
                                          </p:stCondLst>
                                        </p:cTn>
                                        <p:tgtEl>
                                          <p:spTgt spid="5">
                                            <p:graphicEl>
                                              <a:dgm id="{12C4354E-AA70-47F0-A798-55132C2BC2AF}"/>
                                            </p:graphic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5">
                                            <p:graphicEl>
                                              <a:dgm id="{53F84098-BB2B-4D5B-BC3A-FAA3434F56A4}"/>
                                            </p:graphicEl>
                                          </p:spTgt>
                                        </p:tgtEl>
                                      </p:cBhvr>
                                    </p:animEffect>
                                    <p:set>
                                      <p:cBhvr>
                                        <p:cTn id="16" dur="1" fill="hold">
                                          <p:stCondLst>
                                            <p:cond delay="499"/>
                                          </p:stCondLst>
                                        </p:cTn>
                                        <p:tgtEl>
                                          <p:spTgt spid="5">
                                            <p:graphicEl>
                                              <a:dgm id="{53F84098-BB2B-4D5B-BC3A-FAA3434F56A4}"/>
                                            </p:graphic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5">
                                            <p:graphicEl>
                                              <a:dgm id="{254C90C7-EBDF-461C-B663-D0B236C9733B}"/>
                                            </p:graphicEl>
                                          </p:spTgt>
                                        </p:tgtEl>
                                      </p:cBhvr>
                                    </p:animEffect>
                                    <p:set>
                                      <p:cBhvr>
                                        <p:cTn id="19" dur="1" fill="hold">
                                          <p:stCondLst>
                                            <p:cond delay="499"/>
                                          </p:stCondLst>
                                        </p:cTn>
                                        <p:tgtEl>
                                          <p:spTgt spid="5">
                                            <p:graphicEl>
                                              <a:dgm id="{254C90C7-EBDF-461C-B663-D0B236C9733B}"/>
                                            </p:graphic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5">
                                            <p:graphicEl>
                                              <a:dgm id="{728053C0-F973-4460-9912-178609123752}"/>
                                            </p:graphicEl>
                                          </p:spTgt>
                                        </p:tgtEl>
                                      </p:cBhvr>
                                    </p:animEffect>
                                    <p:set>
                                      <p:cBhvr>
                                        <p:cTn id="22" dur="1" fill="hold">
                                          <p:stCondLst>
                                            <p:cond delay="499"/>
                                          </p:stCondLst>
                                        </p:cTn>
                                        <p:tgtEl>
                                          <p:spTgt spid="5">
                                            <p:graphicEl>
                                              <a:dgm id="{728053C0-F973-4460-9912-178609123752}"/>
                                            </p:graphicEl>
                                          </p:spTgt>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5">
                                            <p:graphicEl>
                                              <a:dgm id="{CC87A99C-E912-45F9-AD21-FC2C36C79D76}"/>
                                            </p:graphicEl>
                                          </p:spTgt>
                                        </p:tgtEl>
                                      </p:cBhvr>
                                    </p:animEffect>
                                    <p:set>
                                      <p:cBhvr>
                                        <p:cTn id="25" dur="1" fill="hold">
                                          <p:stCondLst>
                                            <p:cond delay="499"/>
                                          </p:stCondLst>
                                        </p:cTn>
                                        <p:tgtEl>
                                          <p:spTgt spid="5">
                                            <p:graphicEl>
                                              <a:dgm id="{CC87A99C-E912-45F9-AD21-FC2C36C79D76}"/>
                                            </p:graphicEl>
                                          </p:spTgt>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5">
                                            <p:graphicEl>
                                              <a:dgm id="{6CD8FB2E-25B3-41DD-9630-EC885159C9D8}"/>
                                            </p:graphicEl>
                                          </p:spTgt>
                                        </p:tgtEl>
                                      </p:cBhvr>
                                    </p:animEffect>
                                    <p:set>
                                      <p:cBhvr>
                                        <p:cTn id="28" dur="1" fill="hold">
                                          <p:stCondLst>
                                            <p:cond delay="499"/>
                                          </p:stCondLst>
                                        </p:cTn>
                                        <p:tgtEl>
                                          <p:spTgt spid="5">
                                            <p:graphicEl>
                                              <a:dgm id="{6CD8FB2E-25B3-41DD-9630-EC885159C9D8}"/>
                                            </p:graphic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FB016A-0E9D-D9BE-7201-7564485855D6}"/>
              </a:ext>
            </a:extLst>
          </p:cNvPr>
          <p:cNvSpPr/>
          <p:nvPr/>
        </p:nvSpPr>
        <p:spPr>
          <a:xfrm>
            <a:off x="0" y="383458"/>
            <a:ext cx="3244645" cy="60173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Title 1">
            <a:extLst>
              <a:ext uri="{FF2B5EF4-FFF2-40B4-BE49-F238E27FC236}">
                <a16:creationId xmlns:a16="http://schemas.microsoft.com/office/drawing/2014/main" id="{A26C6DA1-38C5-AE57-3EC0-F6B74172458F}"/>
              </a:ext>
            </a:extLst>
          </p:cNvPr>
          <p:cNvSpPr txBox="1">
            <a:spLocks/>
          </p:cNvSpPr>
          <p:nvPr/>
        </p:nvSpPr>
        <p:spPr>
          <a:xfrm>
            <a:off x="197111" y="1385108"/>
            <a:ext cx="3150774" cy="2371148"/>
          </a:xfrm>
          <a:prstGeom prst="rect">
            <a:avLst/>
          </a:prstGeom>
        </p:spPr>
        <p:txBody>
          <a:bodyPr vert="horz" lIns="91440" tIns="45720" rIns="91440" bIns="45720" rtlCol="0" anchor="ctr">
            <a:norm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pPr defTabSz="914400"/>
            <a:r>
              <a:rPr lang="en-US" sz="3600">
                <a:solidFill>
                  <a:srgbClr val="FFFFFF"/>
                </a:solidFill>
                <a:latin typeface="+mj-lt"/>
                <a:cs typeface="+mj-cs"/>
              </a:rPr>
              <a:t>Linkage Disequilibrium (LD) Clumping </a:t>
            </a:r>
            <a:endParaRPr lang="en-US" altLang="ko-KR" sz="3600">
              <a:solidFill>
                <a:srgbClr val="FFFFFF"/>
              </a:solidFill>
              <a:latin typeface="+mj-lt"/>
              <a:cs typeface="+mj-cs"/>
            </a:endParaRPr>
          </a:p>
        </p:txBody>
      </p:sp>
      <p:sp>
        <p:nvSpPr>
          <p:cNvPr id="2" name="Title 1">
            <a:extLst>
              <a:ext uri="{FF2B5EF4-FFF2-40B4-BE49-F238E27FC236}">
                <a16:creationId xmlns:a16="http://schemas.microsoft.com/office/drawing/2014/main" id="{7CE2033F-A3BD-0860-C36F-A11972F3E722}"/>
              </a:ext>
            </a:extLst>
          </p:cNvPr>
          <p:cNvSpPr txBox="1">
            <a:spLocks/>
          </p:cNvSpPr>
          <p:nvPr/>
        </p:nvSpPr>
        <p:spPr>
          <a:xfrm>
            <a:off x="3658087" y="131355"/>
            <a:ext cx="7503344" cy="5749618"/>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rtl="0">
              <a:spcBef>
                <a:spcPts val="0"/>
              </a:spcBef>
              <a:spcAft>
                <a:spcPts val="0"/>
              </a:spcAft>
              <a:buFont typeface="Arial" panose="020B0604020202020204" pitchFamily="34" charset="0"/>
              <a:buChar char="•"/>
            </a:pPr>
            <a:endParaRPr lang="en-GB" sz="2000" i="0" u="none" strike="noStrike">
              <a:solidFill>
                <a:srgbClr val="000000"/>
              </a:solidFill>
              <a:effectLst/>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038A4918-87EE-29ED-3B5F-C9248F403D07}"/>
              </a:ext>
            </a:extLst>
          </p:cNvPr>
          <p:cNvSpPr txBox="1"/>
          <p:nvPr/>
        </p:nvSpPr>
        <p:spPr>
          <a:xfrm>
            <a:off x="3430308" y="779513"/>
            <a:ext cx="8553133" cy="1938992"/>
          </a:xfrm>
          <a:prstGeom prst="rect">
            <a:avLst/>
          </a:prstGeom>
          <a:noFill/>
        </p:spPr>
        <p:txBody>
          <a:bodyPr wrap="square" rtlCol="0">
            <a:spAutoFit/>
          </a:bodyPr>
          <a:lstStyle/>
          <a:p>
            <a:pPr marL="342844" indent="-342900">
              <a:buFont typeface="Arial" panose="020B0604020202020204" pitchFamily="34" charset="0"/>
              <a:buChar char="•"/>
            </a:pPr>
            <a:r>
              <a:rPr lang="en-GB" sz="2400">
                <a:latin typeface="Abadi" panose="020B0604020104020204" pitchFamily="34" charset="0"/>
              </a:rPr>
              <a:t>Uses LD information between genetic markers to prioritize lead SNPs contributing to GWAS signals.</a:t>
            </a:r>
          </a:p>
          <a:p>
            <a:pPr marL="342844" indent="-342900">
              <a:buFont typeface="Arial" panose="020B0604020202020204" pitchFamily="34" charset="0"/>
              <a:buChar char="•"/>
            </a:pPr>
            <a:endParaRPr lang="en-GB" sz="2400">
              <a:latin typeface="Abadi" panose="020B0604020104020204" pitchFamily="34" charset="0"/>
            </a:endParaRPr>
          </a:p>
          <a:p>
            <a:pPr marL="342844" indent="-342900">
              <a:buFont typeface="Arial" panose="020B0604020202020204" pitchFamily="34" charset="0"/>
              <a:buChar char="•"/>
            </a:pPr>
            <a:r>
              <a:rPr lang="en-US" sz="2400" b="0" i="0">
                <a:effectLst/>
                <a:latin typeface="Abadi" panose="020B0604020104020204" pitchFamily="34" charset="0"/>
              </a:rPr>
              <a:t>Allows us to </a:t>
            </a:r>
            <a:r>
              <a:rPr lang="en-GB" sz="2400" b="0" i="0">
                <a:effectLst/>
                <a:latin typeface="Abadi" panose="020B0604020104020204" pitchFamily="34" charset="0"/>
              </a:rPr>
              <a:t>identify a subset of independent SNPs that are most relevant to each psychiatric disorder independent of ‘p’</a:t>
            </a:r>
            <a:endParaRPr lang="en-GB" sz="2400">
              <a:latin typeface="Abadi" panose="020B0604020104020204" pitchFamily="34" charset="0"/>
            </a:endParaRPr>
          </a:p>
        </p:txBody>
      </p:sp>
      <p:pic>
        <p:nvPicPr>
          <p:cNvPr id="1026" name="Picture 2" descr="Linkage disequilibrium between GWAS SNPs and common SNPs in CARD10 from...  | Download Scientific Diagram">
            <a:extLst>
              <a:ext uri="{FF2B5EF4-FFF2-40B4-BE49-F238E27FC236}">
                <a16:creationId xmlns:a16="http://schemas.microsoft.com/office/drawing/2014/main" id="{0BC35E28-66BB-A1F5-AE1E-D72C80891D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6532"/>
          <a:stretch/>
        </p:blipFill>
        <p:spPr bwMode="auto">
          <a:xfrm>
            <a:off x="4293232" y="3070394"/>
            <a:ext cx="6411280" cy="3330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88478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51A80E4-FF75-7CE0-4951-004A619B43D2}"/>
              </a:ext>
            </a:extLst>
          </p:cNvPr>
          <p:cNvSpPr/>
          <p:nvPr/>
        </p:nvSpPr>
        <p:spPr>
          <a:xfrm>
            <a:off x="5952137" y="1168313"/>
            <a:ext cx="6153974" cy="5440448"/>
          </a:xfrm>
          <a:prstGeom prst="rect">
            <a:avLst/>
          </a:prstGeom>
          <a:solidFill>
            <a:srgbClr val="5FADE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5" name="Title 1">
            <a:extLst>
              <a:ext uri="{FF2B5EF4-FFF2-40B4-BE49-F238E27FC236}">
                <a16:creationId xmlns:a16="http://schemas.microsoft.com/office/drawing/2014/main" id="{4D4A5BEB-9A82-BE0E-9422-24859BB65043}"/>
              </a:ext>
            </a:extLst>
          </p:cNvPr>
          <p:cNvSpPr txBox="1">
            <a:spLocks/>
          </p:cNvSpPr>
          <p:nvPr/>
        </p:nvSpPr>
        <p:spPr>
          <a:xfrm>
            <a:off x="470629" y="249239"/>
            <a:ext cx="11580344" cy="101026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4000" b="1">
                <a:solidFill>
                  <a:srgbClr val="000000"/>
                </a:solidFill>
                <a:latin typeface="Calibri" panose="020F0502020204030204" pitchFamily="34" charset="0"/>
                <a:cs typeface="Calibri" panose="020F0502020204030204" pitchFamily="34" charset="0"/>
              </a:rPr>
              <a:t>Results: Comparing SCZ original GWAS with SCZ  ‘non-p’ GWAS</a:t>
            </a:r>
          </a:p>
        </p:txBody>
      </p:sp>
      <p:sp>
        <p:nvSpPr>
          <p:cNvPr id="6" name="TextBox 5">
            <a:extLst>
              <a:ext uri="{FF2B5EF4-FFF2-40B4-BE49-F238E27FC236}">
                <a16:creationId xmlns:a16="http://schemas.microsoft.com/office/drawing/2014/main" id="{059737E3-4DAB-FE2E-E846-C74463CA7CE4}"/>
              </a:ext>
            </a:extLst>
          </p:cNvPr>
          <p:cNvSpPr txBox="1"/>
          <p:nvPr/>
        </p:nvSpPr>
        <p:spPr>
          <a:xfrm>
            <a:off x="540858" y="6021181"/>
            <a:ext cx="3610925" cy="338554"/>
          </a:xfrm>
          <a:prstGeom prst="rect">
            <a:avLst/>
          </a:prstGeom>
          <a:noFill/>
        </p:spPr>
        <p:txBody>
          <a:bodyPr wrap="square" rtlCol="0">
            <a:spAutoFit/>
          </a:bodyPr>
          <a:lstStyle/>
          <a:p>
            <a:r>
              <a:rPr lang="en-US" sz="1600" i="1" err="1">
                <a:solidFill>
                  <a:srgbClr val="002060"/>
                </a:solidFill>
                <a:latin typeface="Calibri" panose="020F0502020204030204" pitchFamily="34" charset="0"/>
                <a:cs typeface="Calibri" panose="020F0502020204030204" pitchFamily="34" charset="0"/>
              </a:rPr>
              <a:t>Trubetskoy</a:t>
            </a:r>
            <a:r>
              <a:rPr lang="en-US" sz="1600" i="1">
                <a:solidFill>
                  <a:srgbClr val="002060"/>
                </a:solidFill>
                <a:latin typeface="Calibri" panose="020F0502020204030204" pitchFamily="34" charset="0"/>
                <a:cs typeface="Calibri" panose="020F0502020204030204" pitchFamily="34" charset="0"/>
              </a:rPr>
              <a:t> et al. (2022) Nature Genetics</a:t>
            </a:r>
          </a:p>
        </p:txBody>
      </p:sp>
      <p:pic>
        <p:nvPicPr>
          <p:cNvPr id="14" name="Picture 13" descr="A picture containing screenshot, diagram, plot, text&#10;&#10;Description automatically generated">
            <a:extLst>
              <a:ext uri="{FF2B5EF4-FFF2-40B4-BE49-F238E27FC236}">
                <a16:creationId xmlns:a16="http://schemas.microsoft.com/office/drawing/2014/main" id="{2E681889-BC53-015C-F15B-B23165BCE8EB}"/>
              </a:ext>
            </a:extLst>
          </p:cNvPr>
          <p:cNvPicPr>
            <a:picLocks noChangeAspect="1"/>
          </p:cNvPicPr>
          <p:nvPr/>
        </p:nvPicPr>
        <p:blipFill rotWithShape="1">
          <a:blip r:embed="rId4">
            <a:extLst>
              <a:ext uri="{28A0092B-C50C-407E-A947-70E740481C1C}">
                <a14:useLocalDpi xmlns:a14="http://schemas.microsoft.com/office/drawing/2010/main" val="0"/>
              </a:ext>
            </a:extLst>
          </a:blip>
          <a:srcRect t="5911"/>
          <a:stretch/>
        </p:blipFill>
        <p:spPr>
          <a:xfrm>
            <a:off x="193457" y="2432985"/>
            <a:ext cx="5703542" cy="3516295"/>
          </a:xfrm>
          <a:prstGeom prst="rect">
            <a:avLst/>
          </a:prstGeom>
        </p:spPr>
      </p:pic>
      <p:sp>
        <p:nvSpPr>
          <p:cNvPr id="8" name="TextBox 7">
            <a:extLst>
              <a:ext uri="{FF2B5EF4-FFF2-40B4-BE49-F238E27FC236}">
                <a16:creationId xmlns:a16="http://schemas.microsoft.com/office/drawing/2014/main" id="{54C2AB49-339B-21BE-D148-CF1AAD1BF1FC}"/>
              </a:ext>
            </a:extLst>
          </p:cNvPr>
          <p:cNvSpPr txBox="1"/>
          <p:nvPr/>
        </p:nvSpPr>
        <p:spPr>
          <a:xfrm>
            <a:off x="3215680" y="1338412"/>
            <a:ext cx="2106873" cy="1015663"/>
          </a:xfrm>
          <a:prstGeom prst="rect">
            <a:avLst/>
          </a:prstGeom>
          <a:noFill/>
        </p:spPr>
        <p:txBody>
          <a:bodyPr wrap="square" rtlCol="0">
            <a:spAutoFit/>
          </a:bodyPr>
          <a:lstStyle/>
          <a:p>
            <a:r>
              <a:rPr lang="en-GB" sz="2000" b="1">
                <a:latin typeface="Calibri" panose="020F0502020204030204" pitchFamily="34" charset="0"/>
                <a:cs typeface="Calibri" panose="020F0502020204030204" pitchFamily="34" charset="0"/>
              </a:rPr>
              <a:t>342 independent genome-wide significant hits</a:t>
            </a:r>
          </a:p>
        </p:txBody>
      </p:sp>
      <p:pic>
        <p:nvPicPr>
          <p:cNvPr id="3" name="Picture 2" descr="A picture containing screenshot, plot, text, colorfulness&#10;&#10;Description automatically generated">
            <a:extLst>
              <a:ext uri="{FF2B5EF4-FFF2-40B4-BE49-F238E27FC236}">
                <a16:creationId xmlns:a16="http://schemas.microsoft.com/office/drawing/2014/main" id="{A3A2D643-F44E-8A21-6F35-F432F786D3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2919" y="2306581"/>
            <a:ext cx="6007737" cy="3714707"/>
          </a:xfrm>
          <a:prstGeom prst="rect">
            <a:avLst/>
          </a:prstGeom>
        </p:spPr>
      </p:pic>
      <p:sp>
        <p:nvSpPr>
          <p:cNvPr id="7" name="TextBox 6">
            <a:extLst>
              <a:ext uri="{FF2B5EF4-FFF2-40B4-BE49-F238E27FC236}">
                <a16:creationId xmlns:a16="http://schemas.microsoft.com/office/drawing/2014/main" id="{393C16F2-0F97-CBC3-92E1-0D4E53CC9EB4}"/>
              </a:ext>
            </a:extLst>
          </p:cNvPr>
          <p:cNvSpPr txBox="1"/>
          <p:nvPr/>
        </p:nvSpPr>
        <p:spPr>
          <a:xfrm>
            <a:off x="9917282" y="1259503"/>
            <a:ext cx="2081261" cy="1015663"/>
          </a:xfrm>
          <a:prstGeom prst="rect">
            <a:avLst/>
          </a:prstGeom>
          <a:noFill/>
        </p:spPr>
        <p:txBody>
          <a:bodyPr wrap="square" rtlCol="0">
            <a:spAutoFit/>
          </a:bodyPr>
          <a:lstStyle/>
          <a:p>
            <a:r>
              <a:rPr lang="en-GB" sz="2000" b="1">
                <a:latin typeface="Calibri" panose="020F0502020204030204" pitchFamily="34" charset="0"/>
                <a:cs typeface="Calibri" panose="020F0502020204030204" pitchFamily="34" charset="0"/>
              </a:rPr>
              <a:t>99 independent genome-wide significant hits</a:t>
            </a:r>
          </a:p>
        </p:txBody>
      </p:sp>
      <p:cxnSp>
        <p:nvCxnSpPr>
          <p:cNvPr id="9" name="Straight Arrow Connector 8">
            <a:extLst>
              <a:ext uri="{FF2B5EF4-FFF2-40B4-BE49-F238E27FC236}">
                <a16:creationId xmlns:a16="http://schemas.microsoft.com/office/drawing/2014/main" id="{0AC29B1F-1160-F262-AC97-D678A41B6672}"/>
              </a:ext>
            </a:extLst>
          </p:cNvPr>
          <p:cNvCxnSpPr>
            <a:cxnSpLocks/>
            <a:stCxn id="12" idx="1"/>
          </p:cNvCxnSpPr>
          <p:nvPr/>
        </p:nvCxnSpPr>
        <p:spPr>
          <a:xfrm flipH="1">
            <a:off x="2564780" y="1805345"/>
            <a:ext cx="2717691" cy="7371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31D03F7-F000-AE38-EE69-32BE93496ADE}"/>
              </a:ext>
            </a:extLst>
          </p:cNvPr>
          <p:cNvCxnSpPr>
            <a:cxnSpLocks/>
          </p:cNvCxnSpPr>
          <p:nvPr/>
        </p:nvCxnSpPr>
        <p:spPr>
          <a:xfrm>
            <a:off x="6612673" y="1805345"/>
            <a:ext cx="1951464" cy="4698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286C364-7556-481E-63D0-4D7B147FA0B5}"/>
              </a:ext>
            </a:extLst>
          </p:cNvPr>
          <p:cNvSpPr txBox="1"/>
          <p:nvPr/>
        </p:nvSpPr>
        <p:spPr>
          <a:xfrm>
            <a:off x="5282471" y="1620679"/>
            <a:ext cx="6094140" cy="369332"/>
          </a:xfrm>
          <a:prstGeom prst="rect">
            <a:avLst/>
          </a:prstGeom>
          <a:noFill/>
        </p:spPr>
        <p:txBody>
          <a:bodyPr wrap="square">
            <a:spAutoFit/>
          </a:bodyPr>
          <a:lstStyle/>
          <a:p>
            <a:r>
              <a:rPr lang="en-GB" i="1">
                <a:solidFill>
                  <a:schemeClr val="accent4">
                    <a:lumMod val="75000"/>
                  </a:schemeClr>
                </a:solidFill>
              </a:rPr>
              <a:t>rs13195636</a:t>
            </a:r>
            <a:endParaRPr lang="en-GB"/>
          </a:p>
        </p:txBody>
      </p:sp>
      <p:cxnSp>
        <p:nvCxnSpPr>
          <p:cNvPr id="18" name="Straight Arrow Connector 17">
            <a:extLst>
              <a:ext uri="{FF2B5EF4-FFF2-40B4-BE49-F238E27FC236}">
                <a16:creationId xmlns:a16="http://schemas.microsoft.com/office/drawing/2014/main" id="{5E0A2BC7-BFBA-0D17-3901-E59DAF4213D0}"/>
              </a:ext>
            </a:extLst>
          </p:cNvPr>
          <p:cNvCxnSpPr/>
          <p:nvPr/>
        </p:nvCxnSpPr>
        <p:spPr>
          <a:xfrm flipH="1">
            <a:off x="1440493" y="4096011"/>
            <a:ext cx="112734" cy="425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8B9ADB8-0A07-D943-30F9-5AD07B7D2EAD}"/>
              </a:ext>
            </a:extLst>
          </p:cNvPr>
          <p:cNvCxnSpPr/>
          <p:nvPr/>
        </p:nvCxnSpPr>
        <p:spPr>
          <a:xfrm flipH="1">
            <a:off x="7242131" y="3660558"/>
            <a:ext cx="112734" cy="425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5480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0"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26C6DA1-38C5-AE57-3EC0-F6B74172458F}"/>
              </a:ext>
            </a:extLst>
          </p:cNvPr>
          <p:cNvSpPr txBox="1">
            <a:spLocks/>
          </p:cNvSpPr>
          <p:nvPr/>
        </p:nvSpPr>
        <p:spPr>
          <a:xfrm>
            <a:off x="197111" y="1385108"/>
            <a:ext cx="3150774" cy="2371148"/>
          </a:xfrm>
          <a:prstGeom prst="rect">
            <a:avLst/>
          </a:prstGeom>
        </p:spPr>
        <p:txBody>
          <a:bodyPr vert="horz" lIns="91440" tIns="45720" rIns="91440" bIns="45720" rtlCol="0" anchor="ctr">
            <a:norm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pPr defTabSz="914400"/>
            <a:r>
              <a:rPr lang="en-US" sz="3600">
                <a:solidFill>
                  <a:srgbClr val="FFFFFF"/>
                </a:solidFill>
                <a:latin typeface="+mj-lt"/>
                <a:cs typeface="+mj-cs"/>
              </a:rPr>
              <a:t>Linkage Disequilibrium (LD) Clumping </a:t>
            </a:r>
            <a:endParaRPr lang="en-US" altLang="ko-KR" sz="3600">
              <a:solidFill>
                <a:srgbClr val="FFFFFF"/>
              </a:solidFill>
              <a:latin typeface="+mj-lt"/>
              <a:cs typeface="+mj-cs"/>
            </a:endParaRPr>
          </a:p>
        </p:txBody>
      </p:sp>
      <p:pic>
        <p:nvPicPr>
          <p:cNvPr id="18" name="Picture 17">
            <a:extLst>
              <a:ext uri="{FF2B5EF4-FFF2-40B4-BE49-F238E27FC236}">
                <a16:creationId xmlns:a16="http://schemas.microsoft.com/office/drawing/2014/main" id="{D5B351D6-AEA3-08F7-74ED-A9BB7E2AFC92}"/>
              </a:ext>
            </a:extLst>
          </p:cNvPr>
          <p:cNvPicPr>
            <a:picLocks noChangeAspect="1"/>
          </p:cNvPicPr>
          <p:nvPr/>
        </p:nvPicPr>
        <p:blipFill rotWithShape="1">
          <a:blip r:embed="rId3"/>
          <a:srcRect r="7044"/>
          <a:stretch/>
        </p:blipFill>
        <p:spPr>
          <a:xfrm>
            <a:off x="5911206" y="1928197"/>
            <a:ext cx="5869313" cy="2594604"/>
          </a:xfrm>
          <a:prstGeom prst="rect">
            <a:avLst/>
          </a:prstGeom>
        </p:spPr>
      </p:pic>
      <p:sp>
        <p:nvSpPr>
          <p:cNvPr id="8" name="Title 1">
            <a:extLst>
              <a:ext uri="{FF2B5EF4-FFF2-40B4-BE49-F238E27FC236}">
                <a16:creationId xmlns:a16="http://schemas.microsoft.com/office/drawing/2014/main" id="{E8EC7187-06BB-C6E2-BC66-81F7CBE019D5}"/>
              </a:ext>
            </a:extLst>
          </p:cNvPr>
          <p:cNvSpPr txBox="1">
            <a:spLocks/>
          </p:cNvSpPr>
          <p:nvPr/>
        </p:nvSpPr>
        <p:spPr>
          <a:xfrm>
            <a:off x="470629" y="249239"/>
            <a:ext cx="11580344" cy="10102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4000" b="1">
                <a:solidFill>
                  <a:srgbClr val="000000"/>
                </a:solidFill>
                <a:latin typeface="Calibri"/>
                <a:cs typeface="Calibri"/>
              </a:rPr>
              <a:t>Results: SCZ original and SCZ </a:t>
            </a:r>
            <a:r>
              <a:rPr lang="en-US" sz="4000" b="1">
                <a:solidFill>
                  <a:srgbClr val="000000"/>
                </a:solidFill>
                <a:latin typeface="Calibri" panose="020F0502020204030204" pitchFamily="34" charset="0"/>
                <a:cs typeface="Calibri" panose="020F0502020204030204" pitchFamily="34" charset="0"/>
              </a:rPr>
              <a:t>‘non-p’</a:t>
            </a:r>
            <a:r>
              <a:rPr lang="en-US" sz="4000" b="1">
                <a:solidFill>
                  <a:srgbClr val="000000"/>
                </a:solidFill>
                <a:latin typeface="Calibri"/>
                <a:cs typeface="Calibri"/>
              </a:rPr>
              <a:t> risk loci</a:t>
            </a:r>
          </a:p>
        </p:txBody>
      </p:sp>
      <p:pic>
        <p:nvPicPr>
          <p:cNvPr id="12" name="Picture 11">
            <a:extLst>
              <a:ext uri="{FF2B5EF4-FFF2-40B4-BE49-F238E27FC236}">
                <a16:creationId xmlns:a16="http://schemas.microsoft.com/office/drawing/2014/main" id="{BE45082C-54A8-1561-6CFA-239ABA42B683}"/>
              </a:ext>
            </a:extLst>
          </p:cNvPr>
          <p:cNvPicPr>
            <a:picLocks noChangeAspect="1"/>
          </p:cNvPicPr>
          <p:nvPr/>
        </p:nvPicPr>
        <p:blipFill rotWithShape="1">
          <a:blip r:embed="rId4"/>
          <a:srcRect r="8766"/>
          <a:stretch/>
        </p:blipFill>
        <p:spPr>
          <a:xfrm>
            <a:off x="315898" y="2015973"/>
            <a:ext cx="5595308" cy="2594605"/>
          </a:xfrm>
          <a:prstGeom prst="rect">
            <a:avLst/>
          </a:prstGeom>
        </p:spPr>
      </p:pic>
      <p:sp>
        <p:nvSpPr>
          <p:cNvPr id="13" name="TextBox 12">
            <a:extLst>
              <a:ext uri="{FF2B5EF4-FFF2-40B4-BE49-F238E27FC236}">
                <a16:creationId xmlns:a16="http://schemas.microsoft.com/office/drawing/2014/main" id="{3F6EDEA4-EF68-F59D-3E90-18E389817FFB}"/>
              </a:ext>
            </a:extLst>
          </p:cNvPr>
          <p:cNvSpPr txBox="1"/>
          <p:nvPr/>
        </p:nvSpPr>
        <p:spPr>
          <a:xfrm>
            <a:off x="1272938" y="4698354"/>
            <a:ext cx="4823062" cy="646331"/>
          </a:xfrm>
          <a:prstGeom prst="rect">
            <a:avLst/>
          </a:prstGeom>
          <a:noFill/>
        </p:spPr>
        <p:txBody>
          <a:bodyPr wrap="square" rtlCol="0">
            <a:spAutoFit/>
          </a:bodyPr>
          <a:lstStyle/>
          <a:p>
            <a:r>
              <a:rPr lang="en-GB" i="1">
                <a:solidFill>
                  <a:schemeClr val="accent4">
                    <a:lumMod val="75000"/>
                  </a:schemeClr>
                </a:solidFill>
              </a:rPr>
              <a:t>The most significant risk loci of </a:t>
            </a:r>
            <a:r>
              <a:rPr lang="en-GB" i="1" err="1">
                <a:solidFill>
                  <a:schemeClr val="accent4">
                    <a:lumMod val="75000"/>
                  </a:schemeClr>
                </a:solidFill>
              </a:rPr>
              <a:t>Trubetskoy</a:t>
            </a:r>
            <a:r>
              <a:rPr lang="en-GB" i="1">
                <a:solidFill>
                  <a:schemeClr val="accent4">
                    <a:lumMod val="75000"/>
                  </a:schemeClr>
                </a:solidFill>
              </a:rPr>
              <a:t> et al. (2022) (index SNP rs13195636)</a:t>
            </a:r>
          </a:p>
        </p:txBody>
      </p:sp>
      <p:sp>
        <p:nvSpPr>
          <p:cNvPr id="14" name="TextBox 13">
            <a:extLst>
              <a:ext uri="{FF2B5EF4-FFF2-40B4-BE49-F238E27FC236}">
                <a16:creationId xmlns:a16="http://schemas.microsoft.com/office/drawing/2014/main" id="{A286788B-4073-83D2-22D3-DFCBDFCC7721}"/>
              </a:ext>
            </a:extLst>
          </p:cNvPr>
          <p:cNvSpPr txBox="1"/>
          <p:nvPr/>
        </p:nvSpPr>
        <p:spPr>
          <a:xfrm>
            <a:off x="6703109" y="4698355"/>
            <a:ext cx="5271787" cy="646331"/>
          </a:xfrm>
          <a:prstGeom prst="rect">
            <a:avLst/>
          </a:prstGeom>
          <a:noFill/>
        </p:spPr>
        <p:txBody>
          <a:bodyPr wrap="square" rtlCol="0">
            <a:spAutoFit/>
          </a:bodyPr>
          <a:lstStyle/>
          <a:p>
            <a:r>
              <a:rPr lang="en-GB" i="1">
                <a:solidFill>
                  <a:schemeClr val="accent4">
                    <a:lumMod val="75000"/>
                  </a:schemeClr>
                </a:solidFill>
              </a:rPr>
              <a:t>Also the most significant risk loci of Schizophrenia ‘non-p’ (index SNP rs13195636)</a:t>
            </a:r>
          </a:p>
        </p:txBody>
      </p:sp>
      <p:pic>
        <p:nvPicPr>
          <p:cNvPr id="23" name="Picture 22">
            <a:extLst>
              <a:ext uri="{FF2B5EF4-FFF2-40B4-BE49-F238E27FC236}">
                <a16:creationId xmlns:a16="http://schemas.microsoft.com/office/drawing/2014/main" id="{6F592A0C-47B1-BF14-71AB-EF11BC70CFD4}"/>
              </a:ext>
            </a:extLst>
          </p:cNvPr>
          <p:cNvPicPr>
            <a:picLocks noChangeAspect="1"/>
          </p:cNvPicPr>
          <p:nvPr/>
        </p:nvPicPr>
        <p:blipFill>
          <a:blip r:embed="rId5"/>
          <a:stretch>
            <a:fillRect/>
          </a:stretch>
        </p:blipFill>
        <p:spPr>
          <a:xfrm>
            <a:off x="11518545" y="2095314"/>
            <a:ext cx="523948" cy="1333686"/>
          </a:xfrm>
          <a:prstGeom prst="rect">
            <a:avLst/>
          </a:prstGeom>
        </p:spPr>
      </p:pic>
      <p:cxnSp>
        <p:nvCxnSpPr>
          <p:cNvPr id="37" name="Straight Arrow Connector 36">
            <a:extLst>
              <a:ext uri="{FF2B5EF4-FFF2-40B4-BE49-F238E27FC236}">
                <a16:creationId xmlns:a16="http://schemas.microsoft.com/office/drawing/2014/main" id="{7B13AFE7-9443-838D-5966-66B5F862D42B}"/>
              </a:ext>
            </a:extLst>
          </p:cNvPr>
          <p:cNvCxnSpPr>
            <a:cxnSpLocks/>
            <a:stCxn id="40" idx="1"/>
          </p:cNvCxnSpPr>
          <p:nvPr/>
        </p:nvCxnSpPr>
        <p:spPr>
          <a:xfrm flipH="1">
            <a:off x="3657600" y="1489720"/>
            <a:ext cx="1873405" cy="605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6E62C3B-A955-DF69-CA72-E63E420244C5}"/>
              </a:ext>
            </a:extLst>
          </p:cNvPr>
          <p:cNvCxnSpPr>
            <a:cxnSpLocks/>
          </p:cNvCxnSpPr>
          <p:nvPr/>
        </p:nvCxnSpPr>
        <p:spPr>
          <a:xfrm>
            <a:off x="6902605" y="1513314"/>
            <a:ext cx="2601205" cy="489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48E59EA0-0473-7E67-1A0A-440BF1667898}"/>
              </a:ext>
            </a:extLst>
          </p:cNvPr>
          <p:cNvSpPr txBox="1"/>
          <p:nvPr/>
        </p:nvSpPr>
        <p:spPr>
          <a:xfrm>
            <a:off x="5531005" y="1305054"/>
            <a:ext cx="6094140" cy="369332"/>
          </a:xfrm>
          <a:prstGeom prst="rect">
            <a:avLst/>
          </a:prstGeom>
          <a:noFill/>
        </p:spPr>
        <p:txBody>
          <a:bodyPr wrap="square">
            <a:spAutoFit/>
          </a:bodyPr>
          <a:lstStyle/>
          <a:p>
            <a:r>
              <a:rPr lang="en-GB" i="1">
                <a:solidFill>
                  <a:schemeClr val="accent4">
                    <a:lumMod val="75000"/>
                  </a:schemeClr>
                </a:solidFill>
              </a:rPr>
              <a:t>rs13195636</a:t>
            </a:r>
            <a:endParaRPr lang="en-GB"/>
          </a:p>
        </p:txBody>
      </p:sp>
    </p:spTree>
    <p:extLst>
      <p:ext uri="{BB962C8B-B14F-4D97-AF65-F5344CB8AC3E}">
        <p14:creationId xmlns:p14="http://schemas.microsoft.com/office/powerpoint/2010/main" val="62591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26C6DA1-38C5-AE57-3EC0-F6B74172458F}"/>
              </a:ext>
            </a:extLst>
          </p:cNvPr>
          <p:cNvSpPr txBox="1">
            <a:spLocks/>
          </p:cNvSpPr>
          <p:nvPr/>
        </p:nvSpPr>
        <p:spPr>
          <a:xfrm>
            <a:off x="197111" y="1385108"/>
            <a:ext cx="3150774" cy="2371148"/>
          </a:xfrm>
          <a:prstGeom prst="rect">
            <a:avLst/>
          </a:prstGeom>
        </p:spPr>
        <p:txBody>
          <a:bodyPr vert="horz" lIns="91440" tIns="45720" rIns="91440" bIns="45720" rtlCol="0" anchor="ctr">
            <a:norm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pPr defTabSz="914400"/>
            <a:r>
              <a:rPr lang="en-US" sz="3600">
                <a:solidFill>
                  <a:srgbClr val="FFFFFF"/>
                </a:solidFill>
                <a:latin typeface="+mj-lt"/>
                <a:cs typeface="+mj-cs"/>
              </a:rPr>
              <a:t>Linkage Disequilibrium (LD) Clumping </a:t>
            </a:r>
            <a:endParaRPr lang="en-US" altLang="ko-KR" sz="3600">
              <a:solidFill>
                <a:srgbClr val="FFFFFF"/>
              </a:solidFill>
              <a:latin typeface="+mj-lt"/>
              <a:cs typeface="+mj-cs"/>
            </a:endParaRPr>
          </a:p>
        </p:txBody>
      </p:sp>
      <p:sp>
        <p:nvSpPr>
          <p:cNvPr id="2" name="Title 1">
            <a:extLst>
              <a:ext uri="{FF2B5EF4-FFF2-40B4-BE49-F238E27FC236}">
                <a16:creationId xmlns:a16="http://schemas.microsoft.com/office/drawing/2014/main" id="{7CE2033F-A3BD-0860-C36F-A11972F3E722}"/>
              </a:ext>
            </a:extLst>
          </p:cNvPr>
          <p:cNvSpPr txBox="1">
            <a:spLocks/>
          </p:cNvSpPr>
          <p:nvPr/>
        </p:nvSpPr>
        <p:spPr>
          <a:xfrm>
            <a:off x="3658087" y="131355"/>
            <a:ext cx="7503344" cy="5749618"/>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rtl="0">
              <a:spcBef>
                <a:spcPts val="0"/>
              </a:spcBef>
              <a:spcAft>
                <a:spcPts val="0"/>
              </a:spcAft>
              <a:buFont typeface="Arial" panose="020B0604020202020204" pitchFamily="34" charset="0"/>
              <a:buChar char="•"/>
            </a:pPr>
            <a:endParaRPr lang="en-GB" sz="2000" i="0" u="none" strike="noStrike">
              <a:solidFill>
                <a:srgbClr val="000000"/>
              </a:solidFill>
              <a:effectLst/>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E8EC7187-06BB-C6E2-BC66-81F7CBE019D5}"/>
              </a:ext>
            </a:extLst>
          </p:cNvPr>
          <p:cNvSpPr txBox="1">
            <a:spLocks/>
          </p:cNvSpPr>
          <p:nvPr/>
        </p:nvSpPr>
        <p:spPr>
          <a:xfrm>
            <a:off x="436198" y="224815"/>
            <a:ext cx="11580344" cy="10102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4000" b="1">
                <a:solidFill>
                  <a:srgbClr val="000000"/>
                </a:solidFill>
                <a:latin typeface="Calibri"/>
                <a:cs typeface="Calibri"/>
              </a:rPr>
              <a:t>Results: SCZ original and SCZ </a:t>
            </a:r>
            <a:r>
              <a:rPr lang="en-US" sz="4000" b="1">
                <a:solidFill>
                  <a:srgbClr val="000000"/>
                </a:solidFill>
                <a:latin typeface="Calibri" panose="020F0502020204030204" pitchFamily="34" charset="0"/>
                <a:cs typeface="Calibri" panose="020F0502020204030204" pitchFamily="34" charset="0"/>
              </a:rPr>
              <a:t>‘non-p’</a:t>
            </a:r>
            <a:r>
              <a:rPr lang="en-US" sz="4000" b="1">
                <a:solidFill>
                  <a:srgbClr val="000000"/>
                </a:solidFill>
                <a:latin typeface="Calibri"/>
                <a:cs typeface="Calibri"/>
              </a:rPr>
              <a:t> risk loci</a:t>
            </a:r>
          </a:p>
        </p:txBody>
      </p:sp>
      <p:sp>
        <p:nvSpPr>
          <p:cNvPr id="13" name="TextBox 12">
            <a:extLst>
              <a:ext uri="{FF2B5EF4-FFF2-40B4-BE49-F238E27FC236}">
                <a16:creationId xmlns:a16="http://schemas.microsoft.com/office/drawing/2014/main" id="{3F6EDEA4-EF68-F59D-3E90-18E389817FFB}"/>
              </a:ext>
            </a:extLst>
          </p:cNvPr>
          <p:cNvSpPr txBox="1"/>
          <p:nvPr/>
        </p:nvSpPr>
        <p:spPr>
          <a:xfrm>
            <a:off x="1148576" y="5104593"/>
            <a:ext cx="5530207" cy="646331"/>
          </a:xfrm>
          <a:prstGeom prst="rect">
            <a:avLst/>
          </a:prstGeom>
          <a:noFill/>
        </p:spPr>
        <p:txBody>
          <a:bodyPr wrap="square" rtlCol="0">
            <a:spAutoFit/>
          </a:bodyPr>
          <a:lstStyle/>
          <a:p>
            <a:r>
              <a:rPr lang="en-GB" i="1">
                <a:solidFill>
                  <a:schemeClr val="accent4">
                    <a:lumMod val="75000"/>
                  </a:schemeClr>
                </a:solidFill>
              </a:rPr>
              <a:t>The risk loci in chromosome 2 from the original schizophrenia GWAS (index SNP rs13011472)</a:t>
            </a:r>
          </a:p>
        </p:txBody>
      </p:sp>
      <p:sp>
        <p:nvSpPr>
          <p:cNvPr id="14" name="TextBox 13">
            <a:extLst>
              <a:ext uri="{FF2B5EF4-FFF2-40B4-BE49-F238E27FC236}">
                <a16:creationId xmlns:a16="http://schemas.microsoft.com/office/drawing/2014/main" id="{A286788B-4073-83D2-22D3-DFCBDFCC7721}"/>
              </a:ext>
            </a:extLst>
          </p:cNvPr>
          <p:cNvSpPr txBox="1"/>
          <p:nvPr/>
        </p:nvSpPr>
        <p:spPr>
          <a:xfrm>
            <a:off x="6988985" y="5120165"/>
            <a:ext cx="5271787" cy="646331"/>
          </a:xfrm>
          <a:prstGeom prst="rect">
            <a:avLst/>
          </a:prstGeom>
          <a:noFill/>
        </p:spPr>
        <p:txBody>
          <a:bodyPr wrap="square" lIns="91440" tIns="45720" rIns="91440" bIns="45720" rtlCol="0" anchor="t">
            <a:spAutoFit/>
          </a:bodyPr>
          <a:lstStyle/>
          <a:p>
            <a:r>
              <a:rPr lang="en-GB" i="1">
                <a:solidFill>
                  <a:schemeClr val="accent4">
                    <a:lumMod val="75000"/>
                  </a:schemeClr>
                </a:solidFill>
              </a:rPr>
              <a:t>The risk loci in chromosome 2 from schizophrenia </a:t>
            </a:r>
            <a:endParaRPr lang="en-US">
              <a:solidFill>
                <a:schemeClr val="accent4">
                  <a:lumMod val="75000"/>
                </a:schemeClr>
              </a:solidFill>
            </a:endParaRPr>
          </a:p>
          <a:p>
            <a:r>
              <a:rPr lang="en-GB" i="1">
                <a:solidFill>
                  <a:schemeClr val="accent4">
                    <a:lumMod val="75000"/>
                  </a:schemeClr>
                </a:solidFill>
              </a:rPr>
              <a:t>‘non-p’ (index SNP rs1518393)</a:t>
            </a:r>
            <a:endParaRPr lang="en-GB">
              <a:solidFill>
                <a:schemeClr val="accent4">
                  <a:lumMod val="75000"/>
                </a:schemeClr>
              </a:solidFill>
            </a:endParaRPr>
          </a:p>
        </p:txBody>
      </p:sp>
      <p:pic>
        <p:nvPicPr>
          <p:cNvPr id="5" name="Picture 4">
            <a:extLst>
              <a:ext uri="{FF2B5EF4-FFF2-40B4-BE49-F238E27FC236}">
                <a16:creationId xmlns:a16="http://schemas.microsoft.com/office/drawing/2014/main" id="{203E441D-53C7-EC54-F694-E6CC209ABD81}"/>
              </a:ext>
            </a:extLst>
          </p:cNvPr>
          <p:cNvPicPr>
            <a:picLocks noChangeAspect="1"/>
          </p:cNvPicPr>
          <p:nvPr/>
        </p:nvPicPr>
        <p:blipFill>
          <a:blip r:embed="rId3"/>
          <a:stretch>
            <a:fillRect/>
          </a:stretch>
        </p:blipFill>
        <p:spPr>
          <a:xfrm>
            <a:off x="6226370" y="2095313"/>
            <a:ext cx="5824603" cy="2822089"/>
          </a:xfrm>
          <a:prstGeom prst="rect">
            <a:avLst/>
          </a:prstGeom>
        </p:spPr>
      </p:pic>
      <p:pic>
        <p:nvPicPr>
          <p:cNvPr id="7" name="Picture 6">
            <a:extLst>
              <a:ext uri="{FF2B5EF4-FFF2-40B4-BE49-F238E27FC236}">
                <a16:creationId xmlns:a16="http://schemas.microsoft.com/office/drawing/2014/main" id="{3F45250D-6557-E50A-06A2-31490B4385F4}"/>
              </a:ext>
            </a:extLst>
          </p:cNvPr>
          <p:cNvPicPr>
            <a:picLocks noChangeAspect="1"/>
          </p:cNvPicPr>
          <p:nvPr/>
        </p:nvPicPr>
        <p:blipFill rotWithShape="1">
          <a:blip r:embed="rId4"/>
          <a:srcRect r="8659"/>
          <a:stretch/>
        </p:blipFill>
        <p:spPr>
          <a:xfrm>
            <a:off x="1" y="2095313"/>
            <a:ext cx="5815778" cy="2822089"/>
          </a:xfrm>
          <a:prstGeom prst="rect">
            <a:avLst/>
          </a:prstGeom>
        </p:spPr>
      </p:pic>
      <p:pic>
        <p:nvPicPr>
          <p:cNvPr id="10" name="Picture 9">
            <a:extLst>
              <a:ext uri="{FF2B5EF4-FFF2-40B4-BE49-F238E27FC236}">
                <a16:creationId xmlns:a16="http://schemas.microsoft.com/office/drawing/2014/main" id="{E8053A83-D817-4D97-217D-257C5D64F719}"/>
              </a:ext>
            </a:extLst>
          </p:cNvPr>
          <p:cNvPicPr>
            <a:picLocks noChangeAspect="1"/>
          </p:cNvPicPr>
          <p:nvPr/>
        </p:nvPicPr>
        <p:blipFill>
          <a:blip r:embed="rId5"/>
          <a:stretch>
            <a:fillRect/>
          </a:stretch>
        </p:blipFill>
        <p:spPr>
          <a:xfrm>
            <a:off x="11209659" y="1848362"/>
            <a:ext cx="523948" cy="1333686"/>
          </a:xfrm>
          <a:prstGeom prst="rect">
            <a:avLst/>
          </a:prstGeom>
        </p:spPr>
      </p:pic>
      <p:cxnSp>
        <p:nvCxnSpPr>
          <p:cNvPr id="15" name="Straight Arrow Connector 14">
            <a:extLst>
              <a:ext uri="{FF2B5EF4-FFF2-40B4-BE49-F238E27FC236}">
                <a16:creationId xmlns:a16="http://schemas.microsoft.com/office/drawing/2014/main" id="{DCA31890-4712-D409-3BAF-4D7969B93B03}"/>
              </a:ext>
            </a:extLst>
          </p:cNvPr>
          <p:cNvCxnSpPr/>
          <p:nvPr/>
        </p:nvCxnSpPr>
        <p:spPr>
          <a:xfrm flipH="1">
            <a:off x="3033132" y="1704908"/>
            <a:ext cx="314753" cy="411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9D295169-EAA7-00B6-B581-FBD5B813ECD0}"/>
              </a:ext>
            </a:extLst>
          </p:cNvPr>
          <p:cNvSpPr txBox="1"/>
          <p:nvPr/>
        </p:nvSpPr>
        <p:spPr>
          <a:xfrm>
            <a:off x="3347885" y="1335576"/>
            <a:ext cx="6127594" cy="369332"/>
          </a:xfrm>
          <a:prstGeom prst="rect">
            <a:avLst/>
          </a:prstGeom>
          <a:noFill/>
        </p:spPr>
        <p:txBody>
          <a:bodyPr wrap="square">
            <a:spAutoFit/>
          </a:bodyPr>
          <a:lstStyle/>
          <a:p>
            <a:r>
              <a:rPr lang="en-GB" i="1">
                <a:solidFill>
                  <a:schemeClr val="accent4">
                    <a:lumMod val="75000"/>
                  </a:schemeClr>
                </a:solidFill>
              </a:rPr>
              <a:t>rs13011472</a:t>
            </a:r>
            <a:endParaRPr lang="en-GB"/>
          </a:p>
        </p:txBody>
      </p:sp>
      <p:cxnSp>
        <p:nvCxnSpPr>
          <p:cNvPr id="19" name="Straight Arrow Connector 18">
            <a:extLst>
              <a:ext uri="{FF2B5EF4-FFF2-40B4-BE49-F238E27FC236}">
                <a16:creationId xmlns:a16="http://schemas.microsoft.com/office/drawing/2014/main" id="{F08FDE72-18BE-32E0-8AF5-8066ADF783B4}"/>
              </a:ext>
            </a:extLst>
          </p:cNvPr>
          <p:cNvCxnSpPr/>
          <p:nvPr/>
        </p:nvCxnSpPr>
        <p:spPr>
          <a:xfrm flipH="1">
            <a:off x="8883041" y="1715232"/>
            <a:ext cx="314753" cy="411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1CF60E7-3DAA-D194-F8EF-58ED12670724}"/>
              </a:ext>
            </a:extLst>
          </p:cNvPr>
          <p:cNvSpPr txBox="1"/>
          <p:nvPr/>
        </p:nvSpPr>
        <p:spPr>
          <a:xfrm>
            <a:off x="9128203" y="1335576"/>
            <a:ext cx="6127594" cy="369332"/>
          </a:xfrm>
          <a:prstGeom prst="rect">
            <a:avLst/>
          </a:prstGeom>
          <a:noFill/>
        </p:spPr>
        <p:txBody>
          <a:bodyPr wrap="square">
            <a:spAutoFit/>
          </a:bodyPr>
          <a:lstStyle/>
          <a:p>
            <a:r>
              <a:rPr lang="en-GB" i="1">
                <a:solidFill>
                  <a:schemeClr val="accent4">
                    <a:lumMod val="75000"/>
                  </a:schemeClr>
                </a:solidFill>
              </a:rPr>
              <a:t>rs1518393</a:t>
            </a:r>
            <a:endParaRPr lang="en-GB"/>
          </a:p>
        </p:txBody>
      </p:sp>
    </p:spTree>
    <p:extLst>
      <p:ext uri="{BB962C8B-B14F-4D97-AF65-F5344CB8AC3E}">
        <p14:creationId xmlns:p14="http://schemas.microsoft.com/office/powerpoint/2010/main" val="28342813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BCB30FC-F60D-EEE9-97CA-1ED583DC456F}"/>
              </a:ext>
            </a:extLst>
          </p:cNvPr>
          <p:cNvSpPr/>
          <p:nvPr/>
        </p:nvSpPr>
        <p:spPr>
          <a:xfrm>
            <a:off x="5893148" y="1026370"/>
            <a:ext cx="6153974" cy="5440448"/>
          </a:xfrm>
          <a:prstGeom prst="rect">
            <a:avLst/>
          </a:prstGeom>
          <a:solidFill>
            <a:srgbClr val="5FADE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4" name="Title 1">
            <a:extLst>
              <a:ext uri="{FF2B5EF4-FFF2-40B4-BE49-F238E27FC236}">
                <a16:creationId xmlns:a16="http://schemas.microsoft.com/office/drawing/2014/main" id="{4C7E6859-C9B8-1876-E3A0-CA65CB8067E5}"/>
              </a:ext>
            </a:extLst>
          </p:cNvPr>
          <p:cNvSpPr txBox="1">
            <a:spLocks/>
          </p:cNvSpPr>
          <p:nvPr/>
        </p:nvSpPr>
        <p:spPr>
          <a:xfrm>
            <a:off x="366235" y="249376"/>
            <a:ext cx="11561908" cy="1010264"/>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GB" sz="4000" b="1">
                <a:solidFill>
                  <a:srgbClr val="000000"/>
                </a:solidFill>
                <a:latin typeface="Calibri" panose="020F0502020204030204" pitchFamily="34" charset="0"/>
                <a:cs typeface="Calibri" panose="020F0502020204030204" pitchFamily="34" charset="0"/>
              </a:rPr>
              <a:t>Results: Comparing ADHD original GWAS with ADHD </a:t>
            </a:r>
            <a:r>
              <a:rPr lang="en-US" sz="4000" b="1">
                <a:solidFill>
                  <a:srgbClr val="000000"/>
                </a:solidFill>
                <a:latin typeface="Calibri" panose="020F0502020204030204" pitchFamily="34" charset="0"/>
                <a:cs typeface="Calibri" panose="020F0502020204030204" pitchFamily="34" charset="0"/>
              </a:rPr>
              <a:t>‘non-p’</a:t>
            </a:r>
            <a:r>
              <a:rPr lang="en-GB" sz="4000" b="1">
                <a:solidFill>
                  <a:srgbClr val="000000"/>
                </a:solidFill>
                <a:latin typeface="Calibri" panose="020F0502020204030204" pitchFamily="34" charset="0"/>
                <a:cs typeface="Calibri" panose="020F0502020204030204" pitchFamily="34" charset="0"/>
              </a:rPr>
              <a:t> GWAS </a:t>
            </a:r>
            <a:endParaRPr lang="en-GB" sz="4000" b="1" i="0" u="none" strike="noStrike">
              <a:solidFill>
                <a:srgbClr val="000000"/>
              </a:solidFill>
              <a:effectLst/>
              <a:latin typeface="Calibri" panose="020F0502020204030204" pitchFamily="34" charset="0"/>
              <a:cs typeface="Calibri" panose="020F0502020204030204" pitchFamily="34" charset="0"/>
            </a:endParaRPr>
          </a:p>
        </p:txBody>
      </p:sp>
      <p:pic>
        <p:nvPicPr>
          <p:cNvPr id="5" name="Picture 4" descr="A picture containing screenshot, plot, colorfulness, diagram&#10;&#10;Description automatically generated">
            <a:extLst>
              <a:ext uri="{FF2B5EF4-FFF2-40B4-BE49-F238E27FC236}">
                <a16:creationId xmlns:a16="http://schemas.microsoft.com/office/drawing/2014/main" id="{FEE0F956-A017-31E6-6E19-59224CF997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41" y="2521476"/>
            <a:ext cx="5916142" cy="3411895"/>
          </a:xfrm>
          <a:prstGeom prst="rect">
            <a:avLst/>
          </a:prstGeom>
        </p:spPr>
      </p:pic>
      <p:sp>
        <p:nvSpPr>
          <p:cNvPr id="6" name="TextBox 5">
            <a:extLst>
              <a:ext uri="{FF2B5EF4-FFF2-40B4-BE49-F238E27FC236}">
                <a16:creationId xmlns:a16="http://schemas.microsoft.com/office/drawing/2014/main" id="{975170A4-8595-346C-EB66-1DC313193D68}"/>
              </a:ext>
            </a:extLst>
          </p:cNvPr>
          <p:cNvSpPr txBox="1"/>
          <p:nvPr/>
        </p:nvSpPr>
        <p:spPr>
          <a:xfrm>
            <a:off x="3457060" y="5894308"/>
            <a:ext cx="3406877" cy="338554"/>
          </a:xfrm>
          <a:prstGeom prst="rect">
            <a:avLst/>
          </a:prstGeom>
          <a:noFill/>
        </p:spPr>
        <p:txBody>
          <a:bodyPr wrap="square" rtlCol="0">
            <a:spAutoFit/>
          </a:bodyPr>
          <a:lstStyle/>
          <a:p>
            <a:r>
              <a:rPr lang="en-US" sz="1600" i="1">
                <a:solidFill>
                  <a:srgbClr val="002060"/>
                </a:solidFill>
                <a:latin typeface="Calibri" panose="020F0502020204030204" pitchFamily="34" charset="0"/>
                <a:cs typeface="Calibri" panose="020F0502020204030204" pitchFamily="34" charset="0"/>
              </a:rPr>
              <a:t>(</a:t>
            </a:r>
            <a:r>
              <a:rPr lang="en-US" sz="1600" i="1" err="1">
                <a:solidFill>
                  <a:srgbClr val="002060"/>
                </a:solidFill>
                <a:latin typeface="Calibri" panose="020F0502020204030204" pitchFamily="34" charset="0"/>
                <a:cs typeface="Calibri" panose="020F0502020204030204" pitchFamily="34" charset="0"/>
              </a:rPr>
              <a:t>Demontis</a:t>
            </a:r>
            <a:r>
              <a:rPr lang="en-US" sz="1600" i="1">
                <a:solidFill>
                  <a:srgbClr val="002060"/>
                </a:solidFill>
                <a:latin typeface="Calibri" panose="020F0502020204030204" pitchFamily="34" charset="0"/>
                <a:cs typeface="Calibri" panose="020F0502020204030204" pitchFamily="34" charset="0"/>
              </a:rPr>
              <a:t> et al., 2023)</a:t>
            </a:r>
          </a:p>
        </p:txBody>
      </p:sp>
      <p:sp>
        <p:nvSpPr>
          <p:cNvPr id="7" name="TextBox 6">
            <a:extLst>
              <a:ext uri="{FF2B5EF4-FFF2-40B4-BE49-F238E27FC236}">
                <a16:creationId xmlns:a16="http://schemas.microsoft.com/office/drawing/2014/main" id="{CDAE9CDE-17F4-FFCE-8981-9E32A9168E3B}"/>
              </a:ext>
            </a:extLst>
          </p:cNvPr>
          <p:cNvSpPr txBox="1"/>
          <p:nvPr/>
        </p:nvSpPr>
        <p:spPr>
          <a:xfrm>
            <a:off x="3811887" y="1187598"/>
            <a:ext cx="2081261" cy="1015663"/>
          </a:xfrm>
          <a:prstGeom prst="rect">
            <a:avLst/>
          </a:prstGeom>
          <a:noFill/>
        </p:spPr>
        <p:txBody>
          <a:bodyPr wrap="square" rtlCol="0">
            <a:spAutoFit/>
          </a:bodyPr>
          <a:lstStyle/>
          <a:p>
            <a:r>
              <a:rPr lang="en-GB" sz="2000" b="1">
                <a:latin typeface="Calibri" panose="020F0502020204030204" pitchFamily="34" charset="0"/>
                <a:cs typeface="Calibri" panose="020F0502020204030204" pitchFamily="34" charset="0"/>
              </a:rPr>
              <a:t>32 </a:t>
            </a:r>
          </a:p>
          <a:p>
            <a:r>
              <a:rPr lang="en-GB" sz="2000" b="1">
                <a:latin typeface="Calibri" panose="020F0502020204030204" pitchFamily="34" charset="0"/>
                <a:cs typeface="Calibri" panose="020F0502020204030204" pitchFamily="34" charset="0"/>
              </a:rPr>
              <a:t>independent significant hits</a:t>
            </a:r>
          </a:p>
        </p:txBody>
      </p:sp>
      <p:pic>
        <p:nvPicPr>
          <p:cNvPr id="8" name="Picture 7" descr="A picture containing text, screenshot, plot, diagram&#10;&#10;Description automatically generated">
            <a:extLst>
              <a:ext uri="{FF2B5EF4-FFF2-40B4-BE49-F238E27FC236}">
                <a16:creationId xmlns:a16="http://schemas.microsoft.com/office/drawing/2014/main" id="{D4FF2242-D03E-C179-C33D-217F72AC96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4364" y="2166808"/>
            <a:ext cx="5717032" cy="3534959"/>
          </a:xfrm>
          <a:prstGeom prst="rect">
            <a:avLst/>
          </a:prstGeom>
        </p:spPr>
      </p:pic>
      <p:sp>
        <p:nvSpPr>
          <p:cNvPr id="9" name="TextBox 8">
            <a:extLst>
              <a:ext uri="{FF2B5EF4-FFF2-40B4-BE49-F238E27FC236}">
                <a16:creationId xmlns:a16="http://schemas.microsoft.com/office/drawing/2014/main" id="{9331665A-3B70-1449-8142-E5BB926A3F78}"/>
              </a:ext>
            </a:extLst>
          </p:cNvPr>
          <p:cNvSpPr txBox="1"/>
          <p:nvPr/>
        </p:nvSpPr>
        <p:spPr>
          <a:xfrm>
            <a:off x="9823962" y="1016508"/>
            <a:ext cx="2081261" cy="1015663"/>
          </a:xfrm>
          <a:prstGeom prst="rect">
            <a:avLst/>
          </a:prstGeom>
          <a:noFill/>
        </p:spPr>
        <p:txBody>
          <a:bodyPr wrap="square" rtlCol="0">
            <a:spAutoFit/>
          </a:bodyPr>
          <a:lstStyle/>
          <a:p>
            <a:r>
              <a:rPr lang="en-GB" sz="2000" b="1">
                <a:latin typeface="Calibri" panose="020F0502020204030204" pitchFamily="34" charset="0"/>
                <a:cs typeface="Calibri" panose="020F0502020204030204" pitchFamily="34" charset="0"/>
              </a:rPr>
              <a:t>9 </a:t>
            </a:r>
          </a:p>
          <a:p>
            <a:r>
              <a:rPr lang="en-GB" sz="2000" b="1">
                <a:latin typeface="Calibri" panose="020F0502020204030204" pitchFamily="34" charset="0"/>
                <a:cs typeface="Calibri" panose="020F0502020204030204" pitchFamily="34" charset="0"/>
              </a:rPr>
              <a:t>independent significant hits</a:t>
            </a:r>
          </a:p>
        </p:txBody>
      </p:sp>
      <p:cxnSp>
        <p:nvCxnSpPr>
          <p:cNvPr id="10" name="Straight Arrow Connector 9">
            <a:extLst>
              <a:ext uri="{FF2B5EF4-FFF2-40B4-BE49-F238E27FC236}">
                <a16:creationId xmlns:a16="http://schemas.microsoft.com/office/drawing/2014/main" id="{C1502286-A944-D83E-317A-62CDF87473E0}"/>
              </a:ext>
            </a:extLst>
          </p:cNvPr>
          <p:cNvCxnSpPr>
            <a:cxnSpLocks/>
            <a:stCxn id="13" idx="1"/>
          </p:cNvCxnSpPr>
          <p:nvPr/>
        </p:nvCxnSpPr>
        <p:spPr>
          <a:xfrm flipH="1">
            <a:off x="501805" y="2114866"/>
            <a:ext cx="1878709" cy="773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EDD8D403-F71C-C306-5BD4-CBB40C2CE83F}"/>
              </a:ext>
            </a:extLst>
          </p:cNvPr>
          <p:cNvSpPr txBox="1"/>
          <p:nvPr/>
        </p:nvSpPr>
        <p:spPr>
          <a:xfrm>
            <a:off x="2380514" y="1930200"/>
            <a:ext cx="7025268" cy="369332"/>
          </a:xfrm>
          <a:prstGeom prst="rect">
            <a:avLst/>
          </a:prstGeom>
          <a:noFill/>
        </p:spPr>
        <p:txBody>
          <a:bodyPr wrap="square">
            <a:spAutoFit/>
          </a:bodyPr>
          <a:lstStyle/>
          <a:p>
            <a:r>
              <a:rPr lang="en-US" sz="1800" i="1">
                <a:solidFill>
                  <a:srgbClr val="002060"/>
                </a:solidFill>
                <a:latin typeface="Calibri"/>
                <a:ea typeface="Calibri"/>
                <a:cs typeface="Calibri"/>
              </a:rPr>
              <a:t>rs549845</a:t>
            </a:r>
            <a:endParaRPr lang="en-GB"/>
          </a:p>
        </p:txBody>
      </p:sp>
      <p:cxnSp>
        <p:nvCxnSpPr>
          <p:cNvPr id="15" name="Straight Arrow Connector 14">
            <a:extLst>
              <a:ext uri="{FF2B5EF4-FFF2-40B4-BE49-F238E27FC236}">
                <a16:creationId xmlns:a16="http://schemas.microsoft.com/office/drawing/2014/main" id="{60576015-0562-DD5A-F2D1-02A8CC031437}"/>
              </a:ext>
            </a:extLst>
          </p:cNvPr>
          <p:cNvCxnSpPr>
            <a:cxnSpLocks/>
          </p:cNvCxnSpPr>
          <p:nvPr/>
        </p:nvCxnSpPr>
        <p:spPr>
          <a:xfrm>
            <a:off x="3529451" y="2108658"/>
            <a:ext cx="3239339" cy="7651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9AB2D02-6B5F-5C9A-F25A-BA3B7FE8113C}"/>
              </a:ext>
            </a:extLst>
          </p:cNvPr>
          <p:cNvCxnSpPr/>
          <p:nvPr/>
        </p:nvCxnSpPr>
        <p:spPr>
          <a:xfrm flipH="1">
            <a:off x="4909183" y="3576862"/>
            <a:ext cx="256478" cy="50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DC25FD7E-DB04-3881-089F-C9E14DCA65FF}"/>
              </a:ext>
            </a:extLst>
          </p:cNvPr>
          <p:cNvCxnSpPr/>
          <p:nvPr/>
        </p:nvCxnSpPr>
        <p:spPr>
          <a:xfrm flipH="1">
            <a:off x="10736353" y="2873821"/>
            <a:ext cx="256478" cy="50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697640E-95A3-62F4-0646-1F7FAFDFDD74}"/>
              </a:ext>
            </a:extLst>
          </p:cNvPr>
          <p:cNvSpPr txBox="1"/>
          <p:nvPr/>
        </p:nvSpPr>
        <p:spPr>
          <a:xfrm>
            <a:off x="5021854" y="3140931"/>
            <a:ext cx="7025268" cy="369332"/>
          </a:xfrm>
          <a:prstGeom prst="rect">
            <a:avLst/>
          </a:prstGeom>
          <a:noFill/>
        </p:spPr>
        <p:txBody>
          <a:bodyPr wrap="square">
            <a:spAutoFit/>
          </a:bodyPr>
          <a:lstStyle/>
          <a:p>
            <a:r>
              <a:rPr lang="en-GB" b="0" i="1">
                <a:solidFill>
                  <a:schemeClr val="accent4">
                    <a:lumMod val="75000"/>
                  </a:schemeClr>
                </a:solidFill>
                <a:effectLst/>
                <a:latin typeface="Helvetica Neue"/>
              </a:rPr>
              <a:t>rs1162202</a:t>
            </a:r>
            <a:endParaRPr lang="en-GB"/>
          </a:p>
        </p:txBody>
      </p:sp>
      <p:sp>
        <p:nvSpPr>
          <p:cNvPr id="22" name="TextBox 21">
            <a:extLst>
              <a:ext uri="{FF2B5EF4-FFF2-40B4-BE49-F238E27FC236}">
                <a16:creationId xmlns:a16="http://schemas.microsoft.com/office/drawing/2014/main" id="{8B49C995-7571-7D78-81A1-03277A168DCE}"/>
              </a:ext>
            </a:extLst>
          </p:cNvPr>
          <p:cNvSpPr txBox="1"/>
          <p:nvPr/>
        </p:nvSpPr>
        <p:spPr>
          <a:xfrm>
            <a:off x="10736353" y="2383102"/>
            <a:ext cx="6122018" cy="369332"/>
          </a:xfrm>
          <a:prstGeom prst="rect">
            <a:avLst/>
          </a:prstGeom>
          <a:noFill/>
        </p:spPr>
        <p:txBody>
          <a:bodyPr wrap="square">
            <a:spAutoFit/>
          </a:bodyPr>
          <a:lstStyle/>
          <a:p>
            <a:r>
              <a:rPr lang="en-GB" b="0" i="1">
                <a:solidFill>
                  <a:schemeClr val="accent4">
                    <a:lumMod val="75000"/>
                  </a:schemeClr>
                </a:solidFill>
                <a:effectLst/>
                <a:latin typeface="Helvetica Neue"/>
              </a:rPr>
              <a:t>rs7206338</a:t>
            </a:r>
            <a:endParaRPr lang="en-GB"/>
          </a:p>
        </p:txBody>
      </p:sp>
      <p:sp>
        <p:nvSpPr>
          <p:cNvPr id="23" name="TextBox 22">
            <a:extLst>
              <a:ext uri="{FF2B5EF4-FFF2-40B4-BE49-F238E27FC236}">
                <a16:creationId xmlns:a16="http://schemas.microsoft.com/office/drawing/2014/main" id="{EE7C5417-3411-C0EA-7205-2A9C7A339341}"/>
              </a:ext>
            </a:extLst>
          </p:cNvPr>
          <p:cNvSpPr txBox="1"/>
          <p:nvPr/>
        </p:nvSpPr>
        <p:spPr>
          <a:xfrm>
            <a:off x="8406249" y="1259343"/>
            <a:ext cx="7053146" cy="369332"/>
          </a:xfrm>
          <a:prstGeom prst="rect">
            <a:avLst/>
          </a:prstGeom>
          <a:noFill/>
        </p:spPr>
        <p:txBody>
          <a:bodyPr wrap="square">
            <a:spAutoFit/>
          </a:bodyPr>
          <a:lstStyle/>
          <a:p>
            <a:r>
              <a:rPr lang="en-US" sz="1800" i="1">
                <a:solidFill>
                  <a:srgbClr val="002060"/>
                </a:solidFill>
                <a:latin typeface="Calibri"/>
                <a:ea typeface="Calibri"/>
                <a:cs typeface="Calibri"/>
              </a:rPr>
              <a:t>rs4916723</a:t>
            </a:r>
            <a:endParaRPr lang="en-GB"/>
          </a:p>
        </p:txBody>
      </p:sp>
      <p:cxnSp>
        <p:nvCxnSpPr>
          <p:cNvPr id="24" name="Straight Arrow Connector 23">
            <a:extLst>
              <a:ext uri="{FF2B5EF4-FFF2-40B4-BE49-F238E27FC236}">
                <a16:creationId xmlns:a16="http://schemas.microsoft.com/office/drawing/2014/main" id="{6637CD8B-A0CB-C15F-A66D-2AD01693CE4B}"/>
              </a:ext>
            </a:extLst>
          </p:cNvPr>
          <p:cNvCxnSpPr/>
          <p:nvPr/>
        </p:nvCxnSpPr>
        <p:spPr>
          <a:xfrm flipH="1">
            <a:off x="8278010" y="1640784"/>
            <a:ext cx="256478" cy="5018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851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animEffect transition="in" filter="fade">
                                      <p:cBhvr>
                                        <p:cTn id="9" dur="5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0" grpId="0"/>
      <p:bldP spid="22" grpId="0"/>
      <p:bldP spid="2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26C6DA1-38C5-AE57-3EC0-F6B74172458F}"/>
              </a:ext>
            </a:extLst>
          </p:cNvPr>
          <p:cNvSpPr txBox="1">
            <a:spLocks/>
          </p:cNvSpPr>
          <p:nvPr/>
        </p:nvSpPr>
        <p:spPr>
          <a:xfrm>
            <a:off x="197111" y="1385108"/>
            <a:ext cx="3150774" cy="2371148"/>
          </a:xfrm>
          <a:prstGeom prst="rect">
            <a:avLst/>
          </a:prstGeom>
        </p:spPr>
        <p:txBody>
          <a:bodyPr vert="horz" lIns="91440" tIns="45720" rIns="91440" bIns="45720" rtlCol="0" anchor="ctr">
            <a:norm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pPr defTabSz="914400"/>
            <a:r>
              <a:rPr lang="en-US" sz="3600">
                <a:solidFill>
                  <a:srgbClr val="FFFFFF"/>
                </a:solidFill>
                <a:latin typeface="+mj-lt"/>
                <a:cs typeface="+mj-cs"/>
              </a:rPr>
              <a:t>Linkage Disequilibrium (LD) Clumping </a:t>
            </a:r>
            <a:endParaRPr lang="en-US" altLang="ko-KR" sz="3600">
              <a:solidFill>
                <a:srgbClr val="FFFFFF"/>
              </a:solidFill>
              <a:latin typeface="+mj-lt"/>
              <a:cs typeface="+mj-cs"/>
            </a:endParaRPr>
          </a:p>
        </p:txBody>
      </p:sp>
      <p:sp>
        <p:nvSpPr>
          <p:cNvPr id="2" name="Title 1">
            <a:extLst>
              <a:ext uri="{FF2B5EF4-FFF2-40B4-BE49-F238E27FC236}">
                <a16:creationId xmlns:a16="http://schemas.microsoft.com/office/drawing/2014/main" id="{7CE2033F-A3BD-0860-C36F-A11972F3E722}"/>
              </a:ext>
            </a:extLst>
          </p:cNvPr>
          <p:cNvSpPr txBox="1">
            <a:spLocks/>
          </p:cNvSpPr>
          <p:nvPr/>
        </p:nvSpPr>
        <p:spPr>
          <a:xfrm>
            <a:off x="3658087" y="131355"/>
            <a:ext cx="7503344" cy="5749618"/>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rtl="0">
              <a:spcBef>
                <a:spcPts val="0"/>
              </a:spcBef>
              <a:spcAft>
                <a:spcPts val="0"/>
              </a:spcAft>
              <a:buFont typeface="Arial" panose="020B0604020202020204" pitchFamily="34" charset="0"/>
              <a:buChar char="•"/>
            </a:pPr>
            <a:endParaRPr lang="en-GB" sz="2000" i="0" u="none" strike="noStrike">
              <a:solidFill>
                <a:srgbClr val="000000"/>
              </a:solidFill>
              <a:effectLst/>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E8EC7187-06BB-C6E2-BC66-81F7CBE019D5}"/>
              </a:ext>
            </a:extLst>
          </p:cNvPr>
          <p:cNvSpPr txBox="1">
            <a:spLocks/>
          </p:cNvSpPr>
          <p:nvPr/>
        </p:nvSpPr>
        <p:spPr>
          <a:xfrm>
            <a:off x="470629" y="249239"/>
            <a:ext cx="11580344" cy="10102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4000" b="1">
                <a:solidFill>
                  <a:srgbClr val="000000"/>
                </a:solidFill>
                <a:latin typeface="Calibri" panose="020F0502020204030204" pitchFamily="34" charset="0"/>
                <a:cs typeface="Calibri" panose="020F0502020204030204" pitchFamily="34" charset="0"/>
              </a:rPr>
              <a:t>Results: ADHD original and ‘non-p’ risk loci</a:t>
            </a:r>
          </a:p>
        </p:txBody>
      </p:sp>
      <p:pic>
        <p:nvPicPr>
          <p:cNvPr id="11" name="Picture 10">
            <a:extLst>
              <a:ext uri="{FF2B5EF4-FFF2-40B4-BE49-F238E27FC236}">
                <a16:creationId xmlns:a16="http://schemas.microsoft.com/office/drawing/2014/main" id="{9626BC22-AEE5-F669-9D57-E8DD989D4DD0}"/>
              </a:ext>
            </a:extLst>
          </p:cNvPr>
          <p:cNvPicPr>
            <a:picLocks noChangeAspect="1"/>
          </p:cNvPicPr>
          <p:nvPr/>
        </p:nvPicPr>
        <p:blipFill>
          <a:blip r:embed="rId3"/>
          <a:stretch>
            <a:fillRect/>
          </a:stretch>
        </p:blipFill>
        <p:spPr>
          <a:xfrm>
            <a:off x="5921843" y="1935008"/>
            <a:ext cx="6270157" cy="2825865"/>
          </a:xfrm>
          <a:prstGeom prst="rect">
            <a:avLst/>
          </a:prstGeom>
        </p:spPr>
      </p:pic>
      <p:sp>
        <p:nvSpPr>
          <p:cNvPr id="18" name="TextBox 17">
            <a:extLst>
              <a:ext uri="{FF2B5EF4-FFF2-40B4-BE49-F238E27FC236}">
                <a16:creationId xmlns:a16="http://schemas.microsoft.com/office/drawing/2014/main" id="{FE6B844F-468C-E337-5F96-F7A6ABF08EA0}"/>
              </a:ext>
            </a:extLst>
          </p:cNvPr>
          <p:cNvSpPr txBox="1"/>
          <p:nvPr/>
        </p:nvSpPr>
        <p:spPr>
          <a:xfrm>
            <a:off x="6770072" y="5102061"/>
            <a:ext cx="5233612" cy="646331"/>
          </a:xfrm>
          <a:prstGeom prst="rect">
            <a:avLst/>
          </a:prstGeom>
          <a:noFill/>
        </p:spPr>
        <p:txBody>
          <a:bodyPr wrap="square" rtlCol="0">
            <a:spAutoFit/>
          </a:bodyPr>
          <a:lstStyle/>
          <a:p>
            <a:r>
              <a:rPr lang="en-GB" i="1">
                <a:solidFill>
                  <a:schemeClr val="accent4">
                    <a:lumMod val="75000"/>
                  </a:schemeClr>
                </a:solidFill>
              </a:rPr>
              <a:t>The chromosome 16 risk loci (index SNP </a:t>
            </a:r>
            <a:r>
              <a:rPr lang="en-GB" b="0" i="1">
                <a:solidFill>
                  <a:schemeClr val="accent4">
                    <a:lumMod val="75000"/>
                  </a:schemeClr>
                </a:solidFill>
                <a:effectLst/>
                <a:latin typeface="Helvetica Neue"/>
              </a:rPr>
              <a:t>rs7206338</a:t>
            </a:r>
            <a:r>
              <a:rPr lang="en-GB" i="1">
                <a:solidFill>
                  <a:schemeClr val="accent4">
                    <a:lumMod val="75000"/>
                  </a:schemeClr>
                </a:solidFill>
              </a:rPr>
              <a:t>) of ADHD ‘non-p’</a:t>
            </a:r>
          </a:p>
        </p:txBody>
      </p:sp>
      <p:pic>
        <p:nvPicPr>
          <p:cNvPr id="22" name="Picture 21">
            <a:extLst>
              <a:ext uri="{FF2B5EF4-FFF2-40B4-BE49-F238E27FC236}">
                <a16:creationId xmlns:a16="http://schemas.microsoft.com/office/drawing/2014/main" id="{32F9B5BA-E7B0-1CD6-F9D3-660CB43D128B}"/>
              </a:ext>
            </a:extLst>
          </p:cNvPr>
          <p:cNvPicPr>
            <a:picLocks noChangeAspect="1"/>
          </p:cNvPicPr>
          <p:nvPr/>
        </p:nvPicPr>
        <p:blipFill>
          <a:blip r:embed="rId4"/>
          <a:stretch>
            <a:fillRect/>
          </a:stretch>
        </p:blipFill>
        <p:spPr>
          <a:xfrm>
            <a:off x="154794" y="1935008"/>
            <a:ext cx="5767049" cy="2682932"/>
          </a:xfrm>
          <a:prstGeom prst="rect">
            <a:avLst/>
          </a:prstGeom>
        </p:spPr>
      </p:pic>
      <p:pic>
        <p:nvPicPr>
          <p:cNvPr id="24" name="Picture 23">
            <a:extLst>
              <a:ext uri="{FF2B5EF4-FFF2-40B4-BE49-F238E27FC236}">
                <a16:creationId xmlns:a16="http://schemas.microsoft.com/office/drawing/2014/main" id="{6AA6C5E2-C8DA-0D69-BC94-28ED5B89D9BB}"/>
              </a:ext>
            </a:extLst>
          </p:cNvPr>
          <p:cNvPicPr>
            <a:picLocks noChangeAspect="1"/>
          </p:cNvPicPr>
          <p:nvPr/>
        </p:nvPicPr>
        <p:blipFill>
          <a:blip r:embed="rId5"/>
          <a:stretch>
            <a:fillRect/>
          </a:stretch>
        </p:blipFill>
        <p:spPr>
          <a:xfrm>
            <a:off x="11257163" y="1834016"/>
            <a:ext cx="628738" cy="1495634"/>
          </a:xfrm>
          <a:prstGeom prst="rect">
            <a:avLst/>
          </a:prstGeom>
        </p:spPr>
      </p:pic>
      <p:sp>
        <p:nvSpPr>
          <p:cNvPr id="25" name="TextBox 24">
            <a:extLst>
              <a:ext uri="{FF2B5EF4-FFF2-40B4-BE49-F238E27FC236}">
                <a16:creationId xmlns:a16="http://schemas.microsoft.com/office/drawing/2014/main" id="{3CC5E7B8-1B12-8707-EFC4-5CB8DB723A62}"/>
              </a:ext>
            </a:extLst>
          </p:cNvPr>
          <p:cNvSpPr txBox="1"/>
          <p:nvPr/>
        </p:nvSpPr>
        <p:spPr>
          <a:xfrm>
            <a:off x="289596" y="5059596"/>
            <a:ext cx="5233612" cy="646331"/>
          </a:xfrm>
          <a:prstGeom prst="rect">
            <a:avLst/>
          </a:prstGeom>
          <a:noFill/>
        </p:spPr>
        <p:txBody>
          <a:bodyPr wrap="square" rtlCol="0">
            <a:spAutoFit/>
          </a:bodyPr>
          <a:lstStyle/>
          <a:p>
            <a:r>
              <a:rPr lang="en-GB" i="1">
                <a:solidFill>
                  <a:schemeClr val="accent4">
                    <a:lumMod val="75000"/>
                  </a:schemeClr>
                </a:solidFill>
              </a:rPr>
              <a:t>The chromosome 16 risk loci (index SNP </a:t>
            </a:r>
            <a:r>
              <a:rPr lang="en-GB" b="0" i="1">
                <a:solidFill>
                  <a:schemeClr val="accent4">
                    <a:lumMod val="75000"/>
                  </a:schemeClr>
                </a:solidFill>
                <a:effectLst/>
                <a:latin typeface="Helvetica Neue"/>
              </a:rPr>
              <a:t>rs1162202</a:t>
            </a:r>
            <a:r>
              <a:rPr lang="en-GB" i="1">
                <a:solidFill>
                  <a:schemeClr val="accent4">
                    <a:lumMod val="75000"/>
                  </a:schemeClr>
                </a:solidFill>
              </a:rPr>
              <a:t>) of ADHD Original</a:t>
            </a:r>
          </a:p>
        </p:txBody>
      </p:sp>
      <p:cxnSp>
        <p:nvCxnSpPr>
          <p:cNvPr id="4" name="Straight Arrow Connector 3">
            <a:extLst>
              <a:ext uri="{FF2B5EF4-FFF2-40B4-BE49-F238E27FC236}">
                <a16:creationId xmlns:a16="http://schemas.microsoft.com/office/drawing/2014/main" id="{3CFE4D61-3912-9D34-2B2D-3C54B53969BD}"/>
              </a:ext>
            </a:extLst>
          </p:cNvPr>
          <p:cNvCxnSpPr/>
          <p:nvPr/>
        </p:nvCxnSpPr>
        <p:spPr>
          <a:xfrm flipH="1">
            <a:off x="3855443" y="1603663"/>
            <a:ext cx="314753" cy="411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7B7B54D2-467F-70E7-0D17-73F21B598341}"/>
              </a:ext>
            </a:extLst>
          </p:cNvPr>
          <p:cNvSpPr txBox="1"/>
          <p:nvPr/>
        </p:nvSpPr>
        <p:spPr>
          <a:xfrm>
            <a:off x="9518258" y="1284429"/>
            <a:ext cx="6096000" cy="369332"/>
          </a:xfrm>
          <a:prstGeom prst="rect">
            <a:avLst/>
          </a:prstGeom>
          <a:noFill/>
        </p:spPr>
        <p:txBody>
          <a:bodyPr wrap="square">
            <a:spAutoFit/>
          </a:bodyPr>
          <a:lstStyle/>
          <a:p>
            <a:r>
              <a:rPr lang="en-GB" b="0" i="1">
                <a:solidFill>
                  <a:schemeClr val="accent4">
                    <a:lumMod val="75000"/>
                  </a:schemeClr>
                </a:solidFill>
                <a:effectLst/>
                <a:latin typeface="Helvetica Neue"/>
              </a:rPr>
              <a:t>rs7206338</a:t>
            </a:r>
            <a:endParaRPr lang="en-GB"/>
          </a:p>
        </p:txBody>
      </p:sp>
      <p:cxnSp>
        <p:nvCxnSpPr>
          <p:cNvPr id="7" name="Straight Arrow Connector 6">
            <a:extLst>
              <a:ext uri="{FF2B5EF4-FFF2-40B4-BE49-F238E27FC236}">
                <a16:creationId xmlns:a16="http://schemas.microsoft.com/office/drawing/2014/main" id="{D1618DCF-FA73-9985-4207-8D0EA7789824}"/>
              </a:ext>
            </a:extLst>
          </p:cNvPr>
          <p:cNvCxnSpPr/>
          <p:nvPr/>
        </p:nvCxnSpPr>
        <p:spPr>
          <a:xfrm flipH="1">
            <a:off x="9332522" y="1678773"/>
            <a:ext cx="314753" cy="4114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E783D45-D611-E64D-F2F1-ED599D57F071}"/>
              </a:ext>
            </a:extLst>
          </p:cNvPr>
          <p:cNvSpPr txBox="1"/>
          <p:nvPr/>
        </p:nvSpPr>
        <p:spPr>
          <a:xfrm>
            <a:off x="4012819" y="1273279"/>
            <a:ext cx="7805736" cy="369332"/>
          </a:xfrm>
          <a:prstGeom prst="rect">
            <a:avLst/>
          </a:prstGeom>
          <a:noFill/>
        </p:spPr>
        <p:txBody>
          <a:bodyPr wrap="square">
            <a:spAutoFit/>
          </a:bodyPr>
          <a:lstStyle/>
          <a:p>
            <a:r>
              <a:rPr lang="en-GB" b="0" i="1">
                <a:solidFill>
                  <a:schemeClr val="accent4">
                    <a:lumMod val="75000"/>
                  </a:schemeClr>
                </a:solidFill>
                <a:effectLst/>
                <a:latin typeface="Helvetica Neue"/>
              </a:rPr>
              <a:t>rs1162202</a:t>
            </a:r>
            <a:endParaRPr lang="en-GB"/>
          </a:p>
        </p:txBody>
      </p:sp>
    </p:spTree>
    <p:extLst>
      <p:ext uri="{BB962C8B-B14F-4D97-AF65-F5344CB8AC3E}">
        <p14:creationId xmlns:p14="http://schemas.microsoft.com/office/powerpoint/2010/main" val="18927851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324B1A-56C1-5A5B-91FA-82E428FF6339}"/>
              </a:ext>
            </a:extLst>
          </p:cNvPr>
          <p:cNvSpPr/>
          <p:nvPr/>
        </p:nvSpPr>
        <p:spPr>
          <a:xfrm>
            <a:off x="0" y="420329"/>
            <a:ext cx="1828799" cy="60173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Title 1">
            <a:extLst>
              <a:ext uri="{FF2B5EF4-FFF2-40B4-BE49-F238E27FC236}">
                <a16:creationId xmlns:a16="http://schemas.microsoft.com/office/drawing/2014/main" id="{A26C6DA1-38C5-AE57-3EC0-F6B74172458F}"/>
              </a:ext>
            </a:extLst>
          </p:cNvPr>
          <p:cNvSpPr txBox="1">
            <a:spLocks/>
          </p:cNvSpPr>
          <p:nvPr/>
        </p:nvSpPr>
        <p:spPr>
          <a:xfrm>
            <a:off x="0" y="-1025611"/>
            <a:ext cx="2033480" cy="6440714"/>
          </a:xfrm>
          <a:prstGeom prst="rect">
            <a:avLst/>
          </a:prstGeom>
        </p:spPr>
        <p:txBody>
          <a:bodyPr vert="horz" lIns="91440" tIns="45720" rIns="91440" bIns="45720" rtlCol="0" anchor="ctr">
            <a:norm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pPr defTabSz="914400"/>
            <a:r>
              <a:rPr lang="en-US" altLang="ko-KR" sz="2800" b="1">
                <a:solidFill>
                  <a:schemeClr val="tx1"/>
                </a:solidFill>
                <a:latin typeface="+mn-lt"/>
                <a:cs typeface="+mj-cs"/>
              </a:rPr>
              <a:t>Genome Wide Association Analysis </a:t>
            </a:r>
          </a:p>
        </p:txBody>
      </p:sp>
      <p:sp>
        <p:nvSpPr>
          <p:cNvPr id="2" name="AutoShape 2">
            <a:extLst>
              <a:ext uri="{FF2B5EF4-FFF2-40B4-BE49-F238E27FC236}">
                <a16:creationId xmlns:a16="http://schemas.microsoft.com/office/drawing/2014/main" id="{F2E21E44-170D-08A2-0F88-BA81C4C9D651}"/>
              </a:ext>
            </a:extLst>
          </p:cNvPr>
          <p:cNvSpPr>
            <a:spLocks noChangeAspect="1" noChangeArrowheads="1"/>
          </p:cNvSpPr>
          <p:nvPr/>
        </p:nvSpPr>
        <p:spPr bwMode="auto">
          <a:xfrm>
            <a:off x="5943600" y="3276600"/>
            <a:ext cx="3621314" cy="36213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4">
            <a:extLst>
              <a:ext uri="{FF2B5EF4-FFF2-40B4-BE49-F238E27FC236}">
                <a16:creationId xmlns:a16="http://schemas.microsoft.com/office/drawing/2014/main" id="{8225FA8F-5390-03BC-63F9-2D33BECE11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 name="Picture 6" descr="Diagram&#10;&#10;Description automatically generated">
            <a:extLst>
              <a:ext uri="{FF2B5EF4-FFF2-40B4-BE49-F238E27FC236}">
                <a16:creationId xmlns:a16="http://schemas.microsoft.com/office/drawing/2014/main" id="{0CDEED8B-D287-E2F1-C27F-0266F7687CF7}"/>
              </a:ext>
            </a:extLst>
          </p:cNvPr>
          <p:cNvPicPr>
            <a:picLocks noChangeAspect="1"/>
          </p:cNvPicPr>
          <p:nvPr/>
        </p:nvPicPr>
        <p:blipFill>
          <a:blip r:embed="rId4"/>
          <a:stretch>
            <a:fillRect/>
          </a:stretch>
        </p:blipFill>
        <p:spPr>
          <a:xfrm>
            <a:off x="2555630" y="3276249"/>
            <a:ext cx="8604737" cy="1976041"/>
          </a:xfrm>
          <a:prstGeom prst="rect">
            <a:avLst/>
          </a:prstGeom>
        </p:spPr>
      </p:pic>
      <p:pic>
        <p:nvPicPr>
          <p:cNvPr id="7" name="Picture 7" descr="Diagram&#10;&#10;Description automatically generated">
            <a:extLst>
              <a:ext uri="{FF2B5EF4-FFF2-40B4-BE49-F238E27FC236}">
                <a16:creationId xmlns:a16="http://schemas.microsoft.com/office/drawing/2014/main" id="{DBB41625-6E96-3C5E-5545-8A65E54EC98B}"/>
              </a:ext>
            </a:extLst>
          </p:cNvPr>
          <p:cNvPicPr>
            <a:picLocks noChangeAspect="1"/>
          </p:cNvPicPr>
          <p:nvPr/>
        </p:nvPicPr>
        <p:blipFill>
          <a:blip r:embed="rId5"/>
          <a:stretch>
            <a:fillRect/>
          </a:stretch>
        </p:blipFill>
        <p:spPr>
          <a:xfrm>
            <a:off x="2555631" y="879231"/>
            <a:ext cx="1981200" cy="1905000"/>
          </a:xfrm>
          <a:prstGeom prst="rect">
            <a:avLst/>
          </a:prstGeom>
        </p:spPr>
      </p:pic>
    </p:spTree>
    <p:extLst>
      <p:ext uri="{BB962C8B-B14F-4D97-AF65-F5344CB8AC3E}">
        <p14:creationId xmlns:p14="http://schemas.microsoft.com/office/powerpoint/2010/main" val="1965774788"/>
      </p:ext>
    </p:extLst>
  </p:cSld>
  <p:clrMapOvr>
    <a:masterClrMapping/>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26C6DA1-38C5-AE57-3EC0-F6B74172458F}"/>
              </a:ext>
            </a:extLst>
          </p:cNvPr>
          <p:cNvSpPr txBox="1">
            <a:spLocks/>
          </p:cNvSpPr>
          <p:nvPr/>
        </p:nvSpPr>
        <p:spPr>
          <a:xfrm>
            <a:off x="197111" y="1385108"/>
            <a:ext cx="3150774" cy="2371148"/>
          </a:xfrm>
          <a:prstGeom prst="rect">
            <a:avLst/>
          </a:prstGeom>
        </p:spPr>
        <p:txBody>
          <a:bodyPr vert="horz" lIns="91440" tIns="45720" rIns="91440" bIns="45720" rtlCol="0" anchor="ctr">
            <a:norm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pPr defTabSz="914400"/>
            <a:r>
              <a:rPr lang="en-US" sz="3600">
                <a:solidFill>
                  <a:srgbClr val="FFFFFF"/>
                </a:solidFill>
                <a:latin typeface="+mj-lt"/>
                <a:cs typeface="+mj-cs"/>
              </a:rPr>
              <a:t>Linkage Disequilibrium (LD) Clumping </a:t>
            </a:r>
            <a:endParaRPr lang="en-US" altLang="ko-KR" sz="3600">
              <a:solidFill>
                <a:srgbClr val="FFFFFF"/>
              </a:solidFill>
              <a:latin typeface="+mj-lt"/>
              <a:cs typeface="+mj-cs"/>
            </a:endParaRPr>
          </a:p>
        </p:txBody>
      </p:sp>
      <p:sp>
        <p:nvSpPr>
          <p:cNvPr id="2" name="Title 1">
            <a:extLst>
              <a:ext uri="{FF2B5EF4-FFF2-40B4-BE49-F238E27FC236}">
                <a16:creationId xmlns:a16="http://schemas.microsoft.com/office/drawing/2014/main" id="{7CE2033F-A3BD-0860-C36F-A11972F3E722}"/>
              </a:ext>
            </a:extLst>
          </p:cNvPr>
          <p:cNvSpPr txBox="1">
            <a:spLocks/>
          </p:cNvSpPr>
          <p:nvPr/>
        </p:nvSpPr>
        <p:spPr>
          <a:xfrm>
            <a:off x="3658087" y="131355"/>
            <a:ext cx="7503344" cy="5749618"/>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rtl="0">
              <a:spcBef>
                <a:spcPts val="0"/>
              </a:spcBef>
              <a:spcAft>
                <a:spcPts val="0"/>
              </a:spcAft>
              <a:buFont typeface="Arial" panose="020B0604020202020204" pitchFamily="34" charset="0"/>
              <a:buChar char="•"/>
            </a:pPr>
            <a:endParaRPr lang="en-GB" sz="2000" i="0" u="none" strike="noStrike">
              <a:solidFill>
                <a:srgbClr val="000000"/>
              </a:solidFill>
              <a:effectLst/>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E8EC7187-06BB-C6E2-BC66-81F7CBE019D5}"/>
              </a:ext>
            </a:extLst>
          </p:cNvPr>
          <p:cNvSpPr txBox="1">
            <a:spLocks/>
          </p:cNvSpPr>
          <p:nvPr/>
        </p:nvSpPr>
        <p:spPr>
          <a:xfrm>
            <a:off x="229079" y="82939"/>
            <a:ext cx="11580344" cy="10102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4000" b="1">
                <a:solidFill>
                  <a:srgbClr val="000000"/>
                </a:solidFill>
                <a:latin typeface="Calibri" panose="020F0502020204030204" pitchFamily="34" charset="0"/>
                <a:cs typeface="Calibri" panose="020F0502020204030204" pitchFamily="34" charset="0"/>
              </a:rPr>
              <a:t>Results: ADHD original and ‘non-p’ risk loci</a:t>
            </a:r>
          </a:p>
        </p:txBody>
      </p:sp>
      <p:sp>
        <p:nvSpPr>
          <p:cNvPr id="9" name="TextBox 8">
            <a:extLst>
              <a:ext uri="{FF2B5EF4-FFF2-40B4-BE49-F238E27FC236}">
                <a16:creationId xmlns:a16="http://schemas.microsoft.com/office/drawing/2014/main" id="{F3B8777F-D444-DEA3-BB23-EC5F59C2B848}"/>
              </a:ext>
            </a:extLst>
          </p:cNvPr>
          <p:cNvSpPr txBox="1"/>
          <p:nvPr/>
        </p:nvSpPr>
        <p:spPr>
          <a:xfrm>
            <a:off x="7588179" y="4956018"/>
            <a:ext cx="6518114" cy="584775"/>
          </a:xfrm>
          <a:prstGeom prst="rect">
            <a:avLst/>
          </a:prstGeom>
          <a:noFill/>
        </p:spPr>
        <p:txBody>
          <a:bodyPr wrap="square" lIns="91440" tIns="45720" rIns="91440" bIns="45720" rtlCol="0" anchor="t">
            <a:spAutoFit/>
          </a:bodyPr>
          <a:lstStyle/>
          <a:p>
            <a:r>
              <a:rPr lang="en-US" sz="1600" i="1">
                <a:solidFill>
                  <a:srgbClr val="002060"/>
                </a:solidFill>
                <a:latin typeface="Calibri"/>
                <a:ea typeface="Calibri"/>
                <a:cs typeface="Calibri"/>
              </a:rPr>
              <a:t>The most significant risk loci in ADHD ‘non-p’ </a:t>
            </a:r>
            <a:endParaRPr lang="en-US">
              <a:latin typeface="Calibri"/>
              <a:ea typeface="Calibri"/>
              <a:cs typeface="Calibri"/>
            </a:endParaRPr>
          </a:p>
          <a:p>
            <a:r>
              <a:rPr lang="en-US" sz="1600" i="1">
                <a:solidFill>
                  <a:srgbClr val="002060"/>
                </a:solidFill>
                <a:latin typeface="Calibri"/>
                <a:ea typeface="Calibri"/>
                <a:cs typeface="Calibri"/>
              </a:rPr>
              <a:t>(index SNP rs4916723)</a:t>
            </a:r>
            <a:endParaRPr lang="en-US">
              <a:latin typeface="Calibri"/>
              <a:ea typeface="Calibri"/>
              <a:cs typeface="Calibri"/>
            </a:endParaRPr>
          </a:p>
        </p:txBody>
      </p:sp>
      <p:sp>
        <p:nvSpPr>
          <p:cNvPr id="10" name="TextBox 9">
            <a:extLst>
              <a:ext uri="{FF2B5EF4-FFF2-40B4-BE49-F238E27FC236}">
                <a16:creationId xmlns:a16="http://schemas.microsoft.com/office/drawing/2014/main" id="{37C3274C-CBD2-AF8D-47FE-449570105257}"/>
              </a:ext>
            </a:extLst>
          </p:cNvPr>
          <p:cNvSpPr txBox="1"/>
          <p:nvPr/>
        </p:nvSpPr>
        <p:spPr>
          <a:xfrm>
            <a:off x="1604461" y="4956018"/>
            <a:ext cx="4491539" cy="584775"/>
          </a:xfrm>
          <a:prstGeom prst="rect">
            <a:avLst/>
          </a:prstGeom>
          <a:noFill/>
        </p:spPr>
        <p:txBody>
          <a:bodyPr wrap="square" rtlCol="0">
            <a:spAutoFit/>
          </a:bodyPr>
          <a:lstStyle/>
          <a:p>
            <a:r>
              <a:rPr lang="en-US" sz="1600" i="1">
                <a:solidFill>
                  <a:srgbClr val="002060"/>
                </a:solidFill>
                <a:latin typeface="Calibri" panose="020F0502020204030204" pitchFamily="34" charset="0"/>
                <a:cs typeface="Calibri" panose="020F0502020204030204" pitchFamily="34" charset="0"/>
              </a:rPr>
              <a:t>The </a:t>
            </a:r>
            <a:r>
              <a:rPr lang="en-US" altLang="zh-CN" sz="1600" i="1">
                <a:solidFill>
                  <a:srgbClr val="002060"/>
                </a:solidFill>
                <a:latin typeface="Calibri" panose="020F0502020204030204" pitchFamily="34" charset="0"/>
                <a:cs typeface="Calibri" panose="020F0502020204030204" pitchFamily="34" charset="0"/>
              </a:rPr>
              <a:t>risk loci in chromosome 5 from</a:t>
            </a:r>
            <a:r>
              <a:rPr lang="en-US" sz="1600" i="1">
                <a:solidFill>
                  <a:srgbClr val="002060"/>
                </a:solidFill>
                <a:latin typeface="Calibri" panose="020F0502020204030204" pitchFamily="34" charset="0"/>
                <a:cs typeface="Calibri" panose="020F0502020204030204" pitchFamily="34" charset="0"/>
              </a:rPr>
              <a:t> ADHD Original </a:t>
            </a:r>
            <a:r>
              <a:rPr lang="en-US" sz="1600" i="1" err="1">
                <a:solidFill>
                  <a:srgbClr val="002060"/>
                </a:solidFill>
                <a:latin typeface="Calibri" panose="020F0502020204030204" pitchFamily="34" charset="0"/>
                <a:cs typeface="Calibri" panose="020F0502020204030204" pitchFamily="34" charset="0"/>
              </a:rPr>
              <a:t>Demontis</a:t>
            </a:r>
            <a:r>
              <a:rPr lang="en-US" sz="1600" i="1">
                <a:solidFill>
                  <a:srgbClr val="002060"/>
                </a:solidFill>
                <a:latin typeface="Calibri" panose="020F0502020204030204" pitchFamily="34" charset="0"/>
                <a:cs typeface="Calibri" panose="020F0502020204030204" pitchFamily="34" charset="0"/>
              </a:rPr>
              <a:t> et al. (2023) (index SNP rs4916723)</a:t>
            </a:r>
          </a:p>
        </p:txBody>
      </p:sp>
      <p:pic>
        <p:nvPicPr>
          <p:cNvPr id="15" name="Picture 14">
            <a:extLst>
              <a:ext uri="{FF2B5EF4-FFF2-40B4-BE49-F238E27FC236}">
                <a16:creationId xmlns:a16="http://schemas.microsoft.com/office/drawing/2014/main" id="{5E880004-962D-B37C-14DA-1ECA5476AD41}"/>
              </a:ext>
            </a:extLst>
          </p:cNvPr>
          <p:cNvPicPr>
            <a:picLocks noChangeAspect="1"/>
          </p:cNvPicPr>
          <p:nvPr/>
        </p:nvPicPr>
        <p:blipFill>
          <a:blip r:embed="rId3"/>
          <a:stretch>
            <a:fillRect/>
          </a:stretch>
        </p:blipFill>
        <p:spPr>
          <a:xfrm>
            <a:off x="11466385" y="2409437"/>
            <a:ext cx="657317" cy="1467055"/>
          </a:xfrm>
          <a:prstGeom prst="rect">
            <a:avLst/>
          </a:prstGeom>
        </p:spPr>
      </p:pic>
      <p:pic>
        <p:nvPicPr>
          <p:cNvPr id="21" name="Picture 20">
            <a:extLst>
              <a:ext uri="{FF2B5EF4-FFF2-40B4-BE49-F238E27FC236}">
                <a16:creationId xmlns:a16="http://schemas.microsoft.com/office/drawing/2014/main" id="{91087080-BDED-5BCC-26EC-BB9CEE12F794}"/>
              </a:ext>
            </a:extLst>
          </p:cNvPr>
          <p:cNvPicPr>
            <a:picLocks noChangeAspect="1"/>
          </p:cNvPicPr>
          <p:nvPr/>
        </p:nvPicPr>
        <p:blipFill>
          <a:blip r:embed="rId4"/>
          <a:stretch>
            <a:fillRect/>
          </a:stretch>
        </p:blipFill>
        <p:spPr>
          <a:xfrm>
            <a:off x="5977688" y="1900448"/>
            <a:ext cx="6012112" cy="2814365"/>
          </a:xfrm>
          <a:prstGeom prst="rect">
            <a:avLst/>
          </a:prstGeom>
        </p:spPr>
      </p:pic>
      <p:pic>
        <p:nvPicPr>
          <p:cNvPr id="23" name="Picture 22">
            <a:extLst>
              <a:ext uri="{FF2B5EF4-FFF2-40B4-BE49-F238E27FC236}">
                <a16:creationId xmlns:a16="http://schemas.microsoft.com/office/drawing/2014/main" id="{E6814034-8BED-10C9-CD5F-179F5BFF4053}"/>
              </a:ext>
            </a:extLst>
          </p:cNvPr>
          <p:cNvPicPr>
            <a:picLocks noChangeAspect="1"/>
          </p:cNvPicPr>
          <p:nvPr/>
        </p:nvPicPr>
        <p:blipFill>
          <a:blip r:embed="rId5"/>
          <a:stretch>
            <a:fillRect/>
          </a:stretch>
        </p:blipFill>
        <p:spPr>
          <a:xfrm>
            <a:off x="325440" y="1996524"/>
            <a:ext cx="5770560" cy="2622211"/>
          </a:xfrm>
          <a:prstGeom prst="rect">
            <a:avLst/>
          </a:prstGeom>
        </p:spPr>
      </p:pic>
      <p:pic>
        <p:nvPicPr>
          <p:cNvPr id="25" name="Picture 24">
            <a:extLst>
              <a:ext uri="{FF2B5EF4-FFF2-40B4-BE49-F238E27FC236}">
                <a16:creationId xmlns:a16="http://schemas.microsoft.com/office/drawing/2014/main" id="{777C460C-4FA4-2EF3-6BBF-CAEEEC04A940}"/>
              </a:ext>
            </a:extLst>
          </p:cNvPr>
          <p:cNvPicPr>
            <a:picLocks noChangeAspect="1"/>
          </p:cNvPicPr>
          <p:nvPr/>
        </p:nvPicPr>
        <p:blipFill>
          <a:blip r:embed="rId6"/>
          <a:stretch>
            <a:fillRect/>
          </a:stretch>
        </p:blipFill>
        <p:spPr>
          <a:xfrm>
            <a:off x="11533069" y="2195706"/>
            <a:ext cx="523948" cy="1333686"/>
          </a:xfrm>
          <a:prstGeom prst="rect">
            <a:avLst/>
          </a:prstGeom>
        </p:spPr>
      </p:pic>
      <p:cxnSp>
        <p:nvCxnSpPr>
          <p:cNvPr id="29" name="Straight Arrow Connector 28">
            <a:extLst>
              <a:ext uri="{FF2B5EF4-FFF2-40B4-BE49-F238E27FC236}">
                <a16:creationId xmlns:a16="http://schemas.microsoft.com/office/drawing/2014/main" id="{FC08F517-35D6-331C-81E0-9B0ABCEFFCB4}"/>
              </a:ext>
            </a:extLst>
          </p:cNvPr>
          <p:cNvCxnSpPr>
            <a:cxnSpLocks/>
            <a:stCxn id="33" idx="1"/>
          </p:cNvCxnSpPr>
          <p:nvPr/>
        </p:nvCxnSpPr>
        <p:spPr>
          <a:xfrm flipH="1">
            <a:off x="3523785" y="1410514"/>
            <a:ext cx="2056931" cy="586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3DFB5B-1BD7-748D-C879-01287A2A0B99}"/>
              </a:ext>
            </a:extLst>
          </p:cNvPr>
          <p:cNvCxnSpPr>
            <a:cxnSpLocks/>
          </p:cNvCxnSpPr>
          <p:nvPr/>
        </p:nvCxnSpPr>
        <p:spPr>
          <a:xfrm>
            <a:off x="6776893" y="1410514"/>
            <a:ext cx="2709078" cy="6242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6CCCAD37-DC98-92F5-9B4E-85A21DB708BE}"/>
              </a:ext>
            </a:extLst>
          </p:cNvPr>
          <p:cNvSpPr txBox="1"/>
          <p:nvPr/>
        </p:nvSpPr>
        <p:spPr>
          <a:xfrm>
            <a:off x="5580716" y="1225848"/>
            <a:ext cx="7053146" cy="369332"/>
          </a:xfrm>
          <a:prstGeom prst="rect">
            <a:avLst/>
          </a:prstGeom>
          <a:noFill/>
        </p:spPr>
        <p:txBody>
          <a:bodyPr wrap="square">
            <a:spAutoFit/>
          </a:bodyPr>
          <a:lstStyle/>
          <a:p>
            <a:r>
              <a:rPr lang="en-US" sz="1800" i="1">
                <a:solidFill>
                  <a:srgbClr val="002060"/>
                </a:solidFill>
                <a:latin typeface="Calibri"/>
                <a:ea typeface="Calibri"/>
                <a:cs typeface="Calibri"/>
              </a:rPr>
              <a:t>rs4916723</a:t>
            </a:r>
            <a:endParaRPr lang="en-GB"/>
          </a:p>
        </p:txBody>
      </p:sp>
    </p:spTree>
    <p:extLst>
      <p:ext uri="{BB962C8B-B14F-4D97-AF65-F5344CB8AC3E}">
        <p14:creationId xmlns:p14="http://schemas.microsoft.com/office/powerpoint/2010/main" val="21008740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2532DE8-54DC-183E-61A1-FC9EF685DF57}"/>
              </a:ext>
            </a:extLst>
          </p:cNvPr>
          <p:cNvPicPr>
            <a:picLocks noChangeAspect="1"/>
          </p:cNvPicPr>
          <p:nvPr/>
        </p:nvPicPr>
        <p:blipFill>
          <a:blip r:embed="rId3"/>
          <a:stretch>
            <a:fillRect/>
          </a:stretch>
        </p:blipFill>
        <p:spPr>
          <a:xfrm>
            <a:off x="5686217" y="1967622"/>
            <a:ext cx="6419275" cy="2830690"/>
          </a:xfrm>
          <a:prstGeom prst="rect">
            <a:avLst/>
          </a:prstGeom>
        </p:spPr>
      </p:pic>
      <p:sp>
        <p:nvSpPr>
          <p:cNvPr id="3" name="Title 1">
            <a:extLst>
              <a:ext uri="{FF2B5EF4-FFF2-40B4-BE49-F238E27FC236}">
                <a16:creationId xmlns:a16="http://schemas.microsoft.com/office/drawing/2014/main" id="{A26C6DA1-38C5-AE57-3EC0-F6B74172458F}"/>
              </a:ext>
            </a:extLst>
          </p:cNvPr>
          <p:cNvSpPr txBox="1">
            <a:spLocks/>
          </p:cNvSpPr>
          <p:nvPr/>
        </p:nvSpPr>
        <p:spPr>
          <a:xfrm>
            <a:off x="197111" y="1385108"/>
            <a:ext cx="3150774" cy="2371148"/>
          </a:xfrm>
          <a:prstGeom prst="rect">
            <a:avLst/>
          </a:prstGeom>
        </p:spPr>
        <p:txBody>
          <a:bodyPr vert="horz" lIns="91440" tIns="45720" rIns="91440" bIns="45720" rtlCol="0" anchor="ctr">
            <a:norm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pPr defTabSz="914400"/>
            <a:r>
              <a:rPr lang="en-US" sz="3600">
                <a:solidFill>
                  <a:srgbClr val="FFFFFF"/>
                </a:solidFill>
                <a:latin typeface="+mj-lt"/>
                <a:cs typeface="+mj-cs"/>
              </a:rPr>
              <a:t>Linkage Disequilibrium (LD) Clumping </a:t>
            </a:r>
            <a:endParaRPr lang="en-US" altLang="ko-KR" sz="3600">
              <a:solidFill>
                <a:srgbClr val="FFFFFF"/>
              </a:solidFill>
              <a:latin typeface="+mj-lt"/>
              <a:cs typeface="+mj-cs"/>
            </a:endParaRPr>
          </a:p>
        </p:txBody>
      </p:sp>
      <p:sp>
        <p:nvSpPr>
          <p:cNvPr id="2" name="Title 1">
            <a:extLst>
              <a:ext uri="{FF2B5EF4-FFF2-40B4-BE49-F238E27FC236}">
                <a16:creationId xmlns:a16="http://schemas.microsoft.com/office/drawing/2014/main" id="{7CE2033F-A3BD-0860-C36F-A11972F3E722}"/>
              </a:ext>
            </a:extLst>
          </p:cNvPr>
          <p:cNvSpPr txBox="1">
            <a:spLocks/>
          </p:cNvSpPr>
          <p:nvPr/>
        </p:nvSpPr>
        <p:spPr>
          <a:xfrm>
            <a:off x="3658087" y="131355"/>
            <a:ext cx="7503344" cy="5749618"/>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rtl="0">
              <a:spcBef>
                <a:spcPts val="0"/>
              </a:spcBef>
              <a:spcAft>
                <a:spcPts val="0"/>
              </a:spcAft>
              <a:buFont typeface="Arial" panose="020B0604020202020204" pitchFamily="34" charset="0"/>
              <a:buChar char="•"/>
            </a:pPr>
            <a:endParaRPr lang="en-GB" sz="2000" i="0" u="none" strike="noStrike">
              <a:solidFill>
                <a:srgbClr val="000000"/>
              </a:solidFill>
              <a:effectLst/>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E8EC7187-06BB-C6E2-BC66-81F7CBE019D5}"/>
              </a:ext>
            </a:extLst>
          </p:cNvPr>
          <p:cNvSpPr txBox="1">
            <a:spLocks/>
          </p:cNvSpPr>
          <p:nvPr/>
        </p:nvSpPr>
        <p:spPr>
          <a:xfrm>
            <a:off x="470629" y="249239"/>
            <a:ext cx="11580344" cy="10102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4000" b="1">
                <a:solidFill>
                  <a:srgbClr val="000000"/>
                </a:solidFill>
                <a:latin typeface="Calibri" panose="020F0502020204030204" pitchFamily="34" charset="0"/>
                <a:cs typeface="Calibri" panose="020F0502020204030204" pitchFamily="34" charset="0"/>
              </a:rPr>
              <a:t>Results: ADHD original and ‘non-p’ risk loci</a:t>
            </a:r>
          </a:p>
        </p:txBody>
      </p:sp>
      <p:sp>
        <p:nvSpPr>
          <p:cNvPr id="9" name="TextBox 8">
            <a:extLst>
              <a:ext uri="{FF2B5EF4-FFF2-40B4-BE49-F238E27FC236}">
                <a16:creationId xmlns:a16="http://schemas.microsoft.com/office/drawing/2014/main" id="{F3B8777F-D444-DEA3-BB23-EC5F59C2B848}"/>
              </a:ext>
            </a:extLst>
          </p:cNvPr>
          <p:cNvSpPr txBox="1"/>
          <p:nvPr/>
        </p:nvSpPr>
        <p:spPr>
          <a:xfrm>
            <a:off x="7826518" y="4894895"/>
            <a:ext cx="6006246" cy="584775"/>
          </a:xfrm>
          <a:prstGeom prst="rect">
            <a:avLst/>
          </a:prstGeom>
          <a:noFill/>
        </p:spPr>
        <p:txBody>
          <a:bodyPr wrap="square" lIns="91440" tIns="45720" rIns="91440" bIns="45720" rtlCol="0" anchor="t">
            <a:spAutoFit/>
          </a:bodyPr>
          <a:lstStyle/>
          <a:p>
            <a:r>
              <a:rPr lang="en-US" sz="1600" i="1">
                <a:solidFill>
                  <a:srgbClr val="002060"/>
                </a:solidFill>
                <a:latin typeface="Calibri"/>
                <a:ea typeface="Calibri"/>
                <a:cs typeface="Calibri"/>
              </a:rPr>
              <a:t>The risk loci in Chromosome 1 of ADHD ‘non-p’ </a:t>
            </a:r>
            <a:endParaRPr lang="en-US"/>
          </a:p>
          <a:p>
            <a:r>
              <a:rPr lang="en-US" sz="1600" i="1">
                <a:solidFill>
                  <a:srgbClr val="002060"/>
                </a:solidFill>
                <a:latin typeface="Calibri"/>
                <a:ea typeface="Calibri"/>
                <a:cs typeface="Calibri"/>
              </a:rPr>
              <a:t>(index SNP rs631248)</a:t>
            </a:r>
            <a:endParaRPr lang="en-US"/>
          </a:p>
        </p:txBody>
      </p:sp>
      <p:sp>
        <p:nvSpPr>
          <p:cNvPr id="10" name="TextBox 9">
            <a:extLst>
              <a:ext uri="{FF2B5EF4-FFF2-40B4-BE49-F238E27FC236}">
                <a16:creationId xmlns:a16="http://schemas.microsoft.com/office/drawing/2014/main" id="{37C3274C-CBD2-AF8D-47FE-449570105257}"/>
              </a:ext>
            </a:extLst>
          </p:cNvPr>
          <p:cNvSpPr txBox="1"/>
          <p:nvPr/>
        </p:nvSpPr>
        <p:spPr>
          <a:xfrm>
            <a:off x="901411" y="4926928"/>
            <a:ext cx="6097213" cy="584775"/>
          </a:xfrm>
          <a:prstGeom prst="rect">
            <a:avLst/>
          </a:prstGeom>
          <a:noFill/>
        </p:spPr>
        <p:txBody>
          <a:bodyPr wrap="square" lIns="91440" tIns="45720" rIns="91440" bIns="45720" rtlCol="0" anchor="t">
            <a:spAutoFit/>
          </a:bodyPr>
          <a:lstStyle/>
          <a:p>
            <a:r>
              <a:rPr lang="en-US" sz="1600" i="1">
                <a:solidFill>
                  <a:srgbClr val="002060"/>
                </a:solidFill>
                <a:latin typeface="Calibri"/>
                <a:ea typeface="Calibri"/>
                <a:cs typeface="Calibri"/>
              </a:rPr>
              <a:t>The most significant risk loci in ADHD original GWAS</a:t>
            </a:r>
            <a:endParaRPr lang="en-US"/>
          </a:p>
          <a:p>
            <a:r>
              <a:rPr lang="en-US" sz="1600" i="1">
                <a:solidFill>
                  <a:srgbClr val="002060"/>
                </a:solidFill>
                <a:latin typeface="Calibri"/>
                <a:ea typeface="Calibri"/>
                <a:cs typeface="Calibri"/>
              </a:rPr>
              <a:t>(index SNP rs549845)</a:t>
            </a:r>
            <a:endParaRPr lang="en-US"/>
          </a:p>
        </p:txBody>
      </p:sp>
      <p:pic>
        <p:nvPicPr>
          <p:cNvPr id="12" name="Picture 11">
            <a:extLst>
              <a:ext uri="{FF2B5EF4-FFF2-40B4-BE49-F238E27FC236}">
                <a16:creationId xmlns:a16="http://schemas.microsoft.com/office/drawing/2014/main" id="{8CB12D20-A691-45C1-D014-6D820EA50A43}"/>
              </a:ext>
            </a:extLst>
          </p:cNvPr>
          <p:cNvPicPr>
            <a:picLocks noChangeAspect="1"/>
          </p:cNvPicPr>
          <p:nvPr/>
        </p:nvPicPr>
        <p:blipFill>
          <a:blip r:embed="rId4"/>
          <a:stretch>
            <a:fillRect/>
          </a:stretch>
        </p:blipFill>
        <p:spPr>
          <a:xfrm>
            <a:off x="0" y="2094925"/>
            <a:ext cx="5970456" cy="2739070"/>
          </a:xfrm>
          <a:prstGeom prst="rect">
            <a:avLst/>
          </a:prstGeom>
        </p:spPr>
      </p:pic>
      <p:pic>
        <p:nvPicPr>
          <p:cNvPr id="13" name="Picture 12">
            <a:extLst>
              <a:ext uri="{FF2B5EF4-FFF2-40B4-BE49-F238E27FC236}">
                <a16:creationId xmlns:a16="http://schemas.microsoft.com/office/drawing/2014/main" id="{9A885336-4BC8-5B93-DCCD-D8243EF20A42}"/>
              </a:ext>
            </a:extLst>
          </p:cNvPr>
          <p:cNvPicPr>
            <a:picLocks noChangeAspect="1"/>
          </p:cNvPicPr>
          <p:nvPr/>
        </p:nvPicPr>
        <p:blipFill>
          <a:blip r:embed="rId5"/>
          <a:stretch>
            <a:fillRect/>
          </a:stretch>
        </p:blipFill>
        <p:spPr>
          <a:xfrm>
            <a:off x="11415781" y="2023728"/>
            <a:ext cx="523948" cy="1333686"/>
          </a:xfrm>
          <a:prstGeom prst="rect">
            <a:avLst/>
          </a:prstGeom>
        </p:spPr>
      </p:pic>
      <p:cxnSp>
        <p:nvCxnSpPr>
          <p:cNvPr id="16" name="Straight Arrow Connector 15">
            <a:extLst>
              <a:ext uri="{FF2B5EF4-FFF2-40B4-BE49-F238E27FC236}">
                <a16:creationId xmlns:a16="http://schemas.microsoft.com/office/drawing/2014/main" id="{8AA817AE-6788-B23D-DD33-98F4D3A25303}"/>
              </a:ext>
            </a:extLst>
          </p:cNvPr>
          <p:cNvCxnSpPr/>
          <p:nvPr/>
        </p:nvCxnSpPr>
        <p:spPr>
          <a:xfrm flipH="1">
            <a:off x="3347885" y="1795346"/>
            <a:ext cx="410076" cy="299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EA8F410-5C6B-B5A6-13C3-E5E3CDF8D0E4}"/>
              </a:ext>
            </a:extLst>
          </p:cNvPr>
          <p:cNvSpPr txBox="1"/>
          <p:nvPr/>
        </p:nvSpPr>
        <p:spPr>
          <a:xfrm>
            <a:off x="3804373" y="1469674"/>
            <a:ext cx="7025268" cy="369332"/>
          </a:xfrm>
          <a:prstGeom prst="rect">
            <a:avLst/>
          </a:prstGeom>
          <a:noFill/>
        </p:spPr>
        <p:txBody>
          <a:bodyPr wrap="square">
            <a:spAutoFit/>
          </a:bodyPr>
          <a:lstStyle/>
          <a:p>
            <a:r>
              <a:rPr lang="en-US" sz="1800" i="1">
                <a:solidFill>
                  <a:srgbClr val="002060"/>
                </a:solidFill>
                <a:latin typeface="Calibri"/>
                <a:ea typeface="Calibri"/>
                <a:cs typeface="Calibri"/>
              </a:rPr>
              <a:t>rs549845</a:t>
            </a:r>
            <a:endParaRPr lang="en-GB"/>
          </a:p>
        </p:txBody>
      </p:sp>
      <p:cxnSp>
        <p:nvCxnSpPr>
          <p:cNvPr id="19" name="Straight Arrow Connector 18">
            <a:extLst>
              <a:ext uri="{FF2B5EF4-FFF2-40B4-BE49-F238E27FC236}">
                <a16:creationId xmlns:a16="http://schemas.microsoft.com/office/drawing/2014/main" id="{C31C8741-1F1A-562B-B7D6-C79359AAE32C}"/>
              </a:ext>
            </a:extLst>
          </p:cNvPr>
          <p:cNvCxnSpPr/>
          <p:nvPr/>
        </p:nvCxnSpPr>
        <p:spPr>
          <a:xfrm flipH="1">
            <a:off x="9521944" y="1699890"/>
            <a:ext cx="410076" cy="2995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8E89AD9-DD87-A9AE-E461-EF4872168FC0}"/>
              </a:ext>
            </a:extLst>
          </p:cNvPr>
          <p:cNvSpPr txBox="1"/>
          <p:nvPr/>
        </p:nvSpPr>
        <p:spPr>
          <a:xfrm>
            <a:off x="9857533" y="1320663"/>
            <a:ext cx="7025268" cy="369332"/>
          </a:xfrm>
          <a:prstGeom prst="rect">
            <a:avLst/>
          </a:prstGeom>
          <a:noFill/>
        </p:spPr>
        <p:txBody>
          <a:bodyPr wrap="square">
            <a:spAutoFit/>
          </a:bodyPr>
          <a:lstStyle/>
          <a:p>
            <a:r>
              <a:rPr lang="en-US" sz="1800" i="1">
                <a:solidFill>
                  <a:srgbClr val="002060"/>
                </a:solidFill>
                <a:latin typeface="Calibri"/>
                <a:ea typeface="Calibri"/>
                <a:cs typeface="Calibri"/>
              </a:rPr>
              <a:t>rs631248</a:t>
            </a:r>
            <a:endParaRPr lang="en-GB"/>
          </a:p>
        </p:txBody>
      </p:sp>
    </p:spTree>
    <p:extLst>
      <p:ext uri="{BB962C8B-B14F-4D97-AF65-F5344CB8AC3E}">
        <p14:creationId xmlns:p14="http://schemas.microsoft.com/office/powerpoint/2010/main" val="32698590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26C6DA1-38C5-AE57-3EC0-F6B74172458F}"/>
              </a:ext>
            </a:extLst>
          </p:cNvPr>
          <p:cNvSpPr txBox="1">
            <a:spLocks/>
          </p:cNvSpPr>
          <p:nvPr/>
        </p:nvSpPr>
        <p:spPr>
          <a:xfrm>
            <a:off x="197111" y="1385108"/>
            <a:ext cx="3150774" cy="2371148"/>
          </a:xfrm>
          <a:prstGeom prst="rect">
            <a:avLst/>
          </a:prstGeom>
        </p:spPr>
        <p:txBody>
          <a:bodyPr vert="horz" lIns="91440" tIns="45720" rIns="91440" bIns="45720" rtlCol="0" anchor="ctr">
            <a:norm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pPr defTabSz="914400"/>
            <a:r>
              <a:rPr lang="en-US" altLang="ko-KR" sz="3600">
                <a:solidFill>
                  <a:srgbClr val="FFFFFF"/>
                </a:solidFill>
                <a:latin typeface="+mj-lt"/>
                <a:cs typeface="+mj-cs"/>
              </a:rPr>
              <a:t>Part 2</a:t>
            </a:r>
          </a:p>
        </p:txBody>
      </p:sp>
      <p:graphicFrame>
        <p:nvGraphicFramePr>
          <p:cNvPr id="5" name="Diagram 4">
            <a:extLst>
              <a:ext uri="{FF2B5EF4-FFF2-40B4-BE49-F238E27FC236}">
                <a16:creationId xmlns:a16="http://schemas.microsoft.com/office/drawing/2014/main" id="{D6945FE5-3070-06FC-A176-03C26A7FBD4A}"/>
              </a:ext>
            </a:extLst>
          </p:cNvPr>
          <p:cNvGraphicFramePr/>
          <p:nvPr/>
        </p:nvGraphicFramePr>
        <p:xfrm>
          <a:off x="2454348" y="1173100"/>
          <a:ext cx="8304140" cy="53014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1">
            <a:extLst>
              <a:ext uri="{FF2B5EF4-FFF2-40B4-BE49-F238E27FC236}">
                <a16:creationId xmlns:a16="http://schemas.microsoft.com/office/drawing/2014/main" id="{AB981864-21A9-0568-78B1-8090201815FC}"/>
              </a:ext>
            </a:extLst>
          </p:cNvPr>
          <p:cNvSpPr txBox="1">
            <a:spLocks/>
          </p:cNvSpPr>
          <p:nvPr/>
        </p:nvSpPr>
        <p:spPr>
          <a:xfrm>
            <a:off x="1884107" y="383458"/>
            <a:ext cx="9860217" cy="1813076"/>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rtl="0">
              <a:spcBef>
                <a:spcPts val="0"/>
              </a:spcBef>
              <a:spcAft>
                <a:spcPts val="0"/>
              </a:spcAft>
            </a:pPr>
            <a:r>
              <a:rPr lang="en-GB" sz="3200" b="1" i="0">
                <a:solidFill>
                  <a:srgbClr val="000000"/>
                </a:solidFill>
                <a:effectLst/>
                <a:latin typeface="Calibri" panose="020F0502020204030204" pitchFamily="34" charset="0"/>
              </a:rPr>
              <a:t>Comparing genetic effects on psychiatric disorders before </a:t>
            </a:r>
            <a:r>
              <a:rPr lang="en-GB" sz="3200" b="1">
                <a:solidFill>
                  <a:srgbClr val="000000"/>
                </a:solidFill>
                <a:latin typeface="Calibri" panose="020F0502020204030204" pitchFamily="34" charset="0"/>
              </a:rPr>
              <a:t>and after residualizing for ‘p’</a:t>
            </a:r>
            <a:endParaRPr lang="en-GB" sz="3200" b="1" i="0">
              <a:solidFill>
                <a:srgbClr val="000000"/>
              </a:solidFill>
              <a:effectLst/>
              <a:latin typeface="Calibri" panose="020F0502020204030204" pitchFamily="34" charset="0"/>
            </a:endParaRPr>
          </a:p>
        </p:txBody>
      </p:sp>
      <p:sp>
        <p:nvSpPr>
          <p:cNvPr id="6" name="Rectangle 5">
            <a:extLst>
              <a:ext uri="{FF2B5EF4-FFF2-40B4-BE49-F238E27FC236}">
                <a16:creationId xmlns:a16="http://schemas.microsoft.com/office/drawing/2014/main" id="{43CE801D-2309-405E-C0A1-59656DF9B041}"/>
              </a:ext>
            </a:extLst>
          </p:cNvPr>
          <p:cNvSpPr/>
          <p:nvPr/>
        </p:nvSpPr>
        <p:spPr>
          <a:xfrm>
            <a:off x="0" y="420329"/>
            <a:ext cx="1828799" cy="60173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Title 1">
            <a:extLst>
              <a:ext uri="{FF2B5EF4-FFF2-40B4-BE49-F238E27FC236}">
                <a16:creationId xmlns:a16="http://schemas.microsoft.com/office/drawing/2014/main" id="{80D46049-F726-74C0-1253-6D6B7EBF14CA}"/>
              </a:ext>
            </a:extLst>
          </p:cNvPr>
          <p:cNvSpPr txBox="1">
            <a:spLocks/>
          </p:cNvSpPr>
          <p:nvPr/>
        </p:nvSpPr>
        <p:spPr>
          <a:xfrm>
            <a:off x="1" y="993434"/>
            <a:ext cx="1828798" cy="1743075"/>
          </a:xfrm>
          <a:prstGeom prst="rect">
            <a:avLst/>
          </a:prstGeom>
        </p:spPr>
        <p:txBody>
          <a:bodyPr vert="horz" lIns="91440" tIns="45720" rIns="91440" bIns="45720" rtlCol="0" anchor="ctr">
            <a:norm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pPr defTabSz="914400"/>
            <a:r>
              <a:rPr lang="en-US" altLang="ko-KR" sz="2400" b="1">
                <a:solidFill>
                  <a:schemeClr val="tx1"/>
                </a:solidFill>
                <a:latin typeface="+mn-lt"/>
                <a:cs typeface="+mj-cs"/>
              </a:rPr>
              <a:t>Downstream Analyses</a:t>
            </a:r>
          </a:p>
        </p:txBody>
      </p:sp>
    </p:spTree>
    <p:extLst>
      <p:ext uri="{BB962C8B-B14F-4D97-AF65-F5344CB8AC3E}">
        <p14:creationId xmlns:p14="http://schemas.microsoft.com/office/powerpoint/2010/main" val="154508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graphicEl>
                                              <a:dgm id="{2EBB61CD-D848-49CD-A90A-AFCA0B149958}"/>
                                            </p:graphicEl>
                                          </p:spTgt>
                                        </p:tgtEl>
                                      </p:cBhvr>
                                    </p:animEffect>
                                    <p:set>
                                      <p:cBhvr>
                                        <p:cTn id="7" dur="1" fill="hold">
                                          <p:stCondLst>
                                            <p:cond delay="499"/>
                                          </p:stCondLst>
                                        </p:cTn>
                                        <p:tgtEl>
                                          <p:spTgt spid="5">
                                            <p:graphicEl>
                                              <a:dgm id="{2EBB61CD-D848-49CD-A90A-AFCA0B149958}"/>
                                            </p:graphic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graphicEl>
                                              <a:dgm id="{1BF43029-AD26-4C60-8D95-1863472A5690}"/>
                                            </p:graphicEl>
                                          </p:spTgt>
                                        </p:tgtEl>
                                      </p:cBhvr>
                                    </p:animEffect>
                                    <p:set>
                                      <p:cBhvr>
                                        <p:cTn id="10" dur="1" fill="hold">
                                          <p:stCondLst>
                                            <p:cond delay="499"/>
                                          </p:stCondLst>
                                        </p:cTn>
                                        <p:tgtEl>
                                          <p:spTgt spid="5">
                                            <p:graphicEl>
                                              <a:dgm id="{1BF43029-AD26-4C60-8D95-1863472A5690}"/>
                                            </p:graphic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graphicEl>
                                              <a:dgm id="{12C4354E-AA70-47F0-A798-55132C2BC2AF}"/>
                                            </p:graphicEl>
                                          </p:spTgt>
                                        </p:tgtEl>
                                      </p:cBhvr>
                                    </p:animEffect>
                                    <p:set>
                                      <p:cBhvr>
                                        <p:cTn id="13" dur="1" fill="hold">
                                          <p:stCondLst>
                                            <p:cond delay="499"/>
                                          </p:stCondLst>
                                        </p:cTn>
                                        <p:tgtEl>
                                          <p:spTgt spid="5">
                                            <p:graphicEl>
                                              <a:dgm id="{12C4354E-AA70-47F0-A798-55132C2BC2AF}"/>
                                            </p:graphic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5">
                                            <p:graphicEl>
                                              <a:dgm id="{52191C63-4281-4077-B47B-0AE9E71F12B7}"/>
                                            </p:graphicEl>
                                          </p:spTgt>
                                        </p:tgtEl>
                                      </p:cBhvr>
                                    </p:animEffect>
                                    <p:set>
                                      <p:cBhvr>
                                        <p:cTn id="16" dur="1" fill="hold">
                                          <p:stCondLst>
                                            <p:cond delay="499"/>
                                          </p:stCondLst>
                                        </p:cTn>
                                        <p:tgtEl>
                                          <p:spTgt spid="5">
                                            <p:graphicEl>
                                              <a:dgm id="{52191C63-4281-4077-B47B-0AE9E71F12B7}"/>
                                            </p:graphic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5">
                                            <p:graphicEl>
                                              <a:dgm id="{D745A317-F4A9-426B-BCF2-8D704C4FD871}"/>
                                            </p:graphicEl>
                                          </p:spTgt>
                                        </p:tgtEl>
                                      </p:cBhvr>
                                    </p:animEffect>
                                    <p:set>
                                      <p:cBhvr>
                                        <p:cTn id="19" dur="1" fill="hold">
                                          <p:stCondLst>
                                            <p:cond delay="499"/>
                                          </p:stCondLst>
                                        </p:cTn>
                                        <p:tgtEl>
                                          <p:spTgt spid="5">
                                            <p:graphicEl>
                                              <a:dgm id="{D745A317-F4A9-426B-BCF2-8D704C4FD871}"/>
                                            </p:graphic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5">
                                            <p:graphicEl>
                                              <a:dgm id="{F749550E-68F1-4406-A260-F12ACDF00249}"/>
                                            </p:graphicEl>
                                          </p:spTgt>
                                        </p:tgtEl>
                                      </p:cBhvr>
                                    </p:animEffect>
                                    <p:set>
                                      <p:cBhvr>
                                        <p:cTn id="22" dur="1" fill="hold">
                                          <p:stCondLst>
                                            <p:cond delay="499"/>
                                          </p:stCondLst>
                                        </p:cTn>
                                        <p:tgtEl>
                                          <p:spTgt spid="5">
                                            <p:graphicEl>
                                              <a:dgm id="{F749550E-68F1-4406-A260-F12ACDF00249}"/>
                                            </p:graphicEl>
                                          </p:spTgt>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5">
                                            <p:graphicEl>
                                              <a:dgm id="{A516A65A-152A-46B7-B066-A61100587CF8}"/>
                                            </p:graphicEl>
                                          </p:spTgt>
                                        </p:tgtEl>
                                      </p:cBhvr>
                                    </p:animEffect>
                                    <p:set>
                                      <p:cBhvr>
                                        <p:cTn id="25" dur="1" fill="hold">
                                          <p:stCondLst>
                                            <p:cond delay="499"/>
                                          </p:stCondLst>
                                        </p:cTn>
                                        <p:tgtEl>
                                          <p:spTgt spid="5">
                                            <p:graphicEl>
                                              <a:dgm id="{A516A65A-152A-46B7-B066-A61100587CF8}"/>
                                            </p:graphicEl>
                                          </p:spTgt>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5">
                                            <p:graphicEl>
                                              <a:dgm id="{B193AB58-643C-4104-B338-45A858EFC3EA}"/>
                                            </p:graphicEl>
                                          </p:spTgt>
                                        </p:tgtEl>
                                      </p:cBhvr>
                                    </p:animEffect>
                                    <p:set>
                                      <p:cBhvr>
                                        <p:cTn id="28" dur="1" fill="hold">
                                          <p:stCondLst>
                                            <p:cond delay="499"/>
                                          </p:stCondLst>
                                        </p:cTn>
                                        <p:tgtEl>
                                          <p:spTgt spid="5">
                                            <p:graphicEl>
                                              <a:dgm id="{B193AB58-643C-4104-B338-45A858EFC3EA}"/>
                                            </p:graphic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FB016A-0E9D-D9BE-7201-7564485855D6}"/>
              </a:ext>
            </a:extLst>
          </p:cNvPr>
          <p:cNvSpPr/>
          <p:nvPr/>
        </p:nvSpPr>
        <p:spPr>
          <a:xfrm>
            <a:off x="0" y="383458"/>
            <a:ext cx="3244645" cy="60173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Title 1">
            <a:extLst>
              <a:ext uri="{FF2B5EF4-FFF2-40B4-BE49-F238E27FC236}">
                <a16:creationId xmlns:a16="http://schemas.microsoft.com/office/drawing/2014/main" id="{A26C6DA1-38C5-AE57-3EC0-F6B74172458F}"/>
              </a:ext>
            </a:extLst>
          </p:cNvPr>
          <p:cNvSpPr txBox="1">
            <a:spLocks/>
          </p:cNvSpPr>
          <p:nvPr/>
        </p:nvSpPr>
        <p:spPr>
          <a:xfrm>
            <a:off x="197111" y="1385108"/>
            <a:ext cx="3150774" cy="2371148"/>
          </a:xfrm>
          <a:prstGeom prst="rect">
            <a:avLst/>
          </a:prstGeom>
        </p:spPr>
        <p:txBody>
          <a:bodyPr vert="horz" lIns="91440" tIns="45720" rIns="91440" bIns="45720" rtlCol="0" anchor="ctr">
            <a:norm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pPr defTabSz="914400"/>
            <a:r>
              <a:rPr lang="en-US" sz="3600">
                <a:solidFill>
                  <a:srgbClr val="FFFFFF"/>
                </a:solidFill>
                <a:latin typeface="+mj-lt"/>
                <a:cs typeface="+mj-cs"/>
              </a:rPr>
              <a:t>Gene Level Analyses</a:t>
            </a:r>
            <a:endParaRPr lang="en-US" altLang="ko-KR" sz="3600">
              <a:solidFill>
                <a:srgbClr val="FFFFFF"/>
              </a:solidFill>
              <a:latin typeface="+mj-lt"/>
              <a:cs typeface="+mj-cs"/>
            </a:endParaRPr>
          </a:p>
        </p:txBody>
      </p:sp>
      <p:sp>
        <p:nvSpPr>
          <p:cNvPr id="2" name="Title 1">
            <a:extLst>
              <a:ext uri="{FF2B5EF4-FFF2-40B4-BE49-F238E27FC236}">
                <a16:creationId xmlns:a16="http://schemas.microsoft.com/office/drawing/2014/main" id="{7CE2033F-A3BD-0860-C36F-A11972F3E722}"/>
              </a:ext>
            </a:extLst>
          </p:cNvPr>
          <p:cNvSpPr txBox="1">
            <a:spLocks/>
          </p:cNvSpPr>
          <p:nvPr/>
        </p:nvSpPr>
        <p:spPr>
          <a:xfrm>
            <a:off x="3658087" y="131355"/>
            <a:ext cx="7503344" cy="5749618"/>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rtl="0">
              <a:spcBef>
                <a:spcPts val="0"/>
              </a:spcBef>
              <a:spcAft>
                <a:spcPts val="0"/>
              </a:spcAft>
              <a:buFont typeface="Arial" panose="020B0604020202020204" pitchFamily="34" charset="0"/>
              <a:buChar char="•"/>
            </a:pPr>
            <a:endParaRPr lang="en-GB" sz="2000" i="0" u="none" strike="noStrike">
              <a:solidFill>
                <a:srgbClr val="000000"/>
              </a:solidFill>
              <a:effectLst/>
              <a:latin typeface="Calibri" panose="020F0502020204030204" pitchFamily="34" charset="0"/>
              <a:cs typeface="Calibri" panose="020F0502020204030204" pitchFamily="34" charset="0"/>
            </a:endParaRPr>
          </a:p>
        </p:txBody>
      </p:sp>
      <p:sp>
        <p:nvSpPr>
          <p:cNvPr id="20" name="TextBox 19">
            <a:extLst>
              <a:ext uri="{FF2B5EF4-FFF2-40B4-BE49-F238E27FC236}">
                <a16:creationId xmlns:a16="http://schemas.microsoft.com/office/drawing/2014/main" id="{038A4918-87EE-29ED-3B5F-C9248F403D07}"/>
              </a:ext>
            </a:extLst>
          </p:cNvPr>
          <p:cNvSpPr txBox="1"/>
          <p:nvPr/>
        </p:nvSpPr>
        <p:spPr>
          <a:xfrm>
            <a:off x="3278418" y="429252"/>
            <a:ext cx="8072594" cy="5386090"/>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GB" sz="2400">
                <a:latin typeface="Abadi" panose="020B0604020104020204" pitchFamily="34" charset="0"/>
                <a:ea typeface="Calibri" panose="020F0502020204030204" pitchFamily="34" charset="0"/>
              </a:rPr>
              <a:t>MAGMA – Multi-marker Analysis of </a:t>
            </a:r>
            <a:r>
              <a:rPr lang="en-GB" sz="2400" err="1">
                <a:latin typeface="Abadi" panose="020B0604020104020204" pitchFamily="34" charset="0"/>
                <a:ea typeface="Calibri" panose="020F0502020204030204" pitchFamily="34" charset="0"/>
              </a:rPr>
              <a:t>GenoMic</a:t>
            </a:r>
            <a:r>
              <a:rPr lang="en-GB" sz="2400">
                <a:latin typeface="Abadi" panose="020B0604020104020204" pitchFamily="34" charset="0"/>
                <a:ea typeface="Calibri" panose="020F0502020204030204" pitchFamily="34" charset="0"/>
              </a:rPr>
              <a:t> Annotation</a:t>
            </a:r>
          </a:p>
          <a:p>
            <a:endParaRPr lang="en-GB" sz="2400">
              <a:latin typeface="Abadi" panose="020B0604020104020204" pitchFamily="34" charset="0"/>
              <a:ea typeface="Calibri" panose="020F0502020204030204" pitchFamily="34" charset="0"/>
            </a:endParaRPr>
          </a:p>
          <a:p>
            <a:pPr marL="800100" lvl="1" indent="-342900">
              <a:buFont typeface="Arial" panose="020B0604020202020204" pitchFamily="34" charset="0"/>
              <a:buChar char="•"/>
            </a:pPr>
            <a:r>
              <a:rPr lang="en-GB" sz="2400">
                <a:solidFill>
                  <a:srgbClr val="000000"/>
                </a:solidFill>
                <a:latin typeface="Abadi"/>
                <a:ea typeface="Calibri" panose="020F0502020204030204" pitchFamily="34" charset="0"/>
              </a:rPr>
              <a:t>GWAS SNP signals were aggregated to gene level statistics by incorporating LD between SNPs</a:t>
            </a:r>
          </a:p>
          <a:p>
            <a:pPr lvl="1"/>
            <a:endParaRPr lang="en-GB" sz="2400">
              <a:solidFill>
                <a:srgbClr val="000000"/>
              </a:solidFill>
              <a:latin typeface="Abadi" panose="020B0604020104020204" pitchFamily="34" charset="0"/>
              <a:ea typeface="Calibri" panose="020F0502020204030204" pitchFamily="34" charset="0"/>
            </a:endParaRPr>
          </a:p>
          <a:p>
            <a:pPr marL="800100" lvl="1" indent="-342900">
              <a:buFont typeface="Arial" panose="020B0604020202020204" pitchFamily="34" charset="0"/>
              <a:buChar char="•"/>
            </a:pPr>
            <a:r>
              <a:rPr lang="en-GB" sz="2400">
                <a:solidFill>
                  <a:srgbClr val="000000"/>
                </a:solidFill>
                <a:latin typeface="Abadi"/>
                <a:ea typeface="Calibri" panose="020F0502020204030204" pitchFamily="34" charset="0"/>
              </a:rPr>
              <a:t>Three steps included </a:t>
            </a:r>
            <a:endParaRPr lang="en-GB" sz="2400">
              <a:solidFill>
                <a:srgbClr val="000000"/>
              </a:solidFill>
              <a:latin typeface="Abadi" panose="020B0604020104020204" pitchFamily="34" charset="0"/>
              <a:ea typeface="Calibri" panose="020F0502020204030204" pitchFamily="34" charset="0"/>
            </a:endParaRPr>
          </a:p>
          <a:p>
            <a:pPr marL="342900" indent="-342900">
              <a:buFont typeface="Arial" panose="020B0604020202020204" pitchFamily="34" charset="0"/>
              <a:buChar char="•"/>
            </a:pPr>
            <a:endParaRPr lang="en-GB" sz="2000">
              <a:solidFill>
                <a:srgbClr val="000000"/>
              </a:solidFill>
              <a:latin typeface="+mj-lt"/>
              <a:ea typeface="Calibri" panose="020F0502020204030204" pitchFamily="34" charset="0"/>
            </a:endParaRPr>
          </a:p>
          <a:p>
            <a:endParaRPr lang="en-GB" sz="2000">
              <a:solidFill>
                <a:srgbClr val="000000"/>
              </a:solidFill>
              <a:latin typeface="+mj-lt"/>
              <a:ea typeface="Calibri" panose="020F0502020204030204" pitchFamily="34" charset="0"/>
              <a:cs typeface="Calibri Light" panose="020F0302020204030204"/>
            </a:endParaRPr>
          </a:p>
          <a:p>
            <a:pPr marL="342900" indent="-342900">
              <a:buFont typeface="Arial" panose="020B0604020202020204" pitchFamily="34" charset="0"/>
              <a:buChar char="•"/>
            </a:pPr>
            <a:endParaRPr lang="en-GB" sz="2000">
              <a:solidFill>
                <a:srgbClr val="000000"/>
              </a:solidFill>
              <a:latin typeface="+mj-lt"/>
              <a:ea typeface="Calibri" panose="020F0502020204030204" pitchFamily="34" charset="0"/>
            </a:endParaRPr>
          </a:p>
          <a:p>
            <a:pPr marL="342900" indent="-342900">
              <a:buFont typeface="Arial" panose="020B0604020202020204" pitchFamily="34" charset="0"/>
              <a:buChar char="•"/>
            </a:pPr>
            <a:endParaRPr lang="en-GB" sz="2000">
              <a:solidFill>
                <a:srgbClr val="000000"/>
              </a:solidFill>
              <a:latin typeface="+mj-lt"/>
              <a:ea typeface="Calibri" panose="020F0502020204030204" pitchFamily="34" charset="0"/>
            </a:endParaRPr>
          </a:p>
          <a:p>
            <a:pPr marL="342900" indent="-342900">
              <a:buFont typeface="Arial" panose="020B0604020202020204" pitchFamily="34" charset="0"/>
              <a:buChar char="•"/>
            </a:pPr>
            <a:endParaRPr lang="en-GB" sz="2000">
              <a:solidFill>
                <a:srgbClr val="000000"/>
              </a:solidFill>
              <a:latin typeface="+mj-lt"/>
              <a:ea typeface="Calibri" panose="020F0502020204030204" pitchFamily="34" charset="0"/>
            </a:endParaRPr>
          </a:p>
          <a:p>
            <a:pPr marL="342900" indent="-342900">
              <a:buFont typeface="Arial" panose="020B0604020202020204" pitchFamily="34" charset="0"/>
              <a:buChar char="•"/>
            </a:pPr>
            <a:endParaRPr lang="en-GB" sz="2000">
              <a:solidFill>
                <a:srgbClr val="000000"/>
              </a:solidFill>
              <a:latin typeface="+mj-lt"/>
              <a:ea typeface="Calibri" panose="020F0502020204030204" pitchFamily="34" charset="0"/>
            </a:endParaRPr>
          </a:p>
          <a:p>
            <a:pPr marL="342900" indent="-342900">
              <a:buFont typeface="Arial" panose="020B0604020202020204" pitchFamily="34" charset="0"/>
              <a:buChar char="•"/>
            </a:pPr>
            <a:endParaRPr lang="en-GB" sz="2000">
              <a:solidFill>
                <a:srgbClr val="000000"/>
              </a:solidFill>
              <a:latin typeface="+mj-lt"/>
              <a:ea typeface="Calibri" panose="020F0502020204030204" pitchFamily="34" charset="0"/>
            </a:endParaRPr>
          </a:p>
          <a:p>
            <a:endParaRPr lang="en-GB" sz="2000">
              <a:solidFill>
                <a:srgbClr val="000000"/>
              </a:solidFill>
              <a:latin typeface="+mj-lt"/>
              <a:ea typeface="Calibri" panose="020F0502020204030204" pitchFamily="34" charset="0"/>
            </a:endParaRPr>
          </a:p>
          <a:p>
            <a:endParaRPr lang="en-GB" sz="2000">
              <a:latin typeface="+mj-lt"/>
            </a:endParaRPr>
          </a:p>
          <a:p>
            <a:pPr marL="799465" lvl="1" indent="-342900">
              <a:buFont typeface="Arial" panose="020B0604020202020204" pitchFamily="34" charset="0"/>
              <a:buChar char="•"/>
            </a:pPr>
            <a:endParaRPr lang="en-GB" sz="2000">
              <a:latin typeface="+mj-lt"/>
              <a:cs typeface="Calibri Light" panose="020F0302020204030204"/>
            </a:endParaRPr>
          </a:p>
        </p:txBody>
      </p:sp>
      <p:pic>
        <p:nvPicPr>
          <p:cNvPr id="22" name="Picture 21">
            <a:extLst>
              <a:ext uri="{FF2B5EF4-FFF2-40B4-BE49-F238E27FC236}">
                <a16:creationId xmlns:a16="http://schemas.microsoft.com/office/drawing/2014/main" id="{AB732209-45D4-76E1-4B3F-2F17D3D62FA6}"/>
              </a:ext>
            </a:extLst>
          </p:cNvPr>
          <p:cNvPicPr>
            <a:picLocks noChangeAspect="1"/>
          </p:cNvPicPr>
          <p:nvPr/>
        </p:nvPicPr>
        <p:blipFill rotWithShape="1">
          <a:blip r:embed="rId3"/>
          <a:srcRect l="9752" t="10376" r="10645" b="17300"/>
          <a:stretch/>
        </p:blipFill>
        <p:spPr>
          <a:xfrm>
            <a:off x="5792699" y="3508054"/>
            <a:ext cx="6202190" cy="2243599"/>
          </a:xfrm>
          <a:prstGeom prst="rect">
            <a:avLst/>
          </a:prstGeom>
        </p:spPr>
      </p:pic>
      <p:sp>
        <p:nvSpPr>
          <p:cNvPr id="5" name="TextBox 4">
            <a:extLst>
              <a:ext uri="{FF2B5EF4-FFF2-40B4-BE49-F238E27FC236}">
                <a16:creationId xmlns:a16="http://schemas.microsoft.com/office/drawing/2014/main" id="{0AA6C281-315F-006D-7817-1DE7CD999810}"/>
              </a:ext>
            </a:extLst>
          </p:cNvPr>
          <p:cNvSpPr txBox="1"/>
          <p:nvPr/>
        </p:nvSpPr>
        <p:spPr>
          <a:xfrm>
            <a:off x="3441756" y="3583155"/>
            <a:ext cx="2474483" cy="369332"/>
          </a:xfrm>
          <a:prstGeom prst="rect">
            <a:avLst/>
          </a:prstGeom>
          <a:noFill/>
        </p:spPr>
        <p:txBody>
          <a:bodyPr wrap="square" rtlCol="0">
            <a:spAutoFit/>
          </a:bodyPr>
          <a:lstStyle/>
          <a:p>
            <a:r>
              <a:rPr lang="en-GB">
                <a:latin typeface="Abadi" panose="020B0604020104020204" pitchFamily="34" charset="0"/>
              </a:rPr>
              <a:t>1. Map SNPs to genes</a:t>
            </a:r>
          </a:p>
        </p:txBody>
      </p:sp>
      <p:sp>
        <p:nvSpPr>
          <p:cNvPr id="6" name="TextBox 5">
            <a:extLst>
              <a:ext uri="{FF2B5EF4-FFF2-40B4-BE49-F238E27FC236}">
                <a16:creationId xmlns:a16="http://schemas.microsoft.com/office/drawing/2014/main" id="{DAE5EDA6-CBA1-C2CF-19B6-1FE8B14F30AB}"/>
              </a:ext>
            </a:extLst>
          </p:cNvPr>
          <p:cNvSpPr txBox="1"/>
          <p:nvPr/>
        </p:nvSpPr>
        <p:spPr>
          <a:xfrm>
            <a:off x="3446289" y="4295117"/>
            <a:ext cx="2473963" cy="646331"/>
          </a:xfrm>
          <a:prstGeom prst="rect">
            <a:avLst/>
          </a:prstGeom>
          <a:noFill/>
        </p:spPr>
        <p:txBody>
          <a:bodyPr wrap="square" lIns="91440" tIns="45720" rIns="91440" bIns="45720" rtlCol="0" anchor="t">
            <a:spAutoFit/>
          </a:bodyPr>
          <a:lstStyle/>
          <a:p>
            <a:r>
              <a:rPr lang="en-GB">
                <a:latin typeface="Abadi"/>
              </a:rPr>
              <a:t>2. Gene P values &amp; </a:t>
            </a:r>
            <a:endParaRPr lang="en-US">
              <a:latin typeface="Abadi"/>
            </a:endParaRPr>
          </a:p>
          <a:p>
            <a:r>
              <a:rPr lang="en-GB">
                <a:latin typeface="Abadi"/>
              </a:rPr>
              <a:t>Gene-Gene Correlation </a:t>
            </a:r>
            <a:endParaRPr lang="en-GB"/>
          </a:p>
        </p:txBody>
      </p:sp>
      <p:sp>
        <p:nvSpPr>
          <p:cNvPr id="7" name="TextBox 6">
            <a:extLst>
              <a:ext uri="{FF2B5EF4-FFF2-40B4-BE49-F238E27FC236}">
                <a16:creationId xmlns:a16="http://schemas.microsoft.com/office/drawing/2014/main" id="{C89BB98E-F6BF-D785-03CF-D8B128463A1B}"/>
              </a:ext>
            </a:extLst>
          </p:cNvPr>
          <p:cNvSpPr txBox="1"/>
          <p:nvPr/>
        </p:nvSpPr>
        <p:spPr>
          <a:xfrm>
            <a:off x="3457296" y="5222166"/>
            <a:ext cx="3981385" cy="369332"/>
          </a:xfrm>
          <a:prstGeom prst="rect">
            <a:avLst/>
          </a:prstGeom>
          <a:noFill/>
        </p:spPr>
        <p:txBody>
          <a:bodyPr wrap="square" rtlCol="0">
            <a:spAutoFit/>
          </a:bodyPr>
          <a:lstStyle/>
          <a:p>
            <a:r>
              <a:rPr lang="en-GB">
                <a:latin typeface="Abadi" panose="020B0604020104020204" pitchFamily="34" charset="0"/>
              </a:rPr>
              <a:t>3. Gene-set associations</a:t>
            </a:r>
          </a:p>
        </p:txBody>
      </p:sp>
    </p:spTree>
    <p:extLst>
      <p:ext uri="{BB962C8B-B14F-4D97-AF65-F5344CB8AC3E}">
        <p14:creationId xmlns:p14="http://schemas.microsoft.com/office/powerpoint/2010/main" val="1740560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8B1A92E-CA26-96BE-CB8F-9C3CDB44B427}"/>
              </a:ext>
            </a:extLst>
          </p:cNvPr>
          <p:cNvSpPr txBox="1"/>
          <p:nvPr/>
        </p:nvSpPr>
        <p:spPr>
          <a:xfrm>
            <a:off x="298094" y="3694876"/>
            <a:ext cx="3874576" cy="369332"/>
          </a:xfrm>
          <a:prstGeom prst="rect">
            <a:avLst/>
          </a:prstGeom>
          <a:noFill/>
        </p:spPr>
        <p:txBody>
          <a:bodyPr wrap="square" rtlCol="0">
            <a:spAutoFit/>
          </a:bodyPr>
          <a:lstStyle/>
          <a:p>
            <a:r>
              <a:rPr lang="en-GB" err="1"/>
              <a:t>GTEx</a:t>
            </a:r>
            <a:r>
              <a:rPr lang="en-GB"/>
              <a:t> v8 53 Tissue Types</a:t>
            </a:r>
          </a:p>
        </p:txBody>
      </p:sp>
      <p:graphicFrame>
        <p:nvGraphicFramePr>
          <p:cNvPr id="7" name="Table 6">
            <a:extLst>
              <a:ext uri="{FF2B5EF4-FFF2-40B4-BE49-F238E27FC236}">
                <a16:creationId xmlns:a16="http://schemas.microsoft.com/office/drawing/2014/main" id="{6C0FA25C-797D-4CB0-6CAC-BF3F226E9B21}"/>
              </a:ext>
            </a:extLst>
          </p:cNvPr>
          <p:cNvGraphicFramePr>
            <a:graphicFrameLocks noGrp="1"/>
          </p:cNvGraphicFramePr>
          <p:nvPr>
            <p:extLst>
              <p:ext uri="{D42A27DB-BD31-4B8C-83A1-F6EECF244321}">
                <p14:modId xmlns:p14="http://schemas.microsoft.com/office/powerpoint/2010/main" val="1217132532"/>
              </p:ext>
            </p:extLst>
          </p:nvPr>
        </p:nvGraphicFramePr>
        <p:xfrm>
          <a:off x="-3215185" y="1663137"/>
          <a:ext cx="1358949" cy="2905698"/>
        </p:xfrm>
        <a:graphic>
          <a:graphicData uri="http://schemas.openxmlformats.org/drawingml/2006/table">
            <a:tbl>
              <a:tblPr firstRow="1" bandRow="1">
                <a:tableStyleId>{5C22544A-7EE6-4342-B048-85BDC9FD1C3A}</a:tableStyleId>
              </a:tblPr>
              <a:tblGrid>
                <a:gridCol w="1358949">
                  <a:extLst>
                    <a:ext uri="{9D8B030D-6E8A-4147-A177-3AD203B41FA5}">
                      <a16:colId xmlns:a16="http://schemas.microsoft.com/office/drawing/2014/main" val="2497042714"/>
                    </a:ext>
                  </a:extLst>
                </a:gridCol>
              </a:tblGrid>
              <a:tr h="815634">
                <a:tc>
                  <a:txBody>
                    <a:bodyPr/>
                    <a:lstStyle/>
                    <a:p>
                      <a:r>
                        <a:rPr lang="en-GB" sz="2000"/>
                        <a:t>Mapped Genes</a:t>
                      </a:r>
                    </a:p>
                  </a:txBody>
                  <a:tcPr/>
                </a:tc>
                <a:extLst>
                  <a:ext uri="{0D108BD9-81ED-4DB2-BD59-A6C34878D82A}">
                    <a16:rowId xmlns:a16="http://schemas.microsoft.com/office/drawing/2014/main" val="727788323"/>
                  </a:ext>
                </a:extLst>
              </a:tr>
              <a:tr h="348344">
                <a:tc>
                  <a:txBody>
                    <a:bodyPr/>
                    <a:lstStyle/>
                    <a:p>
                      <a:pPr algn="r" rtl="0" fontAlgn="b"/>
                      <a:r>
                        <a:rPr lang="en-GB" sz="2000">
                          <a:effectLst/>
                        </a:rPr>
                        <a:t>659</a:t>
                      </a:r>
                    </a:p>
                  </a:txBody>
                  <a:tcPr marL="28575" marR="28575" marT="19050" marB="19050" anchor="b"/>
                </a:tc>
                <a:extLst>
                  <a:ext uri="{0D108BD9-81ED-4DB2-BD59-A6C34878D82A}">
                    <a16:rowId xmlns:a16="http://schemas.microsoft.com/office/drawing/2014/main" val="471781917"/>
                  </a:ext>
                </a:extLst>
              </a:tr>
              <a:tr h="348344">
                <a:tc>
                  <a:txBody>
                    <a:bodyPr/>
                    <a:lstStyle/>
                    <a:p>
                      <a:pPr algn="r" rtl="0" fontAlgn="b"/>
                      <a:r>
                        <a:rPr lang="en-GB" sz="2000">
                          <a:effectLst/>
                        </a:rPr>
                        <a:t>137</a:t>
                      </a:r>
                    </a:p>
                  </a:txBody>
                  <a:tcPr marL="28575" marR="28575" marT="19050" marB="19050" anchor="b"/>
                </a:tc>
                <a:extLst>
                  <a:ext uri="{0D108BD9-81ED-4DB2-BD59-A6C34878D82A}">
                    <a16:rowId xmlns:a16="http://schemas.microsoft.com/office/drawing/2014/main" val="3552568192"/>
                  </a:ext>
                </a:extLst>
              </a:tr>
              <a:tr h="348344">
                <a:tc>
                  <a:txBody>
                    <a:bodyPr/>
                    <a:lstStyle/>
                    <a:p>
                      <a:pPr algn="r" rtl="0" fontAlgn="b"/>
                      <a:r>
                        <a:rPr lang="en-GB" sz="2000">
                          <a:effectLst/>
                        </a:rPr>
                        <a:t>28</a:t>
                      </a:r>
                    </a:p>
                  </a:txBody>
                  <a:tcPr marL="28575" marR="28575" marT="19050" marB="19050" anchor="b"/>
                </a:tc>
                <a:extLst>
                  <a:ext uri="{0D108BD9-81ED-4DB2-BD59-A6C34878D82A}">
                    <a16:rowId xmlns:a16="http://schemas.microsoft.com/office/drawing/2014/main" val="169457599"/>
                  </a:ext>
                </a:extLst>
              </a:tr>
              <a:tr h="348344">
                <a:tc>
                  <a:txBody>
                    <a:bodyPr/>
                    <a:lstStyle/>
                    <a:p>
                      <a:pPr algn="r" rtl="0" fontAlgn="b"/>
                      <a:r>
                        <a:rPr lang="en-GB" sz="2000">
                          <a:effectLst/>
                        </a:rPr>
                        <a:t>83</a:t>
                      </a:r>
                    </a:p>
                  </a:txBody>
                  <a:tcPr marL="28575" marR="28575" marT="19050" marB="19050" anchor="b"/>
                </a:tc>
                <a:extLst>
                  <a:ext uri="{0D108BD9-81ED-4DB2-BD59-A6C34878D82A}">
                    <a16:rowId xmlns:a16="http://schemas.microsoft.com/office/drawing/2014/main" val="3875220848"/>
                  </a:ext>
                </a:extLst>
              </a:tr>
              <a:tr h="348344">
                <a:tc>
                  <a:txBody>
                    <a:bodyPr/>
                    <a:lstStyle/>
                    <a:p>
                      <a:pPr algn="r" rtl="0" fontAlgn="b"/>
                      <a:r>
                        <a:rPr lang="en-GB" sz="2000">
                          <a:effectLst/>
                        </a:rPr>
                        <a:t>6</a:t>
                      </a:r>
                    </a:p>
                  </a:txBody>
                  <a:tcPr marL="28575" marR="28575" marT="19050" marB="19050" anchor="b"/>
                </a:tc>
                <a:extLst>
                  <a:ext uri="{0D108BD9-81ED-4DB2-BD59-A6C34878D82A}">
                    <a16:rowId xmlns:a16="http://schemas.microsoft.com/office/drawing/2014/main" val="2016710462"/>
                  </a:ext>
                </a:extLst>
              </a:tr>
              <a:tr h="348344">
                <a:tc>
                  <a:txBody>
                    <a:bodyPr/>
                    <a:lstStyle/>
                    <a:p>
                      <a:pPr algn="r" rtl="0" fontAlgn="b"/>
                      <a:r>
                        <a:rPr lang="en-GB" sz="2000">
                          <a:effectLst/>
                        </a:rPr>
                        <a:t>3</a:t>
                      </a:r>
                    </a:p>
                  </a:txBody>
                  <a:tcPr marL="28575" marR="28575" marT="19050" marB="19050" anchor="b"/>
                </a:tc>
                <a:extLst>
                  <a:ext uri="{0D108BD9-81ED-4DB2-BD59-A6C34878D82A}">
                    <a16:rowId xmlns:a16="http://schemas.microsoft.com/office/drawing/2014/main" val="879379821"/>
                  </a:ext>
                </a:extLst>
              </a:tr>
            </a:tbl>
          </a:graphicData>
        </a:graphic>
      </p:graphicFrame>
      <p:pic>
        <p:nvPicPr>
          <p:cNvPr id="10" name="Picture 9" descr="A picture containing diagram, design, illustration&#10;&#10;Description automatically generated">
            <a:extLst>
              <a:ext uri="{FF2B5EF4-FFF2-40B4-BE49-F238E27FC236}">
                <a16:creationId xmlns:a16="http://schemas.microsoft.com/office/drawing/2014/main" id="{A6AE1050-B4D2-523C-5216-88D3E26D9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7806" y="2894463"/>
            <a:ext cx="6225836" cy="3272083"/>
          </a:xfrm>
          <a:prstGeom prst="rect">
            <a:avLst/>
          </a:prstGeom>
        </p:spPr>
      </p:pic>
      <p:sp>
        <p:nvSpPr>
          <p:cNvPr id="13" name="TextBox 12">
            <a:extLst>
              <a:ext uri="{FF2B5EF4-FFF2-40B4-BE49-F238E27FC236}">
                <a16:creationId xmlns:a16="http://schemas.microsoft.com/office/drawing/2014/main" id="{B24FFAFC-43F1-14F7-F3F5-84CAFF1C2E2F}"/>
              </a:ext>
            </a:extLst>
          </p:cNvPr>
          <p:cNvSpPr txBox="1"/>
          <p:nvPr/>
        </p:nvSpPr>
        <p:spPr>
          <a:xfrm>
            <a:off x="9608024" y="3152875"/>
            <a:ext cx="2320119" cy="646331"/>
          </a:xfrm>
          <a:prstGeom prst="rect">
            <a:avLst/>
          </a:prstGeom>
          <a:noFill/>
        </p:spPr>
        <p:txBody>
          <a:bodyPr wrap="square" lIns="91440" tIns="45720" rIns="91440" bIns="45720" rtlCol="0" anchor="t">
            <a:spAutoFit/>
          </a:bodyPr>
          <a:lstStyle/>
          <a:p>
            <a:r>
              <a:rPr lang="en-GB">
                <a:ea typeface="+mn-lt"/>
                <a:cs typeface="+mn-lt"/>
              </a:rPr>
              <a:t>Schizophrenia Non-p GWAS</a:t>
            </a:r>
            <a:endParaRPr lang="en-US"/>
          </a:p>
        </p:txBody>
      </p:sp>
      <p:sp>
        <p:nvSpPr>
          <p:cNvPr id="15" name="Title 1">
            <a:extLst>
              <a:ext uri="{FF2B5EF4-FFF2-40B4-BE49-F238E27FC236}">
                <a16:creationId xmlns:a16="http://schemas.microsoft.com/office/drawing/2014/main" id="{D08F5EF1-B87E-20A0-E168-578508970EC2}"/>
              </a:ext>
            </a:extLst>
          </p:cNvPr>
          <p:cNvSpPr txBox="1">
            <a:spLocks/>
          </p:cNvSpPr>
          <p:nvPr/>
        </p:nvSpPr>
        <p:spPr>
          <a:xfrm>
            <a:off x="298095" y="286744"/>
            <a:ext cx="4874023" cy="3592798"/>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b="1">
                <a:solidFill>
                  <a:srgbClr val="000000"/>
                </a:solidFill>
                <a:latin typeface="Calibri" panose="020F0502020204030204" pitchFamily="34" charset="0"/>
                <a:cs typeface="Calibri" panose="020F0502020204030204" pitchFamily="34" charset="0"/>
              </a:rPr>
              <a:t>Results: </a:t>
            </a:r>
          </a:p>
          <a:p>
            <a:pPr>
              <a:lnSpc>
                <a:spcPct val="150000"/>
              </a:lnSpc>
            </a:pPr>
            <a:r>
              <a:rPr lang="en-US" sz="3600" b="1">
                <a:solidFill>
                  <a:srgbClr val="000000"/>
                </a:solidFill>
                <a:latin typeface="Calibri" panose="020F0502020204030204" pitchFamily="34" charset="0"/>
                <a:cs typeface="Calibri" panose="020F0502020204030204" pitchFamily="34" charset="0"/>
              </a:rPr>
              <a:t>Schizophrenia original and Schizophrenia ‘non-p’ Tissue Type Enrichment</a:t>
            </a:r>
          </a:p>
        </p:txBody>
      </p:sp>
      <p:pic>
        <p:nvPicPr>
          <p:cNvPr id="17" name="Picture 16" descr="A picture containing diagram, design&#10;&#10;Description automatically generated">
            <a:extLst>
              <a:ext uri="{FF2B5EF4-FFF2-40B4-BE49-F238E27FC236}">
                <a16:creationId xmlns:a16="http://schemas.microsoft.com/office/drawing/2014/main" id="{F9602EB3-115C-84D2-7A69-49789C0C7A9C}"/>
              </a:ext>
            </a:extLst>
          </p:cNvPr>
          <p:cNvPicPr>
            <a:picLocks noChangeAspect="1"/>
          </p:cNvPicPr>
          <p:nvPr/>
        </p:nvPicPr>
        <p:blipFill rotWithShape="1">
          <a:blip r:embed="rId4">
            <a:extLst>
              <a:ext uri="{28A0092B-C50C-407E-A947-70E740481C1C}">
                <a14:useLocalDpi xmlns:a14="http://schemas.microsoft.com/office/drawing/2010/main" val="0"/>
              </a:ext>
            </a:extLst>
          </a:blip>
          <a:srcRect l="41" t="-126" r="91" b="40799"/>
          <a:stretch/>
        </p:blipFill>
        <p:spPr>
          <a:xfrm>
            <a:off x="5174644" y="575189"/>
            <a:ext cx="6217631" cy="1941231"/>
          </a:xfrm>
          <a:prstGeom prst="rect">
            <a:avLst/>
          </a:prstGeom>
        </p:spPr>
      </p:pic>
      <p:sp>
        <p:nvSpPr>
          <p:cNvPr id="14" name="TextBox 13">
            <a:extLst>
              <a:ext uri="{FF2B5EF4-FFF2-40B4-BE49-F238E27FC236}">
                <a16:creationId xmlns:a16="http://schemas.microsoft.com/office/drawing/2014/main" id="{BED249E6-F7C6-80A2-C150-95179E0030AE}"/>
              </a:ext>
            </a:extLst>
          </p:cNvPr>
          <p:cNvSpPr txBox="1"/>
          <p:nvPr/>
        </p:nvSpPr>
        <p:spPr>
          <a:xfrm>
            <a:off x="9608024" y="446711"/>
            <a:ext cx="2320119" cy="646331"/>
          </a:xfrm>
          <a:prstGeom prst="rect">
            <a:avLst/>
          </a:prstGeom>
          <a:noFill/>
        </p:spPr>
        <p:txBody>
          <a:bodyPr wrap="square" lIns="91440" tIns="45720" rIns="91440" bIns="45720" rtlCol="0" anchor="t">
            <a:spAutoFit/>
          </a:bodyPr>
          <a:lstStyle/>
          <a:p>
            <a:r>
              <a:rPr lang="en-GB"/>
              <a:t>Schizophrenia Original</a:t>
            </a:r>
            <a:endParaRPr lang="en-US"/>
          </a:p>
          <a:p>
            <a:r>
              <a:rPr lang="en-GB">
                <a:ea typeface="Calibri"/>
                <a:cs typeface="Calibri"/>
              </a:rPr>
              <a:t>GWAS</a:t>
            </a:r>
            <a:endParaRPr lang="en-GB"/>
          </a:p>
        </p:txBody>
      </p:sp>
      <p:sp>
        <p:nvSpPr>
          <p:cNvPr id="2" name="Rectangle 1">
            <a:extLst>
              <a:ext uri="{FF2B5EF4-FFF2-40B4-BE49-F238E27FC236}">
                <a16:creationId xmlns:a16="http://schemas.microsoft.com/office/drawing/2014/main" id="{35E41710-6B60-AAF2-5489-ED3A9ACB8E28}"/>
              </a:ext>
            </a:extLst>
          </p:cNvPr>
          <p:cNvSpPr/>
          <p:nvPr/>
        </p:nvSpPr>
        <p:spPr>
          <a:xfrm>
            <a:off x="902037" y="4691499"/>
            <a:ext cx="247650" cy="13381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a:extLst>
              <a:ext uri="{FF2B5EF4-FFF2-40B4-BE49-F238E27FC236}">
                <a16:creationId xmlns:a16="http://schemas.microsoft.com/office/drawing/2014/main" id="{4FAEB89B-54D0-3CEE-2728-3E21376BB97F}"/>
              </a:ext>
            </a:extLst>
          </p:cNvPr>
          <p:cNvSpPr/>
          <p:nvPr/>
        </p:nvSpPr>
        <p:spPr>
          <a:xfrm>
            <a:off x="902037" y="5202720"/>
            <a:ext cx="247650" cy="13381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TextBox 3">
            <a:extLst>
              <a:ext uri="{FF2B5EF4-FFF2-40B4-BE49-F238E27FC236}">
                <a16:creationId xmlns:a16="http://schemas.microsoft.com/office/drawing/2014/main" id="{6FC72635-3D28-413B-25D1-816DB9607200}"/>
              </a:ext>
            </a:extLst>
          </p:cNvPr>
          <p:cNvSpPr txBox="1"/>
          <p:nvPr/>
        </p:nvSpPr>
        <p:spPr>
          <a:xfrm>
            <a:off x="1231486" y="4568835"/>
            <a:ext cx="2635587" cy="369332"/>
          </a:xfrm>
          <a:prstGeom prst="rect">
            <a:avLst/>
          </a:prstGeom>
          <a:noFill/>
        </p:spPr>
        <p:txBody>
          <a:bodyPr wrap="square" rtlCol="0">
            <a:spAutoFit/>
          </a:bodyPr>
          <a:lstStyle/>
          <a:p>
            <a:r>
              <a:rPr lang="en-GB"/>
              <a:t>Significant Enrichment </a:t>
            </a:r>
          </a:p>
        </p:txBody>
      </p:sp>
      <p:sp>
        <p:nvSpPr>
          <p:cNvPr id="5" name="TextBox 4">
            <a:extLst>
              <a:ext uri="{FF2B5EF4-FFF2-40B4-BE49-F238E27FC236}">
                <a16:creationId xmlns:a16="http://schemas.microsoft.com/office/drawing/2014/main" id="{9808EAF6-B6B7-2880-631A-C60A161CF965}"/>
              </a:ext>
            </a:extLst>
          </p:cNvPr>
          <p:cNvSpPr txBox="1"/>
          <p:nvPr/>
        </p:nvSpPr>
        <p:spPr>
          <a:xfrm>
            <a:off x="1257506" y="5048920"/>
            <a:ext cx="2635587" cy="646331"/>
          </a:xfrm>
          <a:prstGeom prst="rect">
            <a:avLst/>
          </a:prstGeom>
          <a:noFill/>
        </p:spPr>
        <p:txBody>
          <a:bodyPr wrap="square" rtlCol="0">
            <a:spAutoFit/>
          </a:bodyPr>
          <a:lstStyle/>
          <a:p>
            <a:r>
              <a:rPr lang="en-GB"/>
              <a:t>Not significant enrichment</a:t>
            </a:r>
          </a:p>
        </p:txBody>
      </p:sp>
    </p:spTree>
    <p:extLst>
      <p:ext uri="{BB962C8B-B14F-4D97-AF65-F5344CB8AC3E}">
        <p14:creationId xmlns:p14="http://schemas.microsoft.com/office/powerpoint/2010/main" val="16251938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D4A5BEB-9A82-BE0E-9422-24859BB65043}"/>
              </a:ext>
            </a:extLst>
          </p:cNvPr>
          <p:cNvSpPr txBox="1">
            <a:spLocks/>
          </p:cNvSpPr>
          <p:nvPr/>
        </p:nvSpPr>
        <p:spPr>
          <a:xfrm>
            <a:off x="246627" y="360859"/>
            <a:ext cx="4548436" cy="3592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b="1">
                <a:solidFill>
                  <a:srgbClr val="000000"/>
                </a:solidFill>
                <a:latin typeface="Calibri" panose="020F0502020204030204" pitchFamily="34" charset="0"/>
                <a:cs typeface="Calibri" panose="020F0502020204030204" pitchFamily="34" charset="0"/>
              </a:rPr>
              <a:t>Results: </a:t>
            </a:r>
          </a:p>
          <a:p>
            <a:pPr>
              <a:lnSpc>
                <a:spcPct val="150000"/>
              </a:lnSpc>
            </a:pPr>
            <a:r>
              <a:rPr lang="en-US" sz="3600" b="1">
                <a:solidFill>
                  <a:srgbClr val="000000"/>
                </a:solidFill>
                <a:latin typeface="Calibri" panose="020F0502020204030204" pitchFamily="34" charset="0"/>
                <a:cs typeface="Calibri" panose="020F0502020204030204" pitchFamily="34" charset="0"/>
              </a:rPr>
              <a:t>ADHD original and ADHD ‘non-p’ Tissue Type Enrichment</a:t>
            </a:r>
          </a:p>
        </p:txBody>
      </p:sp>
      <p:sp>
        <p:nvSpPr>
          <p:cNvPr id="6" name="TextBox 5">
            <a:extLst>
              <a:ext uri="{FF2B5EF4-FFF2-40B4-BE49-F238E27FC236}">
                <a16:creationId xmlns:a16="http://schemas.microsoft.com/office/drawing/2014/main" id="{C8B1A92E-CA26-96BE-CB8F-9C3CDB44B427}"/>
              </a:ext>
            </a:extLst>
          </p:cNvPr>
          <p:cNvSpPr txBox="1"/>
          <p:nvPr/>
        </p:nvSpPr>
        <p:spPr>
          <a:xfrm>
            <a:off x="280880" y="3787196"/>
            <a:ext cx="3874576" cy="369332"/>
          </a:xfrm>
          <a:prstGeom prst="rect">
            <a:avLst/>
          </a:prstGeom>
          <a:noFill/>
        </p:spPr>
        <p:txBody>
          <a:bodyPr wrap="square" rtlCol="0">
            <a:spAutoFit/>
          </a:bodyPr>
          <a:lstStyle/>
          <a:p>
            <a:r>
              <a:rPr lang="en-GB" err="1"/>
              <a:t>GTEx</a:t>
            </a:r>
            <a:r>
              <a:rPr lang="en-GB"/>
              <a:t> v8 53 Tissue Types</a:t>
            </a:r>
          </a:p>
        </p:txBody>
      </p:sp>
      <p:graphicFrame>
        <p:nvGraphicFramePr>
          <p:cNvPr id="7" name="Table 6">
            <a:extLst>
              <a:ext uri="{FF2B5EF4-FFF2-40B4-BE49-F238E27FC236}">
                <a16:creationId xmlns:a16="http://schemas.microsoft.com/office/drawing/2014/main" id="{6C0FA25C-797D-4CB0-6CAC-BF3F226E9B21}"/>
              </a:ext>
            </a:extLst>
          </p:cNvPr>
          <p:cNvGraphicFramePr>
            <a:graphicFrameLocks noGrp="1"/>
          </p:cNvGraphicFramePr>
          <p:nvPr/>
        </p:nvGraphicFramePr>
        <p:xfrm>
          <a:off x="-3215185" y="1663137"/>
          <a:ext cx="1358949" cy="2905698"/>
        </p:xfrm>
        <a:graphic>
          <a:graphicData uri="http://schemas.openxmlformats.org/drawingml/2006/table">
            <a:tbl>
              <a:tblPr firstRow="1" bandRow="1">
                <a:tableStyleId>{5C22544A-7EE6-4342-B048-85BDC9FD1C3A}</a:tableStyleId>
              </a:tblPr>
              <a:tblGrid>
                <a:gridCol w="1358949">
                  <a:extLst>
                    <a:ext uri="{9D8B030D-6E8A-4147-A177-3AD203B41FA5}">
                      <a16:colId xmlns:a16="http://schemas.microsoft.com/office/drawing/2014/main" val="2497042714"/>
                    </a:ext>
                  </a:extLst>
                </a:gridCol>
              </a:tblGrid>
              <a:tr h="815634">
                <a:tc>
                  <a:txBody>
                    <a:bodyPr/>
                    <a:lstStyle/>
                    <a:p>
                      <a:r>
                        <a:rPr lang="en-GB" sz="2000"/>
                        <a:t>Mapped Genes</a:t>
                      </a:r>
                    </a:p>
                  </a:txBody>
                  <a:tcPr/>
                </a:tc>
                <a:extLst>
                  <a:ext uri="{0D108BD9-81ED-4DB2-BD59-A6C34878D82A}">
                    <a16:rowId xmlns:a16="http://schemas.microsoft.com/office/drawing/2014/main" val="727788323"/>
                  </a:ext>
                </a:extLst>
              </a:tr>
              <a:tr h="348344">
                <a:tc>
                  <a:txBody>
                    <a:bodyPr/>
                    <a:lstStyle/>
                    <a:p>
                      <a:pPr algn="r" rtl="0" fontAlgn="b"/>
                      <a:r>
                        <a:rPr lang="en-GB" sz="2000">
                          <a:effectLst/>
                        </a:rPr>
                        <a:t>659</a:t>
                      </a:r>
                    </a:p>
                  </a:txBody>
                  <a:tcPr marL="28575" marR="28575" marT="19050" marB="19050" anchor="b"/>
                </a:tc>
                <a:extLst>
                  <a:ext uri="{0D108BD9-81ED-4DB2-BD59-A6C34878D82A}">
                    <a16:rowId xmlns:a16="http://schemas.microsoft.com/office/drawing/2014/main" val="471781917"/>
                  </a:ext>
                </a:extLst>
              </a:tr>
              <a:tr h="348344">
                <a:tc>
                  <a:txBody>
                    <a:bodyPr/>
                    <a:lstStyle/>
                    <a:p>
                      <a:pPr algn="r" rtl="0" fontAlgn="b"/>
                      <a:r>
                        <a:rPr lang="en-GB" sz="2000">
                          <a:effectLst/>
                        </a:rPr>
                        <a:t>137</a:t>
                      </a:r>
                    </a:p>
                  </a:txBody>
                  <a:tcPr marL="28575" marR="28575" marT="19050" marB="19050" anchor="b"/>
                </a:tc>
                <a:extLst>
                  <a:ext uri="{0D108BD9-81ED-4DB2-BD59-A6C34878D82A}">
                    <a16:rowId xmlns:a16="http://schemas.microsoft.com/office/drawing/2014/main" val="3552568192"/>
                  </a:ext>
                </a:extLst>
              </a:tr>
              <a:tr h="348344">
                <a:tc>
                  <a:txBody>
                    <a:bodyPr/>
                    <a:lstStyle/>
                    <a:p>
                      <a:pPr algn="r" rtl="0" fontAlgn="b"/>
                      <a:r>
                        <a:rPr lang="en-GB" sz="2000">
                          <a:effectLst/>
                        </a:rPr>
                        <a:t>28</a:t>
                      </a:r>
                    </a:p>
                  </a:txBody>
                  <a:tcPr marL="28575" marR="28575" marT="19050" marB="19050" anchor="b"/>
                </a:tc>
                <a:extLst>
                  <a:ext uri="{0D108BD9-81ED-4DB2-BD59-A6C34878D82A}">
                    <a16:rowId xmlns:a16="http://schemas.microsoft.com/office/drawing/2014/main" val="169457599"/>
                  </a:ext>
                </a:extLst>
              </a:tr>
              <a:tr h="348344">
                <a:tc>
                  <a:txBody>
                    <a:bodyPr/>
                    <a:lstStyle/>
                    <a:p>
                      <a:pPr algn="r" rtl="0" fontAlgn="b"/>
                      <a:r>
                        <a:rPr lang="en-GB" sz="2000">
                          <a:effectLst/>
                        </a:rPr>
                        <a:t>83</a:t>
                      </a:r>
                    </a:p>
                  </a:txBody>
                  <a:tcPr marL="28575" marR="28575" marT="19050" marB="19050" anchor="b"/>
                </a:tc>
                <a:extLst>
                  <a:ext uri="{0D108BD9-81ED-4DB2-BD59-A6C34878D82A}">
                    <a16:rowId xmlns:a16="http://schemas.microsoft.com/office/drawing/2014/main" val="3875220848"/>
                  </a:ext>
                </a:extLst>
              </a:tr>
              <a:tr h="348344">
                <a:tc>
                  <a:txBody>
                    <a:bodyPr/>
                    <a:lstStyle/>
                    <a:p>
                      <a:pPr algn="r" rtl="0" fontAlgn="b"/>
                      <a:r>
                        <a:rPr lang="en-GB" sz="2000">
                          <a:effectLst/>
                        </a:rPr>
                        <a:t>6</a:t>
                      </a:r>
                    </a:p>
                  </a:txBody>
                  <a:tcPr marL="28575" marR="28575" marT="19050" marB="19050" anchor="b"/>
                </a:tc>
                <a:extLst>
                  <a:ext uri="{0D108BD9-81ED-4DB2-BD59-A6C34878D82A}">
                    <a16:rowId xmlns:a16="http://schemas.microsoft.com/office/drawing/2014/main" val="2016710462"/>
                  </a:ext>
                </a:extLst>
              </a:tr>
              <a:tr h="348344">
                <a:tc>
                  <a:txBody>
                    <a:bodyPr/>
                    <a:lstStyle/>
                    <a:p>
                      <a:pPr algn="r" rtl="0" fontAlgn="b"/>
                      <a:r>
                        <a:rPr lang="en-GB" sz="2000">
                          <a:effectLst/>
                        </a:rPr>
                        <a:t>3</a:t>
                      </a:r>
                    </a:p>
                  </a:txBody>
                  <a:tcPr marL="28575" marR="28575" marT="19050" marB="19050" anchor="b"/>
                </a:tc>
                <a:extLst>
                  <a:ext uri="{0D108BD9-81ED-4DB2-BD59-A6C34878D82A}">
                    <a16:rowId xmlns:a16="http://schemas.microsoft.com/office/drawing/2014/main" val="879379821"/>
                  </a:ext>
                </a:extLst>
              </a:tr>
            </a:tbl>
          </a:graphicData>
        </a:graphic>
      </p:graphicFrame>
      <p:pic>
        <p:nvPicPr>
          <p:cNvPr id="3" name="Picture 2" descr="A picture containing diagram, line, design&#10;&#10;Description automatically generated">
            <a:extLst>
              <a:ext uri="{FF2B5EF4-FFF2-40B4-BE49-F238E27FC236}">
                <a16:creationId xmlns:a16="http://schemas.microsoft.com/office/drawing/2014/main" id="{34EB7035-6B3B-3615-D87C-A125586696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6240" y="3505199"/>
            <a:ext cx="6291054" cy="3306359"/>
          </a:xfrm>
          <a:prstGeom prst="rect">
            <a:avLst/>
          </a:prstGeom>
        </p:spPr>
      </p:pic>
      <p:sp>
        <p:nvSpPr>
          <p:cNvPr id="8" name="TextBox 7">
            <a:extLst>
              <a:ext uri="{FF2B5EF4-FFF2-40B4-BE49-F238E27FC236}">
                <a16:creationId xmlns:a16="http://schemas.microsoft.com/office/drawing/2014/main" id="{1EC1D9DA-8EE8-3C86-B5FD-836157E823CF}"/>
              </a:ext>
            </a:extLst>
          </p:cNvPr>
          <p:cNvSpPr txBox="1"/>
          <p:nvPr/>
        </p:nvSpPr>
        <p:spPr>
          <a:xfrm>
            <a:off x="10094685" y="3640630"/>
            <a:ext cx="2320119" cy="369332"/>
          </a:xfrm>
          <a:prstGeom prst="rect">
            <a:avLst/>
          </a:prstGeom>
          <a:noFill/>
        </p:spPr>
        <p:txBody>
          <a:bodyPr wrap="square" lIns="91440" tIns="45720" rIns="91440" bIns="45720" rtlCol="0" anchor="t">
            <a:spAutoFit/>
          </a:bodyPr>
          <a:lstStyle/>
          <a:p>
            <a:r>
              <a:rPr lang="en-GB"/>
              <a:t>ADHD Non-p GWAS</a:t>
            </a:r>
          </a:p>
        </p:txBody>
      </p:sp>
      <p:pic>
        <p:nvPicPr>
          <p:cNvPr id="19" name="Picture 18" descr="A picture containing diagram, line&#10;&#10;Description automatically generated">
            <a:extLst>
              <a:ext uri="{FF2B5EF4-FFF2-40B4-BE49-F238E27FC236}">
                <a16:creationId xmlns:a16="http://schemas.microsoft.com/office/drawing/2014/main" id="{7C6C8275-994E-B643-F3FE-4645EA95D669}"/>
              </a:ext>
            </a:extLst>
          </p:cNvPr>
          <p:cNvPicPr>
            <a:picLocks noChangeAspect="1"/>
          </p:cNvPicPr>
          <p:nvPr/>
        </p:nvPicPr>
        <p:blipFill rotWithShape="1">
          <a:blip r:embed="rId4">
            <a:extLst>
              <a:ext uri="{28A0092B-C50C-407E-A947-70E740481C1C}">
                <a14:useLocalDpi xmlns:a14="http://schemas.microsoft.com/office/drawing/2010/main" val="0"/>
              </a:ext>
            </a:extLst>
          </a:blip>
          <a:srcRect l="175" t="-39167" r="-175" b="40833"/>
          <a:stretch/>
        </p:blipFill>
        <p:spPr>
          <a:xfrm>
            <a:off x="5114088" y="-441782"/>
            <a:ext cx="6493912" cy="3356091"/>
          </a:xfrm>
          <a:prstGeom prst="rect">
            <a:avLst/>
          </a:prstGeom>
        </p:spPr>
      </p:pic>
      <p:sp>
        <p:nvSpPr>
          <p:cNvPr id="14" name="TextBox 13">
            <a:extLst>
              <a:ext uri="{FF2B5EF4-FFF2-40B4-BE49-F238E27FC236}">
                <a16:creationId xmlns:a16="http://schemas.microsoft.com/office/drawing/2014/main" id="{BED249E6-F7C6-80A2-C150-95179E0030AE}"/>
              </a:ext>
            </a:extLst>
          </p:cNvPr>
          <p:cNvSpPr txBox="1"/>
          <p:nvPr/>
        </p:nvSpPr>
        <p:spPr>
          <a:xfrm>
            <a:off x="9972098" y="332872"/>
            <a:ext cx="2320119" cy="369332"/>
          </a:xfrm>
          <a:prstGeom prst="rect">
            <a:avLst/>
          </a:prstGeom>
          <a:noFill/>
        </p:spPr>
        <p:txBody>
          <a:bodyPr wrap="square" lIns="91440" tIns="45720" rIns="91440" bIns="45720" rtlCol="0" anchor="t">
            <a:spAutoFit/>
          </a:bodyPr>
          <a:lstStyle/>
          <a:p>
            <a:r>
              <a:rPr lang="en-GB"/>
              <a:t>ADHD original </a:t>
            </a:r>
            <a:r>
              <a:rPr lang="en-GB">
                <a:ea typeface="Calibri"/>
                <a:cs typeface="Calibri"/>
              </a:rPr>
              <a:t>GWAS</a:t>
            </a:r>
            <a:endParaRPr lang="en-US">
              <a:ea typeface="Calibri"/>
              <a:cs typeface="Calibri"/>
            </a:endParaRPr>
          </a:p>
        </p:txBody>
      </p:sp>
      <p:sp>
        <p:nvSpPr>
          <p:cNvPr id="2" name="Rectangle 1">
            <a:extLst>
              <a:ext uri="{FF2B5EF4-FFF2-40B4-BE49-F238E27FC236}">
                <a16:creationId xmlns:a16="http://schemas.microsoft.com/office/drawing/2014/main" id="{4F85590E-57A8-DC05-14EE-6AA2B52134E0}"/>
              </a:ext>
            </a:extLst>
          </p:cNvPr>
          <p:cNvSpPr/>
          <p:nvPr/>
        </p:nvSpPr>
        <p:spPr>
          <a:xfrm>
            <a:off x="823978" y="5075833"/>
            <a:ext cx="247650" cy="133815"/>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3">
            <a:extLst>
              <a:ext uri="{FF2B5EF4-FFF2-40B4-BE49-F238E27FC236}">
                <a16:creationId xmlns:a16="http://schemas.microsoft.com/office/drawing/2014/main" id="{C0C2D3F0-51BA-30DD-5ABD-9AF553EBE022}"/>
              </a:ext>
            </a:extLst>
          </p:cNvPr>
          <p:cNvSpPr/>
          <p:nvPr/>
        </p:nvSpPr>
        <p:spPr>
          <a:xfrm>
            <a:off x="823978" y="5587054"/>
            <a:ext cx="247650" cy="133815"/>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48597819-1D2C-5213-F36B-6D2496B3E4BE}"/>
              </a:ext>
            </a:extLst>
          </p:cNvPr>
          <p:cNvSpPr txBox="1"/>
          <p:nvPr/>
        </p:nvSpPr>
        <p:spPr>
          <a:xfrm>
            <a:off x="1153427" y="4953169"/>
            <a:ext cx="2635587" cy="369332"/>
          </a:xfrm>
          <a:prstGeom prst="rect">
            <a:avLst/>
          </a:prstGeom>
          <a:noFill/>
        </p:spPr>
        <p:txBody>
          <a:bodyPr wrap="square" rtlCol="0">
            <a:spAutoFit/>
          </a:bodyPr>
          <a:lstStyle/>
          <a:p>
            <a:r>
              <a:rPr lang="en-GB"/>
              <a:t>Significant Enrichment </a:t>
            </a:r>
          </a:p>
        </p:txBody>
      </p:sp>
      <p:sp>
        <p:nvSpPr>
          <p:cNvPr id="10" name="TextBox 9">
            <a:extLst>
              <a:ext uri="{FF2B5EF4-FFF2-40B4-BE49-F238E27FC236}">
                <a16:creationId xmlns:a16="http://schemas.microsoft.com/office/drawing/2014/main" id="{6EF0A794-34E4-086C-CAE5-FE4056D21696}"/>
              </a:ext>
            </a:extLst>
          </p:cNvPr>
          <p:cNvSpPr txBox="1"/>
          <p:nvPr/>
        </p:nvSpPr>
        <p:spPr>
          <a:xfrm>
            <a:off x="1179447" y="5433254"/>
            <a:ext cx="2635587" cy="646331"/>
          </a:xfrm>
          <a:prstGeom prst="rect">
            <a:avLst/>
          </a:prstGeom>
          <a:noFill/>
        </p:spPr>
        <p:txBody>
          <a:bodyPr wrap="square" rtlCol="0">
            <a:spAutoFit/>
          </a:bodyPr>
          <a:lstStyle/>
          <a:p>
            <a:r>
              <a:rPr lang="en-GB"/>
              <a:t>Not significant enrichment</a:t>
            </a:r>
          </a:p>
        </p:txBody>
      </p:sp>
      <p:cxnSp>
        <p:nvCxnSpPr>
          <p:cNvPr id="12" name="Straight Arrow Connector 11">
            <a:extLst>
              <a:ext uri="{FF2B5EF4-FFF2-40B4-BE49-F238E27FC236}">
                <a16:creationId xmlns:a16="http://schemas.microsoft.com/office/drawing/2014/main" id="{EFC3EF7B-43FD-C7BB-8B84-65E488B1750C}"/>
              </a:ext>
            </a:extLst>
          </p:cNvPr>
          <p:cNvCxnSpPr/>
          <p:nvPr/>
        </p:nvCxnSpPr>
        <p:spPr>
          <a:xfrm>
            <a:off x="6192648" y="1498324"/>
            <a:ext cx="237893" cy="250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16F89883-5C0D-B6A3-ADB7-AC2739E4158B}"/>
              </a:ext>
            </a:extLst>
          </p:cNvPr>
          <p:cNvCxnSpPr>
            <a:cxnSpLocks/>
          </p:cNvCxnSpPr>
          <p:nvPr/>
        </p:nvCxnSpPr>
        <p:spPr>
          <a:xfrm flipH="1">
            <a:off x="7187963" y="1313658"/>
            <a:ext cx="73948" cy="445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FB53AC06-D1FD-5A6A-3E79-10090B2C4B2F}"/>
              </a:ext>
            </a:extLst>
          </p:cNvPr>
          <p:cNvCxnSpPr/>
          <p:nvPr/>
        </p:nvCxnSpPr>
        <p:spPr>
          <a:xfrm>
            <a:off x="6666590" y="3449396"/>
            <a:ext cx="237893" cy="250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5D8B4570-225F-6552-DDE3-1BD38FCFDD69}"/>
              </a:ext>
            </a:extLst>
          </p:cNvPr>
          <p:cNvCxnSpPr>
            <a:cxnSpLocks/>
          </p:cNvCxnSpPr>
          <p:nvPr/>
        </p:nvCxnSpPr>
        <p:spPr>
          <a:xfrm flipH="1">
            <a:off x="7091314" y="3784004"/>
            <a:ext cx="395753" cy="3725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6B26FB7-5A66-2305-926D-6FCE04F6BD25}"/>
              </a:ext>
            </a:extLst>
          </p:cNvPr>
          <p:cNvCxnSpPr>
            <a:cxnSpLocks/>
          </p:cNvCxnSpPr>
          <p:nvPr/>
        </p:nvCxnSpPr>
        <p:spPr>
          <a:xfrm>
            <a:off x="9996467" y="1476022"/>
            <a:ext cx="146228" cy="245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5CFC072-07A0-3ABC-7C79-BA9FFC26FFF6}"/>
              </a:ext>
            </a:extLst>
          </p:cNvPr>
          <p:cNvCxnSpPr>
            <a:cxnSpLocks/>
          </p:cNvCxnSpPr>
          <p:nvPr/>
        </p:nvCxnSpPr>
        <p:spPr>
          <a:xfrm>
            <a:off x="9798256" y="4297872"/>
            <a:ext cx="146228" cy="245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7F42BDDE-DBC7-A1FD-8E81-DE045258CE85}"/>
              </a:ext>
            </a:extLst>
          </p:cNvPr>
          <p:cNvCxnSpPr/>
          <p:nvPr/>
        </p:nvCxnSpPr>
        <p:spPr>
          <a:xfrm>
            <a:off x="6457025" y="803220"/>
            <a:ext cx="237893" cy="250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897352B-3698-33A5-8E85-0D311E8FBDC5}"/>
              </a:ext>
            </a:extLst>
          </p:cNvPr>
          <p:cNvSpPr txBox="1"/>
          <p:nvPr/>
        </p:nvSpPr>
        <p:spPr>
          <a:xfrm>
            <a:off x="5369659" y="507663"/>
            <a:ext cx="1888997" cy="369332"/>
          </a:xfrm>
          <a:prstGeom prst="rect">
            <a:avLst/>
          </a:prstGeom>
          <a:noFill/>
        </p:spPr>
        <p:txBody>
          <a:bodyPr wrap="square" rtlCol="0">
            <a:spAutoFit/>
          </a:bodyPr>
          <a:lstStyle/>
          <a:p>
            <a:r>
              <a:rPr lang="en-GB"/>
              <a:t>hemisphere</a:t>
            </a:r>
          </a:p>
        </p:txBody>
      </p:sp>
      <p:cxnSp>
        <p:nvCxnSpPr>
          <p:cNvPr id="18" name="Straight Arrow Connector 17">
            <a:extLst>
              <a:ext uri="{FF2B5EF4-FFF2-40B4-BE49-F238E27FC236}">
                <a16:creationId xmlns:a16="http://schemas.microsoft.com/office/drawing/2014/main" id="{6B89075A-CF69-AEC5-F07E-0F98FDDC94E9}"/>
              </a:ext>
            </a:extLst>
          </p:cNvPr>
          <p:cNvCxnSpPr>
            <a:cxnSpLocks/>
          </p:cNvCxnSpPr>
          <p:nvPr/>
        </p:nvCxnSpPr>
        <p:spPr>
          <a:xfrm flipH="1">
            <a:off x="6882185" y="875197"/>
            <a:ext cx="305777" cy="195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D5655A0A-7644-C346-4CF3-6F77FA0B864A}"/>
              </a:ext>
            </a:extLst>
          </p:cNvPr>
          <p:cNvSpPr txBox="1"/>
          <p:nvPr/>
        </p:nvSpPr>
        <p:spPr>
          <a:xfrm>
            <a:off x="7154091" y="515511"/>
            <a:ext cx="1301879" cy="369332"/>
          </a:xfrm>
          <a:prstGeom prst="rect">
            <a:avLst/>
          </a:prstGeom>
          <a:noFill/>
        </p:spPr>
        <p:txBody>
          <a:bodyPr wrap="square" rtlCol="0">
            <a:spAutoFit/>
          </a:bodyPr>
          <a:lstStyle/>
          <a:p>
            <a:r>
              <a:rPr lang="en-GB"/>
              <a:t>cerebellum</a:t>
            </a:r>
          </a:p>
        </p:txBody>
      </p:sp>
      <p:sp>
        <p:nvSpPr>
          <p:cNvPr id="23" name="TextBox 22">
            <a:extLst>
              <a:ext uri="{FF2B5EF4-FFF2-40B4-BE49-F238E27FC236}">
                <a16:creationId xmlns:a16="http://schemas.microsoft.com/office/drawing/2014/main" id="{3387DE16-1C0D-61C4-8FEB-70AE26C7BE4B}"/>
              </a:ext>
            </a:extLst>
          </p:cNvPr>
          <p:cNvSpPr txBox="1"/>
          <p:nvPr/>
        </p:nvSpPr>
        <p:spPr>
          <a:xfrm>
            <a:off x="5595250" y="1128992"/>
            <a:ext cx="1194796" cy="369332"/>
          </a:xfrm>
          <a:prstGeom prst="rect">
            <a:avLst/>
          </a:prstGeom>
          <a:noFill/>
        </p:spPr>
        <p:txBody>
          <a:bodyPr wrap="square" rtlCol="0">
            <a:spAutoFit/>
          </a:bodyPr>
          <a:lstStyle/>
          <a:p>
            <a:r>
              <a:rPr lang="en-GB"/>
              <a:t>amygdala</a:t>
            </a:r>
          </a:p>
        </p:txBody>
      </p:sp>
      <p:sp>
        <p:nvSpPr>
          <p:cNvPr id="24" name="TextBox 23">
            <a:extLst>
              <a:ext uri="{FF2B5EF4-FFF2-40B4-BE49-F238E27FC236}">
                <a16:creationId xmlns:a16="http://schemas.microsoft.com/office/drawing/2014/main" id="{6F31CA96-0DA5-80BE-93B6-70A9D1737C86}"/>
              </a:ext>
            </a:extLst>
          </p:cNvPr>
          <p:cNvSpPr txBox="1"/>
          <p:nvPr/>
        </p:nvSpPr>
        <p:spPr>
          <a:xfrm>
            <a:off x="7256937" y="980695"/>
            <a:ext cx="1461647" cy="369332"/>
          </a:xfrm>
          <a:prstGeom prst="rect">
            <a:avLst/>
          </a:prstGeom>
          <a:noFill/>
        </p:spPr>
        <p:txBody>
          <a:bodyPr wrap="square" rtlCol="0">
            <a:spAutoFit/>
          </a:bodyPr>
          <a:lstStyle/>
          <a:p>
            <a:r>
              <a:rPr lang="en-GB"/>
              <a:t>hippocampus</a:t>
            </a:r>
          </a:p>
        </p:txBody>
      </p:sp>
      <p:sp>
        <p:nvSpPr>
          <p:cNvPr id="27" name="TextBox 26">
            <a:extLst>
              <a:ext uri="{FF2B5EF4-FFF2-40B4-BE49-F238E27FC236}">
                <a16:creationId xmlns:a16="http://schemas.microsoft.com/office/drawing/2014/main" id="{68170A55-3B69-D77F-88C3-BEF462A015EB}"/>
              </a:ext>
            </a:extLst>
          </p:cNvPr>
          <p:cNvSpPr txBox="1"/>
          <p:nvPr/>
        </p:nvSpPr>
        <p:spPr>
          <a:xfrm>
            <a:off x="9234961" y="1165156"/>
            <a:ext cx="1096457" cy="369332"/>
          </a:xfrm>
          <a:prstGeom prst="rect">
            <a:avLst/>
          </a:prstGeom>
          <a:noFill/>
        </p:spPr>
        <p:txBody>
          <a:bodyPr wrap="square" rtlCol="0">
            <a:spAutoFit/>
          </a:bodyPr>
          <a:lstStyle/>
          <a:p>
            <a:r>
              <a:rPr lang="en-GB"/>
              <a:t>pituitary</a:t>
            </a:r>
          </a:p>
        </p:txBody>
      </p:sp>
      <p:sp>
        <p:nvSpPr>
          <p:cNvPr id="28" name="TextBox 27">
            <a:extLst>
              <a:ext uri="{FF2B5EF4-FFF2-40B4-BE49-F238E27FC236}">
                <a16:creationId xmlns:a16="http://schemas.microsoft.com/office/drawing/2014/main" id="{A6AC3F75-C646-7C40-A324-16F79A945E3C}"/>
              </a:ext>
            </a:extLst>
          </p:cNvPr>
          <p:cNvSpPr txBox="1"/>
          <p:nvPr/>
        </p:nvSpPr>
        <p:spPr>
          <a:xfrm>
            <a:off x="6022051" y="3128749"/>
            <a:ext cx="882432" cy="369332"/>
          </a:xfrm>
          <a:prstGeom prst="rect">
            <a:avLst/>
          </a:prstGeom>
          <a:noFill/>
        </p:spPr>
        <p:txBody>
          <a:bodyPr wrap="square" rtlCol="0">
            <a:spAutoFit/>
          </a:bodyPr>
          <a:lstStyle/>
          <a:p>
            <a:r>
              <a:rPr lang="en-GB"/>
              <a:t>cortex</a:t>
            </a:r>
          </a:p>
        </p:txBody>
      </p:sp>
      <p:cxnSp>
        <p:nvCxnSpPr>
          <p:cNvPr id="29" name="Straight Arrow Connector 28">
            <a:extLst>
              <a:ext uri="{FF2B5EF4-FFF2-40B4-BE49-F238E27FC236}">
                <a16:creationId xmlns:a16="http://schemas.microsoft.com/office/drawing/2014/main" id="{BBE0D888-A2EA-713B-CFAA-3E70F06DC602}"/>
              </a:ext>
            </a:extLst>
          </p:cNvPr>
          <p:cNvCxnSpPr>
            <a:cxnSpLocks/>
          </p:cNvCxnSpPr>
          <p:nvPr/>
        </p:nvCxnSpPr>
        <p:spPr>
          <a:xfrm flipH="1">
            <a:off x="6999245" y="3498815"/>
            <a:ext cx="305777" cy="195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01DFA8BB-1D01-1670-8EC8-8EB80B330078}"/>
              </a:ext>
            </a:extLst>
          </p:cNvPr>
          <p:cNvSpPr txBox="1"/>
          <p:nvPr/>
        </p:nvSpPr>
        <p:spPr>
          <a:xfrm>
            <a:off x="7234741" y="3198841"/>
            <a:ext cx="1631426" cy="369332"/>
          </a:xfrm>
          <a:prstGeom prst="rect">
            <a:avLst/>
          </a:prstGeom>
          <a:noFill/>
        </p:spPr>
        <p:txBody>
          <a:bodyPr wrap="square" rtlCol="0">
            <a:spAutoFit/>
          </a:bodyPr>
          <a:lstStyle/>
          <a:p>
            <a:r>
              <a:rPr lang="en-GB"/>
              <a:t>Frontal cortex</a:t>
            </a:r>
          </a:p>
        </p:txBody>
      </p:sp>
      <p:sp>
        <p:nvSpPr>
          <p:cNvPr id="33" name="TextBox 32">
            <a:extLst>
              <a:ext uri="{FF2B5EF4-FFF2-40B4-BE49-F238E27FC236}">
                <a16:creationId xmlns:a16="http://schemas.microsoft.com/office/drawing/2014/main" id="{A8FA77F0-930C-6046-B0C6-F8DE859CF22E}"/>
              </a:ext>
            </a:extLst>
          </p:cNvPr>
          <p:cNvSpPr txBox="1"/>
          <p:nvPr/>
        </p:nvSpPr>
        <p:spPr>
          <a:xfrm>
            <a:off x="7487067" y="3599338"/>
            <a:ext cx="1461647" cy="369332"/>
          </a:xfrm>
          <a:prstGeom prst="rect">
            <a:avLst/>
          </a:prstGeom>
          <a:noFill/>
        </p:spPr>
        <p:txBody>
          <a:bodyPr wrap="square" rtlCol="0">
            <a:spAutoFit/>
          </a:bodyPr>
          <a:lstStyle/>
          <a:p>
            <a:r>
              <a:rPr lang="en-GB"/>
              <a:t>hippocampus</a:t>
            </a:r>
          </a:p>
        </p:txBody>
      </p:sp>
      <p:sp>
        <p:nvSpPr>
          <p:cNvPr id="34" name="TextBox 33">
            <a:extLst>
              <a:ext uri="{FF2B5EF4-FFF2-40B4-BE49-F238E27FC236}">
                <a16:creationId xmlns:a16="http://schemas.microsoft.com/office/drawing/2014/main" id="{E34A5EC6-6A2D-FA58-8AF2-C7215C9AB049}"/>
              </a:ext>
            </a:extLst>
          </p:cNvPr>
          <p:cNvSpPr txBox="1"/>
          <p:nvPr/>
        </p:nvSpPr>
        <p:spPr>
          <a:xfrm>
            <a:off x="5204838" y="3505199"/>
            <a:ext cx="1194796" cy="369332"/>
          </a:xfrm>
          <a:prstGeom prst="rect">
            <a:avLst/>
          </a:prstGeom>
          <a:noFill/>
        </p:spPr>
        <p:txBody>
          <a:bodyPr wrap="square" rtlCol="0">
            <a:spAutoFit/>
          </a:bodyPr>
          <a:lstStyle/>
          <a:p>
            <a:r>
              <a:rPr lang="en-GB"/>
              <a:t>amygdala</a:t>
            </a:r>
          </a:p>
        </p:txBody>
      </p:sp>
      <p:cxnSp>
        <p:nvCxnSpPr>
          <p:cNvPr id="35" name="Straight Arrow Connector 34">
            <a:extLst>
              <a:ext uri="{FF2B5EF4-FFF2-40B4-BE49-F238E27FC236}">
                <a16:creationId xmlns:a16="http://schemas.microsoft.com/office/drawing/2014/main" id="{147FC41C-6E5A-0946-59DB-EFE0EA8D5A95}"/>
              </a:ext>
            </a:extLst>
          </p:cNvPr>
          <p:cNvCxnSpPr/>
          <p:nvPr/>
        </p:nvCxnSpPr>
        <p:spPr>
          <a:xfrm>
            <a:off x="6129885" y="3816619"/>
            <a:ext cx="237893" cy="2508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7CCE0329-FFA8-28FB-3673-22B4F63E949C}"/>
              </a:ext>
            </a:extLst>
          </p:cNvPr>
          <p:cNvSpPr txBox="1"/>
          <p:nvPr/>
        </p:nvSpPr>
        <p:spPr>
          <a:xfrm>
            <a:off x="9209282" y="3874531"/>
            <a:ext cx="1096457" cy="369332"/>
          </a:xfrm>
          <a:prstGeom prst="rect">
            <a:avLst/>
          </a:prstGeom>
          <a:noFill/>
        </p:spPr>
        <p:txBody>
          <a:bodyPr wrap="square" rtlCol="0">
            <a:spAutoFit/>
          </a:bodyPr>
          <a:lstStyle/>
          <a:p>
            <a:r>
              <a:rPr lang="en-GB"/>
              <a:t>pituitary</a:t>
            </a:r>
          </a:p>
        </p:txBody>
      </p:sp>
    </p:spTree>
    <p:extLst>
      <p:ext uri="{BB962C8B-B14F-4D97-AF65-F5344CB8AC3E}">
        <p14:creationId xmlns:p14="http://schemas.microsoft.com/office/powerpoint/2010/main" val="3701991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FB016A-0E9D-D9BE-7201-7564485855D6}"/>
              </a:ext>
            </a:extLst>
          </p:cNvPr>
          <p:cNvSpPr/>
          <p:nvPr/>
        </p:nvSpPr>
        <p:spPr>
          <a:xfrm>
            <a:off x="0" y="450475"/>
            <a:ext cx="3244645" cy="60173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Title 1">
            <a:extLst>
              <a:ext uri="{FF2B5EF4-FFF2-40B4-BE49-F238E27FC236}">
                <a16:creationId xmlns:a16="http://schemas.microsoft.com/office/drawing/2014/main" id="{A26C6DA1-38C5-AE57-3EC0-F6B74172458F}"/>
              </a:ext>
            </a:extLst>
          </p:cNvPr>
          <p:cNvSpPr txBox="1">
            <a:spLocks/>
          </p:cNvSpPr>
          <p:nvPr/>
        </p:nvSpPr>
        <p:spPr>
          <a:xfrm>
            <a:off x="155115" y="595434"/>
            <a:ext cx="3150774" cy="4495865"/>
          </a:xfrm>
          <a:prstGeom prst="rect">
            <a:avLst/>
          </a:prstGeom>
        </p:spPr>
        <p:txBody>
          <a:bodyPr vert="horz" lIns="91440" tIns="45720" rIns="91440" bIns="45720" rtlCol="0" anchor="ctr">
            <a:norm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pPr defTabSz="914400"/>
            <a:r>
              <a:rPr lang="en-US" sz="3600">
                <a:solidFill>
                  <a:srgbClr val="FFFFFF"/>
                </a:solidFill>
                <a:latin typeface="+mj-lt"/>
                <a:cs typeface="+mj-cs"/>
              </a:rPr>
              <a:t>Summary  </a:t>
            </a:r>
            <a:endParaRPr lang="en-US" altLang="ko-KR" sz="3600">
              <a:solidFill>
                <a:srgbClr val="FFFFFF"/>
              </a:solidFill>
              <a:latin typeface="+mj-lt"/>
              <a:cs typeface="+mj-cs"/>
            </a:endParaRPr>
          </a:p>
        </p:txBody>
      </p:sp>
      <p:sp>
        <p:nvSpPr>
          <p:cNvPr id="2" name="Title 1">
            <a:extLst>
              <a:ext uri="{FF2B5EF4-FFF2-40B4-BE49-F238E27FC236}">
                <a16:creationId xmlns:a16="http://schemas.microsoft.com/office/drawing/2014/main" id="{7CE2033F-A3BD-0860-C36F-A11972F3E722}"/>
              </a:ext>
            </a:extLst>
          </p:cNvPr>
          <p:cNvSpPr txBox="1">
            <a:spLocks/>
          </p:cNvSpPr>
          <p:nvPr/>
        </p:nvSpPr>
        <p:spPr>
          <a:xfrm>
            <a:off x="3658087" y="131355"/>
            <a:ext cx="7503344" cy="5749618"/>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rtl="0">
              <a:spcBef>
                <a:spcPts val="0"/>
              </a:spcBef>
              <a:spcAft>
                <a:spcPts val="0"/>
              </a:spcAft>
              <a:buFont typeface="Arial" panose="020B0604020202020204" pitchFamily="34" charset="0"/>
              <a:buChar char="•"/>
            </a:pPr>
            <a:endParaRPr lang="en-GB" sz="2000" i="0" u="none" strike="noStrike">
              <a:solidFill>
                <a:srgbClr val="000000"/>
              </a:solidFill>
              <a:effectLst/>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FFD5AEEC-64A5-FE6E-D035-04FB4F8BE842}"/>
              </a:ext>
            </a:extLst>
          </p:cNvPr>
          <p:cNvSpPr/>
          <p:nvPr/>
        </p:nvSpPr>
        <p:spPr>
          <a:xfrm>
            <a:off x="-4390988" y="551541"/>
            <a:ext cx="4277626" cy="4805993"/>
          </a:xfrm>
          <a:prstGeom prst="rect">
            <a:avLst/>
          </a:prstGeom>
        </p:spPr>
        <p:txBody>
          <a:bodyPr/>
          <a:lstStyle/>
          <a:p>
            <a:pPr lvl="0" rtl="0">
              <a:buChar char="•"/>
            </a:pPr>
            <a:r>
              <a:rPr lang="en-GB" b="1"/>
              <a:t>Genetic Correlations</a:t>
            </a:r>
          </a:p>
          <a:p>
            <a:pPr lvl="1" rtl="0">
              <a:buChar char="•"/>
            </a:pPr>
            <a:r>
              <a:rPr lang="en-GB" b="1" i="0">
                <a:latin typeface="+mn-lt"/>
                <a:ea typeface="Arial Unicode MS"/>
              </a:rPr>
              <a:t>Similar patterns for demographic and anthropometric traits</a:t>
            </a:r>
            <a:endParaRPr lang="en-GB"/>
          </a:p>
          <a:p>
            <a:pPr lvl="1" rtl="0">
              <a:buChar char="•"/>
            </a:pPr>
            <a:r>
              <a:rPr lang="en-GB" b="1"/>
              <a:t>Differences for health and psychological traits </a:t>
            </a:r>
          </a:p>
          <a:p>
            <a:pPr lvl="0" rtl="0">
              <a:buChar char="•"/>
            </a:pPr>
            <a:r>
              <a:rPr lang="en-GB" b="1"/>
              <a:t>LD Clumping </a:t>
            </a:r>
          </a:p>
          <a:p>
            <a:pPr lvl="1" rtl="0">
              <a:buChar char="•"/>
            </a:pPr>
            <a:r>
              <a:rPr lang="en-GB" b="1"/>
              <a:t>99 hits for Schizophrenia</a:t>
            </a:r>
          </a:p>
          <a:p>
            <a:pPr lvl="1" rtl="0">
              <a:buChar char="•"/>
            </a:pPr>
            <a:r>
              <a:rPr lang="en-GB" b="1"/>
              <a:t>9 hits for ADHD</a:t>
            </a:r>
          </a:p>
          <a:p>
            <a:pPr lvl="0" rtl="0">
              <a:buChar char="•"/>
            </a:pPr>
            <a:r>
              <a:rPr lang="en-GB" b="1"/>
              <a:t>Gene Level Analysis (MAGMA)</a:t>
            </a:r>
          </a:p>
          <a:p>
            <a:pPr lvl="1" rtl="0">
              <a:buChar char="•"/>
            </a:pPr>
            <a:r>
              <a:rPr lang="en-GB" b="1"/>
              <a:t>Similar brain regions for Schizophrenia </a:t>
            </a:r>
          </a:p>
          <a:p>
            <a:pPr lvl="1" rtl="0">
              <a:buChar char="•"/>
            </a:pPr>
            <a:r>
              <a:rPr lang="en-GB" b="1"/>
              <a:t>Some difference for  ADHD</a:t>
            </a:r>
          </a:p>
        </p:txBody>
      </p:sp>
      <p:sp>
        <p:nvSpPr>
          <p:cNvPr id="62" name="TextBox 61">
            <a:extLst>
              <a:ext uri="{FF2B5EF4-FFF2-40B4-BE49-F238E27FC236}">
                <a16:creationId xmlns:a16="http://schemas.microsoft.com/office/drawing/2014/main" id="{D58432C1-D237-005C-5F8E-C41297ECD3B4}"/>
              </a:ext>
            </a:extLst>
          </p:cNvPr>
          <p:cNvSpPr txBox="1"/>
          <p:nvPr/>
        </p:nvSpPr>
        <p:spPr>
          <a:xfrm>
            <a:off x="3358007" y="731394"/>
            <a:ext cx="8419986" cy="830997"/>
          </a:xfrm>
          <a:prstGeom prst="rect">
            <a:avLst/>
          </a:prstGeom>
          <a:noFill/>
        </p:spPr>
        <p:txBody>
          <a:bodyPr wrap="square" lIns="91440" tIns="45720" rIns="91440" bIns="45720" rtlCol="0" anchor="t">
            <a:spAutoFit/>
          </a:bodyPr>
          <a:lstStyle/>
          <a:p>
            <a:pPr marL="457200" indent="-457200">
              <a:buFont typeface="Arial"/>
              <a:buChar char="•"/>
            </a:pPr>
            <a:r>
              <a:rPr lang="en-GB" sz="2400">
                <a:ea typeface="Calibri" panose="020F0502020204030204"/>
                <a:cs typeface="Calibri" panose="020F0502020204030204"/>
              </a:rPr>
              <a:t>Genetic effects associated with individual psychiatric disorders that's independent of ’p’</a:t>
            </a:r>
          </a:p>
        </p:txBody>
      </p:sp>
      <p:sp>
        <p:nvSpPr>
          <p:cNvPr id="64" name="TextBox 63">
            <a:extLst>
              <a:ext uri="{FF2B5EF4-FFF2-40B4-BE49-F238E27FC236}">
                <a16:creationId xmlns:a16="http://schemas.microsoft.com/office/drawing/2014/main" id="{D86B858B-29FE-4479-4559-0EB07EDBD729}"/>
              </a:ext>
            </a:extLst>
          </p:cNvPr>
          <p:cNvSpPr txBox="1"/>
          <p:nvPr/>
        </p:nvSpPr>
        <p:spPr>
          <a:xfrm>
            <a:off x="3420559" y="3034453"/>
            <a:ext cx="8419986" cy="461665"/>
          </a:xfrm>
          <a:prstGeom prst="rect">
            <a:avLst/>
          </a:prstGeom>
          <a:noFill/>
        </p:spPr>
        <p:txBody>
          <a:bodyPr wrap="square" lIns="91440" tIns="45720" rIns="91440" bIns="45720" rtlCol="0" anchor="t">
            <a:spAutoFit/>
          </a:bodyPr>
          <a:lstStyle/>
          <a:p>
            <a:pPr marL="342900" indent="-342900">
              <a:buFont typeface="Arial"/>
              <a:buChar char="•"/>
            </a:pPr>
            <a:r>
              <a:rPr lang="en-GB" sz="2400">
                <a:solidFill>
                  <a:srgbClr val="000000"/>
                </a:solidFill>
                <a:latin typeface="Calibri"/>
                <a:ea typeface="Calibri" panose="020F0502020204030204"/>
                <a:cs typeface="Calibri"/>
              </a:rPr>
              <a:t>Non-p summary statistics in downstream analysis</a:t>
            </a:r>
            <a:endParaRPr lang="en-US"/>
          </a:p>
        </p:txBody>
      </p:sp>
      <p:sp>
        <p:nvSpPr>
          <p:cNvPr id="65" name="TextBox 64">
            <a:extLst>
              <a:ext uri="{FF2B5EF4-FFF2-40B4-BE49-F238E27FC236}">
                <a16:creationId xmlns:a16="http://schemas.microsoft.com/office/drawing/2014/main" id="{1C8E1D90-4B4F-E661-FFC5-6BE141EE308A}"/>
              </a:ext>
            </a:extLst>
          </p:cNvPr>
          <p:cNvSpPr txBox="1"/>
          <p:nvPr/>
        </p:nvSpPr>
        <p:spPr>
          <a:xfrm>
            <a:off x="3772014" y="1710203"/>
            <a:ext cx="8419986" cy="830997"/>
          </a:xfrm>
          <a:prstGeom prst="rect">
            <a:avLst/>
          </a:prstGeom>
          <a:noFill/>
        </p:spPr>
        <p:txBody>
          <a:bodyPr wrap="square" lIns="91440" tIns="45720" rIns="91440" bIns="45720" rtlCol="0" anchor="t">
            <a:spAutoFit/>
          </a:bodyPr>
          <a:lstStyle/>
          <a:p>
            <a:pPr marL="342900" indent="-342900">
              <a:buFont typeface="Wingdings"/>
              <a:buChar char="§"/>
            </a:pPr>
            <a:r>
              <a:rPr lang="en-GB" sz="2400">
                <a:solidFill>
                  <a:srgbClr val="000000"/>
                </a:solidFill>
                <a:latin typeface="Calibri"/>
                <a:ea typeface="Calibri" panose="020F0502020204030204"/>
                <a:cs typeface="Calibri"/>
              </a:rPr>
              <a:t>No major changes in SNP </a:t>
            </a:r>
            <a:r>
              <a:rPr lang="en-GB" sz="2400" err="1">
                <a:solidFill>
                  <a:srgbClr val="000000"/>
                </a:solidFill>
                <a:latin typeface="Calibri"/>
                <a:ea typeface="Calibri" panose="020F0502020204030204"/>
                <a:cs typeface="Calibri"/>
              </a:rPr>
              <a:t>heritabilities</a:t>
            </a:r>
            <a:endParaRPr lang="en-GB" sz="2400">
              <a:solidFill>
                <a:srgbClr val="000000"/>
              </a:solidFill>
              <a:latin typeface="Calibri"/>
              <a:ea typeface="Calibri" panose="020F0502020204030204"/>
              <a:cs typeface="Calibri"/>
            </a:endParaRPr>
          </a:p>
          <a:p>
            <a:pPr marL="342900" indent="-342900">
              <a:buFont typeface="Wingdings"/>
              <a:buChar char="§"/>
            </a:pPr>
            <a:r>
              <a:rPr lang="en-GB" sz="2400">
                <a:ea typeface="Calibri"/>
                <a:cs typeface="Calibri"/>
              </a:rPr>
              <a:t>Changes in genetic corelations between disorders</a:t>
            </a:r>
            <a:endParaRPr lang="en-GB" sz="2800" i="1" baseline="-25000">
              <a:ea typeface="+mn-lt"/>
              <a:cs typeface="+mn-lt"/>
            </a:endParaRPr>
          </a:p>
        </p:txBody>
      </p:sp>
      <p:sp>
        <p:nvSpPr>
          <p:cNvPr id="67" name="TextBox 66">
            <a:extLst>
              <a:ext uri="{FF2B5EF4-FFF2-40B4-BE49-F238E27FC236}">
                <a16:creationId xmlns:a16="http://schemas.microsoft.com/office/drawing/2014/main" id="{98B540F3-9396-5B65-2410-7E49324D5567}"/>
              </a:ext>
            </a:extLst>
          </p:cNvPr>
          <p:cNvSpPr txBox="1"/>
          <p:nvPr/>
        </p:nvSpPr>
        <p:spPr>
          <a:xfrm>
            <a:off x="3772014" y="3814191"/>
            <a:ext cx="8419986" cy="1200329"/>
          </a:xfrm>
          <a:prstGeom prst="rect">
            <a:avLst/>
          </a:prstGeom>
          <a:noFill/>
        </p:spPr>
        <p:txBody>
          <a:bodyPr wrap="square" lIns="91440" tIns="45720" rIns="91440" bIns="45720" rtlCol="0" anchor="t">
            <a:spAutoFit/>
          </a:bodyPr>
          <a:lstStyle/>
          <a:p>
            <a:pPr marL="342900" indent="-342900">
              <a:buFont typeface="Wingdings"/>
              <a:buChar char="§"/>
            </a:pPr>
            <a:r>
              <a:rPr lang="en-GB" sz="2400">
                <a:solidFill>
                  <a:srgbClr val="000000"/>
                </a:solidFill>
                <a:latin typeface="Calibri"/>
                <a:ea typeface="Calibri" panose="020F0502020204030204"/>
                <a:cs typeface="Calibri"/>
              </a:rPr>
              <a:t>Changes in genetic correlations with external traits </a:t>
            </a:r>
          </a:p>
          <a:p>
            <a:pPr marL="342900" indent="-342900">
              <a:buFont typeface="Wingdings"/>
              <a:buChar char="§"/>
            </a:pPr>
            <a:r>
              <a:rPr lang="en-GB" sz="2400">
                <a:solidFill>
                  <a:srgbClr val="000000"/>
                </a:solidFill>
                <a:latin typeface="Calibri"/>
                <a:ea typeface="Calibri" panose="020F0502020204030204"/>
                <a:cs typeface="Calibri"/>
              </a:rPr>
              <a:t>LD clumping identified (novel) independent significant hits</a:t>
            </a:r>
          </a:p>
          <a:p>
            <a:pPr marL="342900" indent="-342900">
              <a:buFont typeface="Wingdings"/>
              <a:buChar char="§"/>
            </a:pPr>
            <a:r>
              <a:rPr lang="en-GB" sz="2400">
                <a:solidFill>
                  <a:srgbClr val="000000"/>
                </a:solidFill>
                <a:latin typeface="Calibri"/>
                <a:ea typeface="Calibri" panose="020F0502020204030204"/>
                <a:cs typeface="Calibri"/>
              </a:rPr>
              <a:t>Changes in patterns of enrichment in the brain</a:t>
            </a:r>
          </a:p>
        </p:txBody>
      </p:sp>
    </p:spTree>
    <p:extLst>
      <p:ext uri="{BB962C8B-B14F-4D97-AF65-F5344CB8AC3E}">
        <p14:creationId xmlns:p14="http://schemas.microsoft.com/office/powerpoint/2010/main" val="22635338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FB016A-0E9D-D9BE-7201-7564485855D6}"/>
              </a:ext>
            </a:extLst>
          </p:cNvPr>
          <p:cNvSpPr/>
          <p:nvPr/>
        </p:nvSpPr>
        <p:spPr>
          <a:xfrm>
            <a:off x="0" y="450475"/>
            <a:ext cx="3244645" cy="60173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Title 1">
            <a:extLst>
              <a:ext uri="{FF2B5EF4-FFF2-40B4-BE49-F238E27FC236}">
                <a16:creationId xmlns:a16="http://schemas.microsoft.com/office/drawing/2014/main" id="{A26C6DA1-38C5-AE57-3EC0-F6B74172458F}"/>
              </a:ext>
            </a:extLst>
          </p:cNvPr>
          <p:cNvSpPr txBox="1">
            <a:spLocks/>
          </p:cNvSpPr>
          <p:nvPr/>
        </p:nvSpPr>
        <p:spPr>
          <a:xfrm>
            <a:off x="155115" y="595434"/>
            <a:ext cx="3150774" cy="4495865"/>
          </a:xfrm>
          <a:prstGeom prst="rect">
            <a:avLst/>
          </a:prstGeom>
        </p:spPr>
        <p:txBody>
          <a:bodyPr vert="horz" lIns="91440" tIns="45720" rIns="91440" bIns="45720" rtlCol="0" anchor="ctr">
            <a:norm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pPr defTabSz="914400"/>
            <a:r>
              <a:rPr lang="en-US" sz="3600">
                <a:solidFill>
                  <a:srgbClr val="FFFFFF"/>
                </a:solidFill>
                <a:latin typeface="+mj-lt"/>
                <a:cs typeface="+mj-cs"/>
              </a:rPr>
              <a:t>Discussion</a:t>
            </a:r>
            <a:endParaRPr lang="en-US" altLang="ko-KR" sz="3600">
              <a:solidFill>
                <a:srgbClr val="FFFFFF"/>
              </a:solidFill>
              <a:latin typeface="+mj-lt"/>
              <a:cs typeface="+mj-cs"/>
            </a:endParaRPr>
          </a:p>
        </p:txBody>
      </p:sp>
      <p:sp>
        <p:nvSpPr>
          <p:cNvPr id="2" name="Title 1">
            <a:extLst>
              <a:ext uri="{FF2B5EF4-FFF2-40B4-BE49-F238E27FC236}">
                <a16:creationId xmlns:a16="http://schemas.microsoft.com/office/drawing/2014/main" id="{7CE2033F-A3BD-0860-C36F-A11972F3E722}"/>
              </a:ext>
            </a:extLst>
          </p:cNvPr>
          <p:cNvSpPr txBox="1">
            <a:spLocks/>
          </p:cNvSpPr>
          <p:nvPr/>
        </p:nvSpPr>
        <p:spPr>
          <a:xfrm>
            <a:off x="3658087" y="131355"/>
            <a:ext cx="7503344" cy="5749618"/>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rtl="0">
              <a:spcBef>
                <a:spcPts val="0"/>
              </a:spcBef>
              <a:spcAft>
                <a:spcPts val="0"/>
              </a:spcAft>
              <a:buFont typeface="Arial" panose="020B0604020202020204" pitchFamily="34" charset="0"/>
              <a:buChar char="•"/>
            </a:pPr>
            <a:endParaRPr lang="en-GB" sz="2000" i="0" u="none" strike="noStrike">
              <a:solidFill>
                <a:srgbClr val="000000"/>
              </a:solidFill>
              <a:effectLst/>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D8D698FB-3833-8FC3-B0B3-E635AE8C7575}"/>
              </a:ext>
            </a:extLst>
          </p:cNvPr>
          <p:cNvSpPr txBox="1"/>
          <p:nvPr/>
        </p:nvSpPr>
        <p:spPr>
          <a:xfrm>
            <a:off x="3596843" y="450475"/>
            <a:ext cx="7916779" cy="3046988"/>
          </a:xfrm>
          <a:prstGeom prst="rect">
            <a:avLst/>
          </a:prstGeom>
          <a:noFill/>
        </p:spPr>
        <p:txBody>
          <a:bodyPr wrap="square" lIns="91440" tIns="45720" rIns="91440" bIns="45720" rtlCol="0" anchor="t">
            <a:spAutoFit/>
          </a:bodyPr>
          <a:lstStyle/>
          <a:p>
            <a:endParaRPr lang="en-GB" sz="2400">
              <a:ea typeface="Calibri" panose="020F0502020204030204"/>
              <a:cs typeface="Calibri" panose="020F0502020204030204"/>
            </a:endParaRPr>
          </a:p>
          <a:p>
            <a:pPr marL="342900" indent="-342900">
              <a:buFont typeface="Arial" panose="020B0604020202020204" pitchFamily="34" charset="0"/>
              <a:buChar char="•"/>
            </a:pPr>
            <a:endParaRPr lang="en-GB" sz="2400">
              <a:ea typeface="Calibri" panose="020F0502020204030204"/>
              <a:cs typeface="Calibri" panose="020F0502020204030204"/>
            </a:endParaRPr>
          </a:p>
          <a:p>
            <a:pPr marL="342900" indent="-342900">
              <a:buFont typeface="Arial" panose="020B0604020202020204" pitchFamily="34" charset="0"/>
              <a:buChar char="•"/>
            </a:pPr>
            <a:r>
              <a:rPr lang="en-GB" sz="2400">
                <a:ea typeface="Calibri" panose="020F0502020204030204"/>
                <a:cs typeface="Calibri" panose="020F0502020204030204"/>
              </a:rPr>
              <a:t>Controlling for p may help with exploring the aetiology of the psychiatric conditions.</a:t>
            </a:r>
          </a:p>
          <a:p>
            <a:pPr marL="342900" indent="-342900">
              <a:buFont typeface="Arial" panose="020B0604020202020204" pitchFamily="34" charset="0"/>
              <a:buChar char="•"/>
            </a:pPr>
            <a:endParaRPr lang="en-GB" sz="2400">
              <a:ea typeface="Calibri" panose="020F0502020204030204"/>
              <a:cs typeface="Calibri" panose="020F0502020204030204"/>
            </a:endParaRPr>
          </a:p>
          <a:p>
            <a:pPr marL="342900" indent="-342900">
              <a:buFont typeface="Arial" panose="020B0604020202020204" pitchFamily="34" charset="0"/>
              <a:buChar char="•"/>
            </a:pPr>
            <a:r>
              <a:rPr lang="en-GB" sz="2400">
                <a:ea typeface="Calibri" panose="020F0502020204030204"/>
                <a:cs typeface="Calibri" panose="020F0502020204030204"/>
              </a:rPr>
              <a:t>Psychiatric research might consider control for p depending on the research interest.  </a:t>
            </a:r>
          </a:p>
          <a:p>
            <a:pPr marL="342900" indent="-342900">
              <a:buFont typeface="Arial" panose="020B0604020202020204" pitchFamily="34" charset="0"/>
              <a:buChar char="•"/>
            </a:pPr>
            <a:endParaRPr lang="en-GB" sz="2400">
              <a:ea typeface="Calibri" panose="020F0502020204030204"/>
              <a:cs typeface="Calibri" panose="020F0502020204030204"/>
            </a:endParaRPr>
          </a:p>
        </p:txBody>
      </p:sp>
      <p:sp>
        <p:nvSpPr>
          <p:cNvPr id="7" name="TextBox 6">
            <a:extLst>
              <a:ext uri="{FF2B5EF4-FFF2-40B4-BE49-F238E27FC236}">
                <a16:creationId xmlns:a16="http://schemas.microsoft.com/office/drawing/2014/main" id="{02209E78-3F80-A302-41FA-3DE32FF2CD35}"/>
              </a:ext>
            </a:extLst>
          </p:cNvPr>
          <p:cNvSpPr txBox="1"/>
          <p:nvPr/>
        </p:nvSpPr>
        <p:spPr>
          <a:xfrm>
            <a:off x="3596843" y="3006164"/>
            <a:ext cx="7916779" cy="1938992"/>
          </a:xfrm>
          <a:prstGeom prst="rect">
            <a:avLst/>
          </a:prstGeom>
          <a:noFill/>
        </p:spPr>
        <p:txBody>
          <a:bodyPr wrap="square" lIns="91440" tIns="45720" rIns="91440" bIns="45720" rtlCol="0" anchor="t">
            <a:spAutoFit/>
          </a:bodyPr>
          <a:lstStyle/>
          <a:p>
            <a:endParaRPr lang="en-GB" sz="2400">
              <a:ea typeface="Calibri" panose="020F0502020204030204"/>
              <a:cs typeface="Calibri" panose="020F0502020204030204"/>
            </a:endParaRPr>
          </a:p>
          <a:p>
            <a:pPr marL="342900" indent="-342900">
              <a:buFont typeface="Arial" panose="020B0604020202020204" pitchFamily="34" charset="0"/>
              <a:buChar char="•"/>
            </a:pPr>
            <a:r>
              <a:rPr lang="en-GB" sz="2400">
                <a:ea typeface="Calibri" panose="020F0502020204030204"/>
                <a:cs typeface="Calibri" panose="020F0502020204030204"/>
              </a:rPr>
              <a:t>More powerful, cross-ancestry and publicly available GWASs are required. </a:t>
            </a:r>
          </a:p>
          <a:p>
            <a:pPr marL="342900" indent="-342900">
              <a:buFont typeface="Arial" panose="020B0604020202020204" pitchFamily="34" charset="0"/>
              <a:buChar char="•"/>
            </a:pPr>
            <a:endParaRPr lang="en-GB" sz="2400">
              <a:ea typeface="Calibri" panose="020F0502020204030204"/>
              <a:cs typeface="Calibri" panose="020F0502020204030204"/>
            </a:endParaRPr>
          </a:p>
          <a:p>
            <a:pPr marL="342900" indent="-342900">
              <a:buFont typeface="Arial" panose="020B0604020202020204" pitchFamily="34" charset="0"/>
              <a:buChar char="•"/>
            </a:pPr>
            <a:endParaRPr lang="en-GB" sz="2400">
              <a:ea typeface="Calibri" panose="020F0502020204030204"/>
              <a:cs typeface="Calibri" panose="020F0502020204030204"/>
            </a:endParaRPr>
          </a:p>
        </p:txBody>
      </p:sp>
      <p:pic>
        <p:nvPicPr>
          <p:cNvPr id="8" name="Picture 7" descr="A qr code on a white background&#10;&#10;Description automatically generated">
            <a:extLst>
              <a:ext uri="{FF2B5EF4-FFF2-40B4-BE49-F238E27FC236}">
                <a16:creationId xmlns:a16="http://schemas.microsoft.com/office/drawing/2014/main" id="{AE6B7016-D9D9-17F3-5AAA-AE702FD235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8368" y="4815295"/>
            <a:ext cx="1911350" cy="1911350"/>
          </a:xfrm>
          <a:prstGeom prst="rect">
            <a:avLst/>
          </a:prstGeom>
        </p:spPr>
      </p:pic>
    </p:spTree>
    <p:extLst>
      <p:ext uri="{BB962C8B-B14F-4D97-AF65-F5344CB8AC3E}">
        <p14:creationId xmlns:p14="http://schemas.microsoft.com/office/powerpoint/2010/main" val="3556103449"/>
      </p:ext>
    </p:extLst>
  </p:cSld>
  <p:clrMapOvr>
    <a:masterClrMapping/>
  </p:clrMapOvr>
  <p:extLst>
    <p:ext uri="{6950BFC3-D8DA-4A85-94F7-54DA5524770B}">
      <p188:commentRel xmlns:p188="http://schemas.microsoft.com/office/powerpoint/2018/8/main" r:id="rId3"/>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2FB016A-0E9D-D9BE-7201-7564485855D6}"/>
              </a:ext>
            </a:extLst>
          </p:cNvPr>
          <p:cNvSpPr/>
          <p:nvPr/>
        </p:nvSpPr>
        <p:spPr>
          <a:xfrm>
            <a:off x="0" y="450475"/>
            <a:ext cx="3244645" cy="60173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Title 1">
            <a:extLst>
              <a:ext uri="{FF2B5EF4-FFF2-40B4-BE49-F238E27FC236}">
                <a16:creationId xmlns:a16="http://schemas.microsoft.com/office/drawing/2014/main" id="{A26C6DA1-38C5-AE57-3EC0-F6B74172458F}"/>
              </a:ext>
            </a:extLst>
          </p:cNvPr>
          <p:cNvSpPr txBox="1">
            <a:spLocks/>
          </p:cNvSpPr>
          <p:nvPr/>
        </p:nvSpPr>
        <p:spPr>
          <a:xfrm>
            <a:off x="155115" y="595434"/>
            <a:ext cx="3150774" cy="4495865"/>
          </a:xfrm>
          <a:prstGeom prst="rect">
            <a:avLst/>
          </a:prstGeom>
        </p:spPr>
        <p:txBody>
          <a:bodyPr vert="horz" lIns="91440" tIns="45720" rIns="91440" bIns="45720" rtlCol="0" anchor="ctr">
            <a:norm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pPr defTabSz="914400"/>
            <a:r>
              <a:rPr lang="en-US" sz="3600">
                <a:solidFill>
                  <a:srgbClr val="FFFFFF"/>
                </a:solidFill>
                <a:latin typeface="+mj-lt"/>
                <a:cs typeface="+mj-cs"/>
              </a:rPr>
              <a:t>Next Steps</a:t>
            </a:r>
            <a:endParaRPr lang="en-US" altLang="ko-KR" sz="3600">
              <a:solidFill>
                <a:srgbClr val="FFFFFF"/>
              </a:solidFill>
              <a:latin typeface="+mj-lt"/>
              <a:cs typeface="+mj-cs"/>
            </a:endParaRPr>
          </a:p>
        </p:txBody>
      </p:sp>
      <p:graphicFrame>
        <p:nvGraphicFramePr>
          <p:cNvPr id="16" name="Diagram 15">
            <a:extLst>
              <a:ext uri="{FF2B5EF4-FFF2-40B4-BE49-F238E27FC236}">
                <a16:creationId xmlns:a16="http://schemas.microsoft.com/office/drawing/2014/main" id="{A67A7690-E93B-FB41-A328-9146A2B5C01D}"/>
              </a:ext>
            </a:extLst>
          </p:cNvPr>
          <p:cNvGraphicFramePr/>
          <p:nvPr>
            <p:extLst>
              <p:ext uri="{D42A27DB-BD31-4B8C-83A1-F6EECF244321}">
                <p14:modId xmlns:p14="http://schemas.microsoft.com/office/powerpoint/2010/main" val="2609819098"/>
              </p:ext>
            </p:extLst>
          </p:nvPr>
        </p:nvGraphicFramePr>
        <p:xfrm>
          <a:off x="3244645" y="2508035"/>
          <a:ext cx="8532045" cy="38950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AutoShape 2">
            <a:extLst>
              <a:ext uri="{FF2B5EF4-FFF2-40B4-BE49-F238E27FC236}">
                <a16:creationId xmlns:a16="http://schemas.microsoft.com/office/drawing/2014/main" id="{4FD39B2F-0411-34D5-56CE-C57B13685877}"/>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TextBox 14">
            <a:extLst>
              <a:ext uri="{FF2B5EF4-FFF2-40B4-BE49-F238E27FC236}">
                <a16:creationId xmlns:a16="http://schemas.microsoft.com/office/drawing/2014/main" id="{21E4D101-B9DD-87BB-F816-279C8A90DF40}"/>
              </a:ext>
            </a:extLst>
          </p:cNvPr>
          <p:cNvSpPr txBox="1"/>
          <p:nvPr/>
        </p:nvSpPr>
        <p:spPr>
          <a:xfrm>
            <a:off x="3535716" y="1063792"/>
            <a:ext cx="5664819" cy="646331"/>
          </a:xfrm>
          <a:prstGeom prst="rect">
            <a:avLst/>
          </a:prstGeom>
          <a:noFill/>
        </p:spPr>
        <p:txBody>
          <a:bodyPr wrap="square" rtlCol="0">
            <a:spAutoFit/>
          </a:bodyPr>
          <a:lstStyle/>
          <a:p>
            <a:r>
              <a:rPr lang="en-GB" sz="3600">
                <a:latin typeface="Abadi" panose="020B0604020104020204" pitchFamily="34" charset="0"/>
              </a:rPr>
              <a:t>Just a beginning ……</a:t>
            </a:r>
          </a:p>
        </p:txBody>
      </p:sp>
      <p:sp>
        <p:nvSpPr>
          <p:cNvPr id="17" name="AutoShape 4">
            <a:extLst>
              <a:ext uri="{FF2B5EF4-FFF2-40B4-BE49-F238E27FC236}">
                <a16:creationId xmlns:a16="http://schemas.microsoft.com/office/drawing/2014/main" id="{6BA001B6-4047-2601-1750-515482B4EDF9}"/>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14" name="Picture 13" descr="A yellow sign with black text&#10;&#10;Description automatically generated with medium confidence">
            <a:extLst>
              <a:ext uri="{FF2B5EF4-FFF2-40B4-BE49-F238E27FC236}">
                <a16:creationId xmlns:a16="http://schemas.microsoft.com/office/drawing/2014/main" id="{7A8EF6AD-1153-0610-748B-83A7E7A127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47357" y="116131"/>
            <a:ext cx="2272930" cy="2096961"/>
          </a:xfrm>
          <a:prstGeom prst="rect">
            <a:avLst/>
          </a:prstGeom>
        </p:spPr>
      </p:pic>
      <p:pic>
        <p:nvPicPr>
          <p:cNvPr id="2" name="Picture 1" descr="A qr code on a white background&#10;&#10;Description automatically generated">
            <a:extLst>
              <a:ext uri="{FF2B5EF4-FFF2-40B4-BE49-F238E27FC236}">
                <a16:creationId xmlns:a16="http://schemas.microsoft.com/office/drawing/2014/main" id="{8593EF7B-0055-7838-51B9-7CECCDCD605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87420" y="4830519"/>
            <a:ext cx="1911350" cy="1911350"/>
          </a:xfrm>
          <a:prstGeom prst="rect">
            <a:avLst/>
          </a:prstGeom>
        </p:spPr>
      </p:pic>
    </p:spTree>
    <p:extLst>
      <p:ext uri="{BB962C8B-B14F-4D97-AF65-F5344CB8AC3E}">
        <p14:creationId xmlns:p14="http://schemas.microsoft.com/office/powerpoint/2010/main" val="1305377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D4A5BEB-9A82-BE0E-9422-24859BB65043}"/>
              </a:ext>
            </a:extLst>
          </p:cNvPr>
          <p:cNvSpPr txBox="1">
            <a:spLocks/>
          </p:cNvSpPr>
          <p:nvPr/>
        </p:nvSpPr>
        <p:spPr>
          <a:xfrm>
            <a:off x="841248" y="86212"/>
            <a:ext cx="10506456" cy="10102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GB" b="0" i="0" u="none" strike="noStrike">
                <a:solidFill>
                  <a:srgbClr val="000000"/>
                </a:solidFill>
                <a:effectLst/>
                <a:latin typeface="Calibri" panose="020F0502020204030204" pitchFamily="34" charset="0"/>
                <a:cs typeface="Calibri" panose="020F0502020204030204" pitchFamily="34" charset="0"/>
              </a:rPr>
              <a:t>Thank you</a:t>
            </a:r>
          </a:p>
        </p:txBody>
      </p:sp>
      <p:sp>
        <p:nvSpPr>
          <p:cNvPr id="3" name="TextBox 2">
            <a:extLst>
              <a:ext uri="{FF2B5EF4-FFF2-40B4-BE49-F238E27FC236}">
                <a16:creationId xmlns:a16="http://schemas.microsoft.com/office/drawing/2014/main" id="{1522C9DA-42B7-F96F-98C6-71C20B477DF4}"/>
              </a:ext>
            </a:extLst>
          </p:cNvPr>
          <p:cNvSpPr txBox="1"/>
          <p:nvPr/>
        </p:nvSpPr>
        <p:spPr>
          <a:xfrm>
            <a:off x="841247" y="1617200"/>
            <a:ext cx="4066719" cy="2417805"/>
          </a:xfrm>
          <a:prstGeom prst="rect">
            <a:avLst/>
          </a:prstGeom>
          <a:noFill/>
        </p:spPr>
        <p:txBody>
          <a:bodyPr wrap="square" anchor="t">
            <a:noAutofit/>
          </a:bodyPr>
          <a:lstStyle/>
          <a:p>
            <a:r>
              <a:rPr lang="en-GB" sz="2800" b="1">
                <a:latin typeface="Calibri" panose="020F0502020204030204" pitchFamily="34" charset="0"/>
                <a:cs typeface="Calibri" panose="020F0502020204030204" pitchFamily="34" charset="0"/>
              </a:rPr>
              <a:t>Engin Keser</a:t>
            </a:r>
            <a:endParaRPr lang="en-GB" sz="2800" b="1">
              <a:solidFill>
                <a:srgbClr val="000000"/>
              </a:solidFill>
              <a:latin typeface="Calibri" panose="020F0502020204030204" pitchFamily="34" charset="0"/>
              <a:cs typeface="Calibri" panose="020F0502020204030204" pitchFamily="34" charset="0"/>
            </a:endParaRPr>
          </a:p>
          <a:p>
            <a:r>
              <a:rPr lang="en-GB" sz="2800" b="1">
                <a:solidFill>
                  <a:srgbClr val="000000"/>
                </a:solidFill>
                <a:latin typeface="Calibri" panose="020F0502020204030204" pitchFamily="34" charset="0"/>
                <a:cs typeface="Calibri" panose="020F0502020204030204" pitchFamily="34" charset="0"/>
              </a:rPr>
              <a:t>Margherita </a:t>
            </a:r>
            <a:r>
              <a:rPr lang="en-GB" sz="2800" b="1" err="1">
                <a:solidFill>
                  <a:srgbClr val="000000"/>
                </a:solidFill>
                <a:latin typeface="Calibri" panose="020F0502020204030204" pitchFamily="34" charset="0"/>
                <a:cs typeface="Calibri" panose="020F0502020204030204" pitchFamily="34" charset="0"/>
              </a:rPr>
              <a:t>Malanchini</a:t>
            </a:r>
            <a:endParaRPr lang="en-GB" sz="2800" b="1">
              <a:solidFill>
                <a:srgbClr val="000000"/>
              </a:solidFill>
              <a:latin typeface="Calibri" panose="020F0502020204030204" pitchFamily="34" charset="0"/>
              <a:cs typeface="Calibri" panose="020F0502020204030204" pitchFamily="34" charset="0"/>
            </a:endParaRPr>
          </a:p>
          <a:p>
            <a:pPr rtl="0">
              <a:spcBef>
                <a:spcPts val="0"/>
              </a:spcBef>
              <a:spcAft>
                <a:spcPts val="0"/>
              </a:spcAft>
            </a:pPr>
            <a:r>
              <a:rPr lang="en-GB" sz="2800" b="1">
                <a:solidFill>
                  <a:srgbClr val="000000"/>
                </a:solidFill>
                <a:latin typeface="Calibri" panose="020F0502020204030204" pitchFamily="34" charset="0"/>
                <a:cs typeface="Calibri" panose="020F0502020204030204" pitchFamily="34" charset="0"/>
              </a:rPr>
              <a:t>Robert Plomin</a:t>
            </a:r>
            <a:endParaRPr lang="en-GB" sz="2800" b="1" i="0" u="none" strike="noStrike">
              <a:solidFill>
                <a:srgbClr val="000000"/>
              </a:solidFill>
              <a:effectLst/>
              <a:latin typeface="Calibri" panose="020F0502020204030204" pitchFamily="34" charset="0"/>
              <a:cs typeface="Calibri" panose="020F0502020204030204" pitchFamily="34" charset="0"/>
            </a:endParaRPr>
          </a:p>
          <a:p>
            <a:pPr rtl="0">
              <a:spcBef>
                <a:spcPts val="0"/>
              </a:spcBef>
              <a:spcAft>
                <a:spcPts val="0"/>
              </a:spcAft>
            </a:pPr>
            <a:r>
              <a:rPr lang="en-GB" sz="2800">
                <a:solidFill>
                  <a:srgbClr val="000000"/>
                </a:solidFill>
                <a:latin typeface="Calibri" panose="020F0502020204030204" pitchFamily="34" charset="0"/>
                <a:cs typeface="Calibri" panose="020F0502020204030204" pitchFamily="34" charset="0"/>
              </a:rPr>
              <a:t>Andrea Allegrini</a:t>
            </a:r>
          </a:p>
          <a:p>
            <a:pPr rtl="0">
              <a:spcBef>
                <a:spcPts val="0"/>
              </a:spcBef>
              <a:spcAft>
                <a:spcPts val="0"/>
              </a:spcAft>
            </a:pPr>
            <a:r>
              <a:rPr lang="en-GB" sz="2800" i="0" u="none" strike="noStrike" err="1">
                <a:solidFill>
                  <a:srgbClr val="000000"/>
                </a:solidFill>
                <a:effectLst/>
                <a:latin typeface="Calibri" panose="020F0502020204030204" pitchFamily="34" charset="0"/>
                <a:cs typeface="Calibri" panose="020F0502020204030204" pitchFamily="34" charset="0"/>
              </a:rPr>
              <a:t>Kaili</a:t>
            </a:r>
            <a:r>
              <a:rPr lang="en-GB" sz="2800" i="0" u="none" strike="noStrike">
                <a:solidFill>
                  <a:srgbClr val="000000"/>
                </a:solidFill>
                <a:effectLst/>
                <a:latin typeface="Calibri" panose="020F0502020204030204" pitchFamily="34" charset="0"/>
                <a:cs typeface="Calibri" panose="020F0502020204030204" pitchFamily="34" charset="0"/>
              </a:rPr>
              <a:t> </a:t>
            </a:r>
            <a:r>
              <a:rPr lang="en-GB" sz="2800" i="0" u="none" strike="noStrike" err="1">
                <a:solidFill>
                  <a:srgbClr val="000000"/>
                </a:solidFill>
                <a:effectLst/>
                <a:latin typeface="Calibri" panose="020F0502020204030204" pitchFamily="34" charset="0"/>
                <a:cs typeface="Calibri" panose="020F0502020204030204" pitchFamily="34" charset="0"/>
              </a:rPr>
              <a:t>Rimfeld</a:t>
            </a:r>
            <a:endParaRPr lang="en-GB" sz="2800" i="0" u="none" strike="noStrike">
              <a:solidFill>
                <a:srgbClr val="000000"/>
              </a:solidFill>
              <a:effectLst/>
              <a:latin typeface="Calibri" panose="020F0502020204030204" pitchFamily="34" charset="0"/>
              <a:cs typeface="Calibri" panose="020F0502020204030204" pitchFamily="34" charset="0"/>
            </a:endParaRPr>
          </a:p>
          <a:p>
            <a:pPr rtl="0">
              <a:spcBef>
                <a:spcPts val="0"/>
              </a:spcBef>
              <a:spcAft>
                <a:spcPts val="0"/>
              </a:spcAft>
            </a:pPr>
            <a:r>
              <a:rPr lang="en-GB" sz="2800">
                <a:solidFill>
                  <a:srgbClr val="000000"/>
                </a:solidFill>
                <a:latin typeface="Calibri" panose="020F0502020204030204" pitchFamily="34" charset="0"/>
                <a:cs typeface="Calibri" panose="020F0502020204030204" pitchFamily="34" charset="0"/>
              </a:rPr>
              <a:t>Members of the </a:t>
            </a:r>
            <a:r>
              <a:rPr lang="en-GB" sz="2800" err="1">
                <a:solidFill>
                  <a:srgbClr val="000000"/>
                </a:solidFill>
                <a:latin typeface="Calibri" panose="020F0502020204030204" pitchFamily="34" charset="0"/>
                <a:cs typeface="Calibri" panose="020F0502020204030204" pitchFamily="34" charset="0"/>
              </a:rPr>
              <a:t>CoDE</a:t>
            </a:r>
            <a:r>
              <a:rPr lang="en-GB" sz="2800">
                <a:solidFill>
                  <a:srgbClr val="000000"/>
                </a:solidFill>
                <a:latin typeface="Calibri" panose="020F0502020204030204" pitchFamily="34" charset="0"/>
                <a:cs typeface="Calibri" panose="020F0502020204030204" pitchFamily="34" charset="0"/>
              </a:rPr>
              <a:t> Lab</a:t>
            </a:r>
            <a:endParaRPr lang="en-GB" sz="2800" i="0" u="none" strike="noStrike">
              <a:solidFill>
                <a:srgbClr val="000000"/>
              </a:solidFill>
              <a:effectLst/>
              <a:latin typeface="Calibri" panose="020F0502020204030204" pitchFamily="34" charset="0"/>
              <a:cs typeface="Calibri" panose="020F0502020204030204" pitchFamily="34" charset="0"/>
            </a:endParaRPr>
          </a:p>
        </p:txBody>
      </p:sp>
      <p:pic>
        <p:nvPicPr>
          <p:cNvPr id="7" name="Picture 6" descr="A person with long hair wearing a blue shirt&#10;&#10;Description automatically generated with low confidence">
            <a:extLst>
              <a:ext uri="{FF2B5EF4-FFF2-40B4-BE49-F238E27FC236}">
                <a16:creationId xmlns:a16="http://schemas.microsoft.com/office/drawing/2014/main" id="{72FCEF43-28BB-1EB7-7300-BC97EA803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8032" y="4307714"/>
            <a:ext cx="1661760" cy="2215680"/>
          </a:xfrm>
          <a:prstGeom prst="rect">
            <a:avLst/>
          </a:prstGeom>
        </p:spPr>
      </p:pic>
      <p:pic>
        <p:nvPicPr>
          <p:cNvPr id="12" name="Picture 11" descr="A picture containing human face, person, portrait, chin&#10;&#10;Description automatically generated">
            <a:extLst>
              <a:ext uri="{FF2B5EF4-FFF2-40B4-BE49-F238E27FC236}">
                <a16:creationId xmlns:a16="http://schemas.microsoft.com/office/drawing/2014/main" id="{0980DFCE-BB9D-03E6-677C-E47E854DD3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71434" y="4322152"/>
            <a:ext cx="1760994" cy="2201242"/>
          </a:xfrm>
          <a:prstGeom prst="rect">
            <a:avLst/>
          </a:prstGeom>
        </p:spPr>
      </p:pic>
      <p:pic>
        <p:nvPicPr>
          <p:cNvPr id="13" name="Picture 12">
            <a:extLst>
              <a:ext uri="{FF2B5EF4-FFF2-40B4-BE49-F238E27FC236}">
                <a16:creationId xmlns:a16="http://schemas.microsoft.com/office/drawing/2014/main" id="{EAF2864E-0FE4-FD8E-2E5C-830BAA8E1374}"/>
              </a:ext>
            </a:extLst>
          </p:cNvPr>
          <p:cNvPicPr>
            <a:picLocks noChangeAspect="1"/>
          </p:cNvPicPr>
          <p:nvPr/>
        </p:nvPicPr>
        <p:blipFill>
          <a:blip r:embed="rId5">
            <a:alphaModFix/>
          </a:blip>
          <a:stretch>
            <a:fillRect/>
          </a:stretch>
        </p:blipFill>
        <p:spPr>
          <a:xfrm>
            <a:off x="9753109" y="134648"/>
            <a:ext cx="1884919" cy="1024412"/>
          </a:xfrm>
          <a:prstGeom prst="rect">
            <a:avLst/>
          </a:prstGeom>
        </p:spPr>
      </p:pic>
      <p:pic>
        <p:nvPicPr>
          <p:cNvPr id="14" name="Picture 13">
            <a:extLst>
              <a:ext uri="{FF2B5EF4-FFF2-40B4-BE49-F238E27FC236}">
                <a16:creationId xmlns:a16="http://schemas.microsoft.com/office/drawing/2014/main" id="{50D6A2AB-5B46-17D4-75DE-A684C0B09E2A}"/>
              </a:ext>
            </a:extLst>
          </p:cNvPr>
          <p:cNvPicPr>
            <a:picLocks noChangeAspect="1"/>
          </p:cNvPicPr>
          <p:nvPr/>
        </p:nvPicPr>
        <p:blipFill>
          <a:blip r:embed="rId6"/>
          <a:stretch>
            <a:fillRect/>
          </a:stretch>
        </p:blipFill>
        <p:spPr>
          <a:xfrm>
            <a:off x="7931933" y="134648"/>
            <a:ext cx="1821176" cy="1024412"/>
          </a:xfrm>
          <a:prstGeom prst="rect">
            <a:avLst/>
          </a:prstGeom>
        </p:spPr>
      </p:pic>
      <p:pic>
        <p:nvPicPr>
          <p:cNvPr id="16" name="Picture 15" descr="A black text on a white background&#10;&#10;Description automatically generated with medium confidence">
            <a:extLst>
              <a:ext uri="{FF2B5EF4-FFF2-40B4-BE49-F238E27FC236}">
                <a16:creationId xmlns:a16="http://schemas.microsoft.com/office/drawing/2014/main" id="{E1E5AAB1-2354-2D62-4F84-4119B433BB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6314" y="1683540"/>
            <a:ext cx="3261390" cy="812686"/>
          </a:xfrm>
          <a:prstGeom prst="rect">
            <a:avLst/>
          </a:prstGeom>
        </p:spPr>
      </p:pic>
      <p:pic>
        <p:nvPicPr>
          <p:cNvPr id="18" name="Picture 17" descr="A picture containing text, font, graphics, logo&#10;&#10;Description automatically generated">
            <a:extLst>
              <a:ext uri="{FF2B5EF4-FFF2-40B4-BE49-F238E27FC236}">
                <a16:creationId xmlns:a16="http://schemas.microsoft.com/office/drawing/2014/main" id="{3B49BC2A-D61A-E6DE-E126-7C0CF54A09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8083" y="2567591"/>
            <a:ext cx="3099685" cy="784730"/>
          </a:xfrm>
          <a:prstGeom prst="rect">
            <a:avLst/>
          </a:prstGeom>
        </p:spPr>
      </p:pic>
      <p:pic>
        <p:nvPicPr>
          <p:cNvPr id="22" name="Picture 21" descr="A picture containing font, text, logo, screenshot&#10;&#10;Description automatically generated">
            <a:extLst>
              <a:ext uri="{FF2B5EF4-FFF2-40B4-BE49-F238E27FC236}">
                <a16:creationId xmlns:a16="http://schemas.microsoft.com/office/drawing/2014/main" id="{20156303-9ECD-64AB-3DCD-B6F0956FEE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284372" y="3512619"/>
            <a:ext cx="3063332" cy="1121961"/>
          </a:xfrm>
          <a:prstGeom prst="rect">
            <a:avLst/>
          </a:prstGeom>
        </p:spPr>
      </p:pic>
      <p:pic>
        <p:nvPicPr>
          <p:cNvPr id="4098" name="Picture 2" descr="Joining our group from China - China Scholarship Council (CSC) funding  available at Kent - RESEARCH GROUP / PHYSICS OF QUANTUM MATERIALS -  Research at Kent">
            <a:extLst>
              <a:ext uri="{FF2B5EF4-FFF2-40B4-BE49-F238E27FC236}">
                <a16:creationId xmlns:a16="http://schemas.microsoft.com/office/drawing/2014/main" id="{768B2D81-22B9-158A-EE84-5CE48A6A85C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56359" y="4680618"/>
            <a:ext cx="3719358" cy="20911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A06F62D9-F4BF-6398-3D36-957825A00668}"/>
              </a:ext>
            </a:extLst>
          </p:cNvPr>
          <p:cNvPicPr>
            <a:picLocks noChangeAspect="1"/>
          </p:cNvPicPr>
          <p:nvPr/>
        </p:nvPicPr>
        <p:blipFill>
          <a:blip r:embed="rId11"/>
          <a:stretch>
            <a:fillRect/>
          </a:stretch>
        </p:blipFill>
        <p:spPr>
          <a:xfrm>
            <a:off x="5027026" y="1683540"/>
            <a:ext cx="2010056" cy="2019582"/>
          </a:xfrm>
          <a:prstGeom prst="rect">
            <a:avLst/>
          </a:prstGeom>
        </p:spPr>
      </p:pic>
      <p:pic>
        <p:nvPicPr>
          <p:cNvPr id="1026" name="Picture 2" descr="Open Science Framework (OSF) - DATACC">
            <a:extLst>
              <a:ext uri="{FF2B5EF4-FFF2-40B4-BE49-F238E27FC236}">
                <a16:creationId xmlns:a16="http://schemas.microsoft.com/office/drawing/2014/main" id="{5C0F5CD9-00A4-C18D-E70C-2A172723AB8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t="20703" b="19755"/>
          <a:stretch/>
        </p:blipFill>
        <p:spPr bwMode="auto">
          <a:xfrm>
            <a:off x="1964246" y="4811343"/>
            <a:ext cx="1876158" cy="11220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qr code on a white background&#10;&#10;Description automatically generated">
            <a:extLst>
              <a:ext uri="{FF2B5EF4-FFF2-40B4-BE49-F238E27FC236}">
                <a16:creationId xmlns:a16="http://schemas.microsoft.com/office/drawing/2014/main" id="{B7F892BC-7AC3-36C4-6844-9B12890A7D7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0" y="4416716"/>
            <a:ext cx="1911350" cy="1911350"/>
          </a:xfrm>
          <a:prstGeom prst="rect">
            <a:avLst/>
          </a:prstGeom>
        </p:spPr>
      </p:pic>
    </p:spTree>
    <p:extLst>
      <p:ext uri="{BB962C8B-B14F-4D97-AF65-F5344CB8AC3E}">
        <p14:creationId xmlns:p14="http://schemas.microsoft.com/office/powerpoint/2010/main" val="27101378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26C6DA1-38C5-AE57-3EC0-F6B74172458F}"/>
              </a:ext>
            </a:extLst>
          </p:cNvPr>
          <p:cNvSpPr txBox="1">
            <a:spLocks/>
          </p:cNvSpPr>
          <p:nvPr/>
        </p:nvSpPr>
        <p:spPr>
          <a:xfrm>
            <a:off x="197111" y="1385108"/>
            <a:ext cx="3150774" cy="2371148"/>
          </a:xfrm>
          <a:prstGeom prst="rect">
            <a:avLst/>
          </a:prstGeom>
        </p:spPr>
        <p:txBody>
          <a:bodyPr vert="horz" lIns="91440" tIns="45720" rIns="91440" bIns="45720" rtlCol="0" anchor="ctr">
            <a:norm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pPr defTabSz="914400"/>
            <a:r>
              <a:rPr lang="en-US" altLang="ko-KR" sz="3600">
                <a:solidFill>
                  <a:srgbClr val="FFFFFF"/>
                </a:solidFill>
                <a:latin typeface="+mj-lt"/>
                <a:cs typeface="+mj-cs"/>
              </a:rPr>
              <a:t>Part 2</a:t>
            </a:r>
          </a:p>
        </p:txBody>
      </p:sp>
      <p:graphicFrame>
        <p:nvGraphicFramePr>
          <p:cNvPr id="5" name="Diagram 4">
            <a:extLst>
              <a:ext uri="{FF2B5EF4-FFF2-40B4-BE49-F238E27FC236}">
                <a16:creationId xmlns:a16="http://schemas.microsoft.com/office/drawing/2014/main" id="{D6945FE5-3070-06FC-A176-03C26A7FBD4A}"/>
              </a:ext>
            </a:extLst>
          </p:cNvPr>
          <p:cNvGraphicFramePr/>
          <p:nvPr/>
        </p:nvGraphicFramePr>
        <p:xfrm>
          <a:off x="2454348" y="1173100"/>
          <a:ext cx="8304140" cy="53014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1">
            <a:extLst>
              <a:ext uri="{FF2B5EF4-FFF2-40B4-BE49-F238E27FC236}">
                <a16:creationId xmlns:a16="http://schemas.microsoft.com/office/drawing/2014/main" id="{AB981864-21A9-0568-78B1-8090201815FC}"/>
              </a:ext>
            </a:extLst>
          </p:cNvPr>
          <p:cNvSpPr txBox="1">
            <a:spLocks/>
          </p:cNvSpPr>
          <p:nvPr/>
        </p:nvSpPr>
        <p:spPr>
          <a:xfrm>
            <a:off x="1884107" y="383458"/>
            <a:ext cx="9860217" cy="1813076"/>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rtl="0">
              <a:spcBef>
                <a:spcPts val="0"/>
              </a:spcBef>
              <a:spcAft>
                <a:spcPts val="0"/>
              </a:spcAft>
            </a:pPr>
            <a:r>
              <a:rPr lang="en-GB" sz="3200" b="1" i="0">
                <a:solidFill>
                  <a:srgbClr val="000000"/>
                </a:solidFill>
                <a:effectLst/>
                <a:latin typeface="Calibri" panose="020F0502020204030204" pitchFamily="34" charset="0"/>
              </a:rPr>
              <a:t>Comparing genetic effects on psychiatric disorders before </a:t>
            </a:r>
            <a:r>
              <a:rPr lang="en-GB" sz="3200" b="1">
                <a:solidFill>
                  <a:srgbClr val="000000"/>
                </a:solidFill>
                <a:latin typeface="Calibri" panose="020F0502020204030204" pitchFamily="34" charset="0"/>
              </a:rPr>
              <a:t>and after residualizing for ‘p’</a:t>
            </a:r>
            <a:endParaRPr lang="en-GB" sz="3200" b="1" i="0">
              <a:solidFill>
                <a:srgbClr val="000000"/>
              </a:solidFill>
              <a:effectLst/>
              <a:latin typeface="Calibri" panose="020F0502020204030204" pitchFamily="34" charset="0"/>
            </a:endParaRPr>
          </a:p>
        </p:txBody>
      </p:sp>
      <p:sp>
        <p:nvSpPr>
          <p:cNvPr id="6" name="Rectangle 5">
            <a:extLst>
              <a:ext uri="{FF2B5EF4-FFF2-40B4-BE49-F238E27FC236}">
                <a16:creationId xmlns:a16="http://schemas.microsoft.com/office/drawing/2014/main" id="{43CE801D-2309-405E-C0A1-59656DF9B041}"/>
              </a:ext>
            </a:extLst>
          </p:cNvPr>
          <p:cNvSpPr/>
          <p:nvPr/>
        </p:nvSpPr>
        <p:spPr>
          <a:xfrm>
            <a:off x="0" y="420329"/>
            <a:ext cx="1828799" cy="60173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Title 1">
            <a:extLst>
              <a:ext uri="{FF2B5EF4-FFF2-40B4-BE49-F238E27FC236}">
                <a16:creationId xmlns:a16="http://schemas.microsoft.com/office/drawing/2014/main" id="{80D46049-F726-74C0-1253-6D6B7EBF14CA}"/>
              </a:ext>
            </a:extLst>
          </p:cNvPr>
          <p:cNvSpPr txBox="1">
            <a:spLocks/>
          </p:cNvSpPr>
          <p:nvPr/>
        </p:nvSpPr>
        <p:spPr>
          <a:xfrm>
            <a:off x="1" y="993434"/>
            <a:ext cx="1828798" cy="1743075"/>
          </a:xfrm>
          <a:prstGeom prst="rect">
            <a:avLst/>
          </a:prstGeom>
        </p:spPr>
        <p:txBody>
          <a:bodyPr vert="horz" lIns="91440" tIns="45720" rIns="91440" bIns="45720" rtlCol="0" anchor="ctr">
            <a:norm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pPr defTabSz="914400"/>
            <a:r>
              <a:rPr lang="en-US" altLang="ko-KR" sz="2400" b="1">
                <a:solidFill>
                  <a:schemeClr val="tx1"/>
                </a:solidFill>
                <a:latin typeface="+mn-lt"/>
                <a:cs typeface="+mj-cs"/>
              </a:rPr>
              <a:t>Downstream Analyses</a:t>
            </a:r>
          </a:p>
        </p:txBody>
      </p:sp>
    </p:spTree>
    <p:extLst>
      <p:ext uri="{BB962C8B-B14F-4D97-AF65-F5344CB8AC3E}">
        <p14:creationId xmlns:p14="http://schemas.microsoft.com/office/powerpoint/2010/main" val="286748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2EBB61CD-D848-49CD-A90A-AFCA0B149958}"/>
                                            </p:graphicEl>
                                          </p:spTgt>
                                        </p:tgtEl>
                                        <p:attrNameLst>
                                          <p:attrName>style.visibility</p:attrName>
                                        </p:attrNameLst>
                                      </p:cBhvr>
                                      <p:to>
                                        <p:strVal val="visible"/>
                                      </p:to>
                                    </p:set>
                                    <p:animEffect transition="in" filter="fade">
                                      <p:cBhvr>
                                        <p:cTn id="7" dur="500"/>
                                        <p:tgtEl>
                                          <p:spTgt spid="5">
                                            <p:graphicEl>
                                              <a:dgm id="{2EBB61CD-D848-49CD-A90A-AFCA0B149958}"/>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graphicEl>
                                              <a:dgm id="{52191C63-4281-4077-B47B-0AE9E71F12B7}"/>
                                            </p:graphicEl>
                                          </p:spTgt>
                                        </p:tgtEl>
                                        <p:attrNameLst>
                                          <p:attrName>style.visibility</p:attrName>
                                        </p:attrNameLst>
                                      </p:cBhvr>
                                      <p:to>
                                        <p:strVal val="visible"/>
                                      </p:to>
                                    </p:set>
                                    <p:animEffect transition="in" filter="fade">
                                      <p:cBhvr>
                                        <p:cTn id="10" dur="500"/>
                                        <p:tgtEl>
                                          <p:spTgt spid="5">
                                            <p:graphicEl>
                                              <a:dgm id="{52191C63-4281-4077-B47B-0AE9E71F12B7}"/>
                                            </p:graphic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graphicEl>
                                              <a:dgm id="{53F84098-BB2B-4D5B-BC3A-FAA3434F56A4}"/>
                                            </p:graphicEl>
                                          </p:spTgt>
                                        </p:tgtEl>
                                        <p:attrNameLst>
                                          <p:attrName>style.visibility</p:attrName>
                                        </p:attrNameLst>
                                      </p:cBhvr>
                                      <p:to>
                                        <p:strVal val="visible"/>
                                      </p:to>
                                    </p:set>
                                    <p:animEffect transition="in" filter="fade">
                                      <p:cBhvr>
                                        <p:cTn id="13" dur="500"/>
                                        <p:tgtEl>
                                          <p:spTgt spid="5">
                                            <p:graphicEl>
                                              <a:dgm id="{53F84098-BB2B-4D5B-BC3A-FAA3434F56A4}"/>
                                            </p:graphic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
                                            <p:graphicEl>
                                              <a:dgm id="{1BF43029-AD26-4C60-8D95-1863472A5690}"/>
                                            </p:graphicEl>
                                          </p:spTgt>
                                        </p:tgtEl>
                                        <p:attrNameLst>
                                          <p:attrName>style.visibility</p:attrName>
                                        </p:attrNameLst>
                                      </p:cBhvr>
                                      <p:to>
                                        <p:strVal val="visible"/>
                                      </p:to>
                                    </p:set>
                                    <p:animEffect transition="in" filter="fade">
                                      <p:cBhvr>
                                        <p:cTn id="18" dur="500"/>
                                        <p:tgtEl>
                                          <p:spTgt spid="5">
                                            <p:graphicEl>
                                              <a:dgm id="{1BF43029-AD26-4C60-8D95-1863472A5690}"/>
                                            </p:graphic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
                                            <p:graphicEl>
                                              <a:dgm id="{12C4354E-AA70-47F0-A798-55132C2BC2AF}"/>
                                            </p:graphicEl>
                                          </p:spTgt>
                                        </p:tgtEl>
                                        <p:attrNameLst>
                                          <p:attrName>style.visibility</p:attrName>
                                        </p:attrNameLst>
                                      </p:cBhvr>
                                      <p:to>
                                        <p:strVal val="visible"/>
                                      </p:to>
                                    </p:set>
                                    <p:animEffect transition="in" filter="fade">
                                      <p:cBhvr>
                                        <p:cTn id="21" dur="500"/>
                                        <p:tgtEl>
                                          <p:spTgt spid="5">
                                            <p:graphicEl>
                                              <a:dgm id="{12C4354E-AA70-47F0-A798-55132C2BC2AF}"/>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D745A317-F4A9-426B-BCF2-8D704C4FD871}"/>
                                            </p:graphicEl>
                                          </p:spTgt>
                                        </p:tgtEl>
                                        <p:attrNameLst>
                                          <p:attrName>style.visibility</p:attrName>
                                        </p:attrNameLst>
                                      </p:cBhvr>
                                      <p:to>
                                        <p:strVal val="visible"/>
                                      </p:to>
                                    </p:set>
                                    <p:animEffect transition="in" filter="fade">
                                      <p:cBhvr>
                                        <p:cTn id="26" dur="500"/>
                                        <p:tgtEl>
                                          <p:spTgt spid="5">
                                            <p:graphicEl>
                                              <a:dgm id="{D745A317-F4A9-426B-BCF2-8D704C4FD871}"/>
                                            </p:graphic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graphicEl>
                                              <a:dgm id="{F749550E-68F1-4406-A260-F12ACDF00249}"/>
                                            </p:graphicEl>
                                          </p:spTgt>
                                        </p:tgtEl>
                                        <p:attrNameLst>
                                          <p:attrName>style.visibility</p:attrName>
                                        </p:attrNameLst>
                                      </p:cBhvr>
                                      <p:to>
                                        <p:strVal val="visible"/>
                                      </p:to>
                                    </p:set>
                                    <p:animEffect transition="in" filter="fade">
                                      <p:cBhvr>
                                        <p:cTn id="29" dur="500"/>
                                        <p:tgtEl>
                                          <p:spTgt spid="5">
                                            <p:graphicEl>
                                              <a:dgm id="{F749550E-68F1-4406-A260-F12ACDF00249}"/>
                                            </p:graphic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graphicEl>
                                              <a:dgm id="{A516A65A-152A-46B7-B066-A61100587CF8}"/>
                                            </p:graphicEl>
                                          </p:spTgt>
                                        </p:tgtEl>
                                        <p:attrNameLst>
                                          <p:attrName>style.visibility</p:attrName>
                                        </p:attrNameLst>
                                      </p:cBhvr>
                                      <p:to>
                                        <p:strVal val="visible"/>
                                      </p:to>
                                    </p:set>
                                    <p:animEffect transition="in" filter="fade">
                                      <p:cBhvr>
                                        <p:cTn id="32" dur="500"/>
                                        <p:tgtEl>
                                          <p:spTgt spid="5">
                                            <p:graphicEl>
                                              <a:dgm id="{A516A65A-152A-46B7-B066-A61100587CF8}"/>
                                            </p:graphic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B193AB58-643C-4104-B338-45A858EFC3EA}"/>
                                            </p:graphicEl>
                                          </p:spTgt>
                                        </p:tgtEl>
                                        <p:attrNameLst>
                                          <p:attrName>style.visibility</p:attrName>
                                        </p:attrNameLst>
                                      </p:cBhvr>
                                      <p:to>
                                        <p:strVal val="visible"/>
                                      </p:to>
                                    </p:set>
                                    <p:animEffect transition="in" filter="fade">
                                      <p:cBhvr>
                                        <p:cTn id="35" dur="500"/>
                                        <p:tgtEl>
                                          <p:spTgt spid="5">
                                            <p:graphicEl>
                                              <a:dgm id="{B193AB58-643C-4104-B338-45A858EFC3EA}"/>
                                            </p:graphic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5">
                                            <p:graphicEl>
                                              <a:dgm id="{254C90C7-EBDF-461C-B663-D0B236C9733B}"/>
                                            </p:graphicEl>
                                          </p:spTgt>
                                        </p:tgtEl>
                                        <p:attrNameLst>
                                          <p:attrName>style.visibility</p:attrName>
                                        </p:attrNameLst>
                                      </p:cBhvr>
                                      <p:to>
                                        <p:strVal val="visible"/>
                                      </p:to>
                                    </p:set>
                                    <p:animEffect transition="in" filter="fade">
                                      <p:cBhvr>
                                        <p:cTn id="40" dur="500"/>
                                        <p:tgtEl>
                                          <p:spTgt spid="5">
                                            <p:graphicEl>
                                              <a:dgm id="{254C90C7-EBDF-461C-B663-D0B236C9733B}"/>
                                            </p:graphic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5">
                                            <p:graphicEl>
                                              <a:dgm id="{728053C0-F973-4460-9912-178609123752}"/>
                                            </p:graphicEl>
                                          </p:spTgt>
                                        </p:tgtEl>
                                        <p:attrNameLst>
                                          <p:attrName>style.visibility</p:attrName>
                                        </p:attrNameLst>
                                      </p:cBhvr>
                                      <p:to>
                                        <p:strVal val="visible"/>
                                      </p:to>
                                    </p:set>
                                    <p:animEffect transition="in" filter="fade">
                                      <p:cBhvr>
                                        <p:cTn id="43" dur="500"/>
                                        <p:tgtEl>
                                          <p:spTgt spid="5">
                                            <p:graphicEl>
                                              <a:dgm id="{728053C0-F973-4460-9912-178609123752}"/>
                                            </p:graphic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
                                            <p:graphicEl>
                                              <a:dgm id="{CC87A99C-E912-45F9-AD21-FC2C36C79D76}"/>
                                            </p:graphicEl>
                                          </p:spTgt>
                                        </p:tgtEl>
                                        <p:attrNameLst>
                                          <p:attrName>style.visibility</p:attrName>
                                        </p:attrNameLst>
                                      </p:cBhvr>
                                      <p:to>
                                        <p:strVal val="visible"/>
                                      </p:to>
                                    </p:set>
                                    <p:animEffect transition="in" filter="fade">
                                      <p:cBhvr>
                                        <p:cTn id="46" dur="500"/>
                                        <p:tgtEl>
                                          <p:spTgt spid="5">
                                            <p:graphicEl>
                                              <a:dgm id="{CC87A99C-E912-45F9-AD21-FC2C36C79D76}"/>
                                            </p:graphicEl>
                                          </p:spTgt>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5">
                                            <p:graphicEl>
                                              <a:dgm id="{6CD8FB2E-25B3-41DD-9630-EC885159C9D8}"/>
                                            </p:graphicEl>
                                          </p:spTgt>
                                        </p:tgtEl>
                                        <p:attrNameLst>
                                          <p:attrName>style.visibility</p:attrName>
                                        </p:attrNameLst>
                                      </p:cBhvr>
                                      <p:to>
                                        <p:strVal val="visible"/>
                                      </p:to>
                                    </p:set>
                                    <p:animEffect transition="in" filter="fade">
                                      <p:cBhvr>
                                        <p:cTn id="49" dur="500"/>
                                        <p:tgtEl>
                                          <p:spTgt spid="5">
                                            <p:graphicEl>
                                              <a:dgm id="{6CD8FB2E-25B3-41DD-9630-EC885159C9D8}"/>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AtOnce"/>
        </p:bldSub>
      </p:bldGraphic>
    </p:bldLst>
  </p:timing>
  <p:extLst>
    <p:ext uri="{6950BFC3-D8DA-4A85-94F7-54DA5524770B}">
      <p188:commentRel xmlns:p188="http://schemas.microsoft.com/office/powerpoint/2018/8/main" r:id="rId3"/>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40BA9A1-3F97-F2CD-0ED1-441B4825B281}"/>
              </a:ext>
            </a:extLst>
          </p:cNvPr>
          <p:cNvPicPr>
            <a:picLocks noChangeAspect="1"/>
          </p:cNvPicPr>
          <p:nvPr/>
        </p:nvPicPr>
        <p:blipFill>
          <a:blip r:embed="rId3"/>
          <a:stretch>
            <a:fillRect/>
          </a:stretch>
        </p:blipFill>
        <p:spPr>
          <a:xfrm>
            <a:off x="0" y="17189"/>
            <a:ext cx="12192000" cy="6823621"/>
          </a:xfrm>
          <a:prstGeom prst="rect">
            <a:avLst/>
          </a:prstGeom>
        </p:spPr>
      </p:pic>
    </p:spTree>
    <p:extLst>
      <p:ext uri="{BB962C8B-B14F-4D97-AF65-F5344CB8AC3E}">
        <p14:creationId xmlns:p14="http://schemas.microsoft.com/office/powerpoint/2010/main" val="21625167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8" name="Freeform: Shape 9">
            <a:extLst>
              <a:ext uri="{FF2B5EF4-FFF2-40B4-BE49-F238E27FC236}">
                <a16:creationId xmlns:a16="http://schemas.microsoft.com/office/drawing/2014/main" id="{66B332A4-D438-4773-A77F-5ED49A448D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53768" y="0"/>
            <a:ext cx="8284464" cy="6858000"/>
          </a:xfrm>
          <a:custGeom>
            <a:avLst/>
            <a:gdLst>
              <a:gd name="connsiteX0" fmla="*/ 1818109 w 8284464"/>
              <a:gd name="connsiteY0" fmla="*/ 0 h 6858000"/>
              <a:gd name="connsiteX1" fmla="*/ 6466355 w 8284464"/>
              <a:gd name="connsiteY1" fmla="*/ 0 h 6858000"/>
              <a:gd name="connsiteX2" fmla="*/ 6620596 w 8284464"/>
              <a:gd name="connsiteY2" fmla="*/ 109683 h 6858000"/>
              <a:gd name="connsiteX3" fmla="*/ 8284464 w 8284464"/>
              <a:gd name="connsiteY3" fmla="*/ 3429000 h 6858000"/>
              <a:gd name="connsiteX4" fmla="*/ 6620596 w 8284464"/>
              <a:gd name="connsiteY4" fmla="*/ 6748318 h 6858000"/>
              <a:gd name="connsiteX5" fmla="*/ 6466355 w 8284464"/>
              <a:gd name="connsiteY5" fmla="*/ 6858000 h 6858000"/>
              <a:gd name="connsiteX6" fmla="*/ 1818109 w 8284464"/>
              <a:gd name="connsiteY6" fmla="*/ 6858000 h 6858000"/>
              <a:gd name="connsiteX7" fmla="*/ 1663869 w 8284464"/>
              <a:gd name="connsiteY7" fmla="*/ 6748318 h 6858000"/>
              <a:gd name="connsiteX8" fmla="*/ 0 w 8284464"/>
              <a:gd name="connsiteY8" fmla="*/ 3429000 h 6858000"/>
              <a:gd name="connsiteX9" fmla="*/ 1663869 w 8284464"/>
              <a:gd name="connsiteY9" fmla="*/ 10968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284464" h="6858000">
                <a:moveTo>
                  <a:pt x="1818109" y="0"/>
                </a:moveTo>
                <a:lnTo>
                  <a:pt x="6466355" y="0"/>
                </a:lnTo>
                <a:lnTo>
                  <a:pt x="6620596" y="109683"/>
                </a:lnTo>
                <a:cubicBezTo>
                  <a:pt x="7630666" y="865069"/>
                  <a:pt x="8284464" y="2070683"/>
                  <a:pt x="8284464" y="3429000"/>
                </a:cubicBezTo>
                <a:cubicBezTo>
                  <a:pt x="8284464" y="4787317"/>
                  <a:pt x="7630666" y="5992931"/>
                  <a:pt x="6620596" y="6748318"/>
                </a:cubicBezTo>
                <a:lnTo>
                  <a:pt x="6466355" y="6858000"/>
                </a:lnTo>
                <a:lnTo>
                  <a:pt x="1818109" y="6858000"/>
                </a:lnTo>
                <a:lnTo>
                  <a:pt x="1663869" y="6748318"/>
                </a:lnTo>
                <a:cubicBezTo>
                  <a:pt x="653798" y="5992931"/>
                  <a:pt x="0" y="4787317"/>
                  <a:pt x="0" y="3429000"/>
                </a:cubicBezTo>
                <a:cubicBezTo>
                  <a:pt x="0" y="2070683"/>
                  <a:pt x="653798" y="865069"/>
                  <a:pt x="1663869" y="109683"/>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1">
            <a:extLst>
              <a:ext uri="{FF2B5EF4-FFF2-40B4-BE49-F238E27FC236}">
                <a16:creationId xmlns:a16="http://schemas.microsoft.com/office/drawing/2014/main" id="{DF9AD32D-FF05-44F4-BD4D-9CEE89B71E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18360" y="0"/>
            <a:ext cx="7955280" cy="6858000"/>
          </a:xfrm>
          <a:custGeom>
            <a:avLst/>
            <a:gdLst>
              <a:gd name="connsiteX0" fmla="*/ 1962423 w 7955280"/>
              <a:gd name="connsiteY0" fmla="*/ 0 h 6858000"/>
              <a:gd name="connsiteX1" fmla="*/ 5992858 w 7955280"/>
              <a:gd name="connsiteY1" fmla="*/ 0 h 6858000"/>
              <a:gd name="connsiteX2" fmla="*/ 6040191 w 7955280"/>
              <a:gd name="connsiteY2" fmla="*/ 27216 h 6858000"/>
              <a:gd name="connsiteX3" fmla="*/ 7955280 w 7955280"/>
              <a:gd name="connsiteY3" fmla="*/ 3429000 h 6858000"/>
              <a:gd name="connsiteX4" fmla="*/ 6040191 w 7955280"/>
              <a:gd name="connsiteY4" fmla="*/ 6830784 h 6858000"/>
              <a:gd name="connsiteX5" fmla="*/ 5992858 w 7955280"/>
              <a:gd name="connsiteY5" fmla="*/ 6858000 h 6858000"/>
              <a:gd name="connsiteX6" fmla="*/ 1962423 w 7955280"/>
              <a:gd name="connsiteY6" fmla="*/ 6858000 h 6858000"/>
              <a:gd name="connsiteX7" fmla="*/ 1915089 w 7955280"/>
              <a:gd name="connsiteY7" fmla="*/ 6830784 h 6858000"/>
              <a:gd name="connsiteX8" fmla="*/ 0 w 7955280"/>
              <a:gd name="connsiteY8" fmla="*/ 3429000 h 6858000"/>
              <a:gd name="connsiteX9" fmla="*/ 1915089 w 7955280"/>
              <a:gd name="connsiteY9" fmla="*/ 2721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55280" h="6858000">
                <a:moveTo>
                  <a:pt x="1962423" y="0"/>
                </a:moveTo>
                <a:lnTo>
                  <a:pt x="5992858" y="0"/>
                </a:lnTo>
                <a:lnTo>
                  <a:pt x="6040191" y="27216"/>
                </a:lnTo>
                <a:cubicBezTo>
                  <a:pt x="7188332" y="724844"/>
                  <a:pt x="7955280" y="1987357"/>
                  <a:pt x="7955280" y="3429000"/>
                </a:cubicBezTo>
                <a:cubicBezTo>
                  <a:pt x="7955280" y="4870644"/>
                  <a:pt x="7188332" y="6133157"/>
                  <a:pt x="6040191" y="6830784"/>
                </a:cubicBezTo>
                <a:lnTo>
                  <a:pt x="5992858" y="6858000"/>
                </a:lnTo>
                <a:lnTo>
                  <a:pt x="1962423" y="6858000"/>
                </a:lnTo>
                <a:lnTo>
                  <a:pt x="1915089" y="6830784"/>
                </a:lnTo>
                <a:cubicBezTo>
                  <a:pt x="766948" y="6133157"/>
                  <a:pt x="0" y="4870644"/>
                  <a:pt x="0" y="3429000"/>
                </a:cubicBezTo>
                <a:cubicBezTo>
                  <a:pt x="0" y="1987357"/>
                  <a:pt x="766948" y="724844"/>
                  <a:pt x="1915089" y="27216"/>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itle 1">
            <a:extLst>
              <a:ext uri="{FF2B5EF4-FFF2-40B4-BE49-F238E27FC236}">
                <a16:creationId xmlns:a16="http://schemas.microsoft.com/office/drawing/2014/main" id="{4D4A5BEB-9A82-BE0E-9422-24859BB65043}"/>
              </a:ext>
            </a:extLst>
          </p:cNvPr>
          <p:cNvSpPr txBox="1">
            <a:spLocks/>
          </p:cNvSpPr>
          <p:nvPr/>
        </p:nvSpPr>
        <p:spPr>
          <a:xfrm>
            <a:off x="2555631" y="1441938"/>
            <a:ext cx="7080738" cy="397412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spcAft>
                <a:spcPts val="600"/>
              </a:spcAft>
            </a:pPr>
            <a:r>
              <a:rPr lang="en-US" sz="5400" b="1">
                <a:solidFill>
                  <a:schemeClr val="bg1">
                    <a:lumMod val="95000"/>
                    <a:lumOff val="5000"/>
                  </a:schemeClr>
                </a:solidFill>
              </a:rPr>
              <a:t>Thank you for listening</a:t>
            </a:r>
          </a:p>
        </p:txBody>
      </p:sp>
    </p:spTree>
    <p:extLst>
      <p:ext uri="{BB962C8B-B14F-4D97-AF65-F5344CB8AC3E}">
        <p14:creationId xmlns:p14="http://schemas.microsoft.com/office/powerpoint/2010/main" val="3660811642"/>
      </p:ext>
    </p:extLst>
  </p:cSld>
  <p:clrMapOvr>
    <a:overrideClrMapping bg1="dk1" tx1="lt1" bg2="dk2" tx2="lt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5D29F-C75A-29E9-5DBF-2B2A39199B0E}"/>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kern="1200">
                <a:solidFill>
                  <a:schemeClr val="tx2"/>
                </a:solidFill>
                <a:latin typeface="+mj-lt"/>
                <a:ea typeface="+mj-ea"/>
                <a:cs typeface="+mj-cs"/>
              </a:rPr>
              <a:t>Additional Slides</a:t>
            </a:r>
            <a:br>
              <a:rPr lang="en-US" kern="1200">
                <a:solidFill>
                  <a:schemeClr val="tx2"/>
                </a:solidFill>
                <a:latin typeface="+mj-lt"/>
                <a:ea typeface="+mj-ea"/>
                <a:cs typeface="+mj-cs"/>
              </a:rPr>
            </a:br>
            <a:endParaRPr lang="en-US" kern="1200">
              <a:solidFill>
                <a:schemeClr val="tx2"/>
              </a:solidFill>
              <a:latin typeface="+mj-lt"/>
              <a:ea typeface="+mj-ea"/>
              <a:cs typeface="+mj-cs"/>
            </a:endParaRPr>
          </a:p>
        </p:txBody>
      </p:sp>
      <p:pic>
        <p:nvPicPr>
          <p:cNvPr id="7" name="Graphic 6" descr="Teacher">
            <a:extLst>
              <a:ext uri="{FF2B5EF4-FFF2-40B4-BE49-F238E27FC236}">
                <a16:creationId xmlns:a16="http://schemas.microsoft.com/office/drawing/2014/main" id="{EBB74E10-3F03-85F3-9134-B3A3A7C54E8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0470" y="1815320"/>
            <a:ext cx="4141760" cy="4141760"/>
          </a:xfrm>
          <a:custGeom>
            <a:avLst/>
            <a:gdLst/>
            <a:ahLst/>
            <a:cxnLst/>
            <a:rect l="l" t="t" r="r" b="b"/>
            <a:pathLst>
              <a:path w="4141760" h="4377846">
                <a:moveTo>
                  <a:pt x="0" y="0"/>
                </a:moveTo>
                <a:lnTo>
                  <a:pt x="4141760" y="0"/>
                </a:lnTo>
                <a:lnTo>
                  <a:pt x="4141760" y="4377846"/>
                </a:lnTo>
                <a:lnTo>
                  <a:pt x="0" y="4377846"/>
                </a:lnTo>
                <a:close/>
              </a:path>
            </a:pathLst>
          </a:custGeom>
        </p:spPr>
      </p:pic>
    </p:spTree>
    <p:extLst>
      <p:ext uri="{BB962C8B-B14F-4D97-AF65-F5344CB8AC3E}">
        <p14:creationId xmlns:p14="http://schemas.microsoft.com/office/powerpoint/2010/main" val="1024397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Freeform: Shape 16">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Freeform: Shape 18">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tle 1">
            <a:extLst>
              <a:ext uri="{FF2B5EF4-FFF2-40B4-BE49-F238E27FC236}">
                <a16:creationId xmlns:a16="http://schemas.microsoft.com/office/drawing/2014/main" id="{1806E18C-8F9A-6F91-E1B9-F92A15CC89B9}"/>
              </a:ext>
            </a:extLst>
          </p:cNvPr>
          <p:cNvSpPr txBox="1">
            <a:spLocks/>
          </p:cNvSpPr>
          <p:nvPr/>
        </p:nvSpPr>
        <p:spPr>
          <a:xfrm>
            <a:off x="371094" y="1161288"/>
            <a:ext cx="3438144" cy="1124712"/>
          </a:xfrm>
          <a:prstGeom prst="rect">
            <a:avLst/>
          </a:prstGeom>
        </p:spPr>
        <p:txBody>
          <a:bodyPr vert="horz" lIns="91440" tIns="45720" rIns="91440" bIns="45720" rtlCol="0" anchor="b">
            <a:norm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pPr defTabSz="914400">
              <a:spcAft>
                <a:spcPts val="600"/>
              </a:spcAft>
            </a:pPr>
            <a:r>
              <a:rPr lang="en-US" altLang="ko-KR" sz="2800" b="1" kern="1200">
                <a:solidFill>
                  <a:schemeClr val="tx1"/>
                </a:solidFill>
                <a:latin typeface="+mj-lt"/>
                <a:ea typeface="+mj-ea"/>
                <a:cs typeface="+mj-cs"/>
              </a:rPr>
              <a:t>Results: Independent Hits of the Non-Ps</a:t>
            </a:r>
            <a:endParaRPr lang="en-US" sz="2800" kern="1200">
              <a:solidFill>
                <a:schemeClr val="tx1"/>
              </a:solidFill>
              <a:latin typeface="+mj-lt"/>
              <a:ea typeface="+mj-ea"/>
              <a:cs typeface="+mj-cs"/>
            </a:endParaRPr>
          </a:p>
        </p:txBody>
      </p:sp>
      <p:sp>
        <p:nvSpPr>
          <p:cNvPr id="21" name="Rectangle 20">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3" name="Rectangle 22">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0EBD52CC-91CF-E173-A1E8-DB71DC1201AC}"/>
              </a:ext>
            </a:extLst>
          </p:cNvPr>
          <p:cNvSpPr txBox="1"/>
          <p:nvPr/>
        </p:nvSpPr>
        <p:spPr>
          <a:xfrm>
            <a:off x="371094" y="2718054"/>
            <a:ext cx="3438906" cy="3207258"/>
          </a:xfrm>
          <a:prstGeom prst="rect">
            <a:avLst/>
          </a:prstGeom>
        </p:spPr>
        <p:txBody>
          <a:bodyPr vert="horz" lIns="91440" tIns="45720" rIns="91440" bIns="45720" rtlCol="0" anchor="t">
            <a:normAutofit/>
          </a:bodyPr>
          <a:lstStyle/>
          <a:p>
            <a:pPr marL="285750" indent="-228600" defTabSz="914400" fontAlgn="b">
              <a:lnSpc>
                <a:spcPct val="90000"/>
              </a:lnSpc>
              <a:spcAft>
                <a:spcPts val="600"/>
              </a:spcAft>
              <a:buFont typeface="Arial" panose="020B0604020202020204" pitchFamily="34" charset="0"/>
              <a:buChar char="•"/>
            </a:pPr>
            <a:r>
              <a:rPr lang="en-US" sz="1700">
                <a:effectLst/>
              </a:rPr>
              <a:t>Independent hits were identified within a 250kb window, r2 &lt; 0.1, p &lt; 5x10-8</a:t>
            </a:r>
          </a:p>
          <a:p>
            <a:pPr marL="285750" indent="-228600" defTabSz="914400" fontAlgn="b">
              <a:lnSpc>
                <a:spcPct val="90000"/>
              </a:lnSpc>
              <a:spcAft>
                <a:spcPts val="600"/>
              </a:spcAft>
              <a:buFont typeface="Arial" panose="020B0604020202020204" pitchFamily="34" charset="0"/>
              <a:buChar char="•"/>
            </a:pPr>
            <a:r>
              <a:rPr lang="en-US" sz="1700">
                <a:effectLst/>
              </a:rPr>
              <a:t>Genes were mapped based on physical position 35kb upstream, 10kb downstream. </a:t>
            </a:r>
          </a:p>
          <a:p>
            <a:pPr indent="-228600" defTabSz="914400">
              <a:lnSpc>
                <a:spcPct val="90000"/>
              </a:lnSpc>
              <a:spcAft>
                <a:spcPts val="600"/>
              </a:spcAft>
              <a:buFont typeface="Arial" panose="020B0604020202020204" pitchFamily="34" charset="0"/>
              <a:buChar char="•"/>
            </a:pPr>
            <a:endParaRPr lang="en-US" sz="1700"/>
          </a:p>
        </p:txBody>
      </p:sp>
      <p:graphicFrame>
        <p:nvGraphicFramePr>
          <p:cNvPr id="2" name="Table 2">
            <a:extLst>
              <a:ext uri="{FF2B5EF4-FFF2-40B4-BE49-F238E27FC236}">
                <a16:creationId xmlns:a16="http://schemas.microsoft.com/office/drawing/2014/main" id="{CB839830-EF98-EDE3-8C5E-02D6E044FA4C}"/>
              </a:ext>
            </a:extLst>
          </p:cNvPr>
          <p:cNvGraphicFramePr>
            <a:graphicFrameLocks noGrp="1"/>
          </p:cNvGraphicFramePr>
          <p:nvPr>
            <p:extLst>
              <p:ext uri="{D42A27DB-BD31-4B8C-83A1-F6EECF244321}">
                <p14:modId xmlns:p14="http://schemas.microsoft.com/office/powerpoint/2010/main" val="3372799815"/>
              </p:ext>
            </p:extLst>
          </p:nvPr>
        </p:nvGraphicFramePr>
        <p:xfrm>
          <a:off x="5034012" y="843533"/>
          <a:ext cx="6651851" cy="5280179"/>
        </p:xfrm>
        <a:graphic>
          <a:graphicData uri="http://schemas.openxmlformats.org/drawingml/2006/table">
            <a:tbl>
              <a:tblPr firstRow="1" bandRow="1">
                <a:tableStyleId>{5C22544A-7EE6-4342-B048-85BDC9FD1C3A}</a:tableStyleId>
              </a:tblPr>
              <a:tblGrid>
                <a:gridCol w="1533057">
                  <a:extLst>
                    <a:ext uri="{9D8B030D-6E8A-4147-A177-3AD203B41FA5}">
                      <a16:colId xmlns:a16="http://schemas.microsoft.com/office/drawing/2014/main" val="893120930"/>
                    </a:ext>
                  </a:extLst>
                </a:gridCol>
                <a:gridCol w="2363705">
                  <a:extLst>
                    <a:ext uri="{9D8B030D-6E8A-4147-A177-3AD203B41FA5}">
                      <a16:colId xmlns:a16="http://schemas.microsoft.com/office/drawing/2014/main" val="4205308620"/>
                    </a:ext>
                  </a:extLst>
                </a:gridCol>
                <a:gridCol w="2755089">
                  <a:extLst>
                    <a:ext uri="{9D8B030D-6E8A-4147-A177-3AD203B41FA5}">
                      <a16:colId xmlns:a16="http://schemas.microsoft.com/office/drawing/2014/main" val="2764926060"/>
                    </a:ext>
                  </a:extLst>
                </a:gridCol>
              </a:tblGrid>
              <a:tr h="1367010">
                <a:tc>
                  <a:txBody>
                    <a:bodyPr/>
                    <a:lstStyle/>
                    <a:p>
                      <a:r>
                        <a:rPr lang="en-GB" sz="2600"/>
                        <a:t>Non-Ps</a:t>
                      </a:r>
                    </a:p>
                  </a:txBody>
                  <a:tcPr marL="119913" marR="119913" marT="59957" marB="59957"/>
                </a:tc>
                <a:tc>
                  <a:txBody>
                    <a:bodyPr/>
                    <a:lstStyle/>
                    <a:p>
                      <a:r>
                        <a:rPr lang="en-GB" sz="2600"/>
                        <a:t>Number of Independent  hits</a:t>
                      </a:r>
                    </a:p>
                  </a:txBody>
                  <a:tcPr marL="119913" marR="119913" marT="59957" marB="59957"/>
                </a:tc>
                <a:tc>
                  <a:txBody>
                    <a:bodyPr/>
                    <a:lstStyle/>
                    <a:p>
                      <a:r>
                        <a:rPr lang="en-GB" sz="2600"/>
                        <a:t>Associated Loci</a:t>
                      </a:r>
                    </a:p>
                  </a:txBody>
                  <a:tcPr marL="119913" marR="119913" marT="59957" marB="59957"/>
                </a:tc>
                <a:extLst>
                  <a:ext uri="{0D108BD9-81ED-4DB2-BD59-A6C34878D82A}">
                    <a16:rowId xmlns:a16="http://schemas.microsoft.com/office/drawing/2014/main" val="3964193425"/>
                  </a:ext>
                </a:extLst>
              </a:tr>
              <a:tr h="497640">
                <a:tc>
                  <a:txBody>
                    <a:bodyPr/>
                    <a:lstStyle/>
                    <a:p>
                      <a:pPr rtl="0" fontAlgn="b"/>
                      <a:r>
                        <a:rPr lang="en-GB" sz="2600">
                          <a:effectLst/>
                        </a:rPr>
                        <a:t>SCZ</a:t>
                      </a:r>
                    </a:p>
                  </a:txBody>
                  <a:tcPr marL="37473" marR="37473" marT="24982" marB="24982" anchor="b"/>
                </a:tc>
                <a:tc>
                  <a:txBody>
                    <a:bodyPr/>
                    <a:lstStyle/>
                    <a:p>
                      <a:pPr algn="r" rtl="0" fontAlgn="b"/>
                      <a:r>
                        <a:rPr lang="en-GB" sz="2600">
                          <a:effectLst/>
                        </a:rPr>
                        <a:t>99</a:t>
                      </a:r>
                    </a:p>
                  </a:txBody>
                  <a:tcPr marL="37473" marR="37473" marT="24982" marB="24982" anchor="b"/>
                </a:tc>
                <a:tc>
                  <a:txBody>
                    <a:bodyPr/>
                    <a:lstStyle/>
                    <a:p>
                      <a:pPr algn="r" rtl="0" fontAlgn="b"/>
                      <a:r>
                        <a:rPr lang="en-GB" sz="2600">
                          <a:effectLst/>
                        </a:rPr>
                        <a:t>82</a:t>
                      </a:r>
                    </a:p>
                  </a:txBody>
                  <a:tcPr marL="37473" marR="37473" marT="24982" marB="24982" anchor="b"/>
                </a:tc>
                <a:extLst>
                  <a:ext uri="{0D108BD9-81ED-4DB2-BD59-A6C34878D82A}">
                    <a16:rowId xmlns:a16="http://schemas.microsoft.com/office/drawing/2014/main" val="4006574044"/>
                  </a:ext>
                </a:extLst>
              </a:tr>
              <a:tr h="497640">
                <a:tc>
                  <a:txBody>
                    <a:bodyPr/>
                    <a:lstStyle/>
                    <a:p>
                      <a:pPr rtl="0" fontAlgn="b"/>
                      <a:r>
                        <a:rPr lang="en-GB" sz="2600">
                          <a:effectLst/>
                        </a:rPr>
                        <a:t>BIP</a:t>
                      </a:r>
                    </a:p>
                  </a:txBody>
                  <a:tcPr marL="37473" marR="37473" marT="24982" marB="24982" anchor="b"/>
                </a:tc>
                <a:tc>
                  <a:txBody>
                    <a:bodyPr/>
                    <a:lstStyle/>
                    <a:p>
                      <a:pPr algn="r" rtl="0" fontAlgn="b"/>
                      <a:r>
                        <a:rPr lang="en-GB" sz="2600">
                          <a:effectLst/>
                        </a:rPr>
                        <a:t>23</a:t>
                      </a:r>
                    </a:p>
                  </a:txBody>
                  <a:tcPr marL="37473" marR="37473" marT="24982" marB="24982" anchor="b"/>
                </a:tc>
                <a:tc>
                  <a:txBody>
                    <a:bodyPr/>
                    <a:lstStyle/>
                    <a:p>
                      <a:pPr algn="r" rtl="0" fontAlgn="b"/>
                      <a:r>
                        <a:rPr lang="en-GB" sz="2600">
                          <a:effectLst/>
                        </a:rPr>
                        <a:t>21</a:t>
                      </a:r>
                    </a:p>
                  </a:txBody>
                  <a:tcPr marL="37473" marR="37473" marT="24982" marB="24982" anchor="b"/>
                </a:tc>
                <a:extLst>
                  <a:ext uri="{0D108BD9-81ED-4DB2-BD59-A6C34878D82A}">
                    <a16:rowId xmlns:a16="http://schemas.microsoft.com/office/drawing/2014/main" val="2516844042"/>
                  </a:ext>
                </a:extLst>
              </a:tr>
              <a:tr h="497640">
                <a:tc>
                  <a:txBody>
                    <a:bodyPr/>
                    <a:lstStyle/>
                    <a:p>
                      <a:pPr rtl="0" fontAlgn="b"/>
                      <a:r>
                        <a:rPr lang="en-GB" sz="2600">
                          <a:effectLst/>
                        </a:rPr>
                        <a:t>ADHD</a:t>
                      </a:r>
                    </a:p>
                  </a:txBody>
                  <a:tcPr marL="37473" marR="37473" marT="24982" marB="24982" anchor="b"/>
                </a:tc>
                <a:tc>
                  <a:txBody>
                    <a:bodyPr/>
                    <a:lstStyle/>
                    <a:p>
                      <a:pPr algn="r" rtl="0" fontAlgn="b"/>
                      <a:r>
                        <a:rPr lang="en-GB" sz="2600">
                          <a:effectLst/>
                        </a:rPr>
                        <a:t>7</a:t>
                      </a:r>
                    </a:p>
                  </a:txBody>
                  <a:tcPr marL="37473" marR="37473" marT="24982" marB="24982" anchor="b"/>
                </a:tc>
                <a:tc>
                  <a:txBody>
                    <a:bodyPr/>
                    <a:lstStyle/>
                    <a:p>
                      <a:pPr algn="r" rtl="0" fontAlgn="b"/>
                      <a:r>
                        <a:rPr lang="en-GB" sz="2600">
                          <a:effectLst/>
                        </a:rPr>
                        <a:t>6</a:t>
                      </a:r>
                    </a:p>
                  </a:txBody>
                  <a:tcPr marL="37473" marR="37473" marT="24982" marB="24982" anchor="b"/>
                </a:tc>
                <a:extLst>
                  <a:ext uri="{0D108BD9-81ED-4DB2-BD59-A6C34878D82A}">
                    <a16:rowId xmlns:a16="http://schemas.microsoft.com/office/drawing/2014/main" val="2739516210"/>
                  </a:ext>
                </a:extLst>
              </a:tr>
              <a:tr h="497640">
                <a:tc>
                  <a:txBody>
                    <a:bodyPr/>
                    <a:lstStyle/>
                    <a:p>
                      <a:pPr rtl="0" fontAlgn="b"/>
                      <a:r>
                        <a:rPr lang="en-GB" sz="2600">
                          <a:effectLst/>
                        </a:rPr>
                        <a:t>AN</a:t>
                      </a:r>
                    </a:p>
                  </a:txBody>
                  <a:tcPr marL="37473" marR="37473" marT="24982" marB="24982" anchor="b"/>
                </a:tc>
                <a:tc>
                  <a:txBody>
                    <a:bodyPr/>
                    <a:lstStyle/>
                    <a:p>
                      <a:pPr algn="r" rtl="0" fontAlgn="b"/>
                      <a:r>
                        <a:rPr lang="en-GB" sz="2600">
                          <a:effectLst/>
                        </a:rPr>
                        <a:t>3</a:t>
                      </a:r>
                    </a:p>
                  </a:txBody>
                  <a:tcPr marL="37473" marR="37473" marT="24982" marB="24982" anchor="b"/>
                </a:tc>
                <a:tc>
                  <a:txBody>
                    <a:bodyPr/>
                    <a:lstStyle/>
                    <a:p>
                      <a:pPr algn="r" rtl="0" fontAlgn="b"/>
                      <a:r>
                        <a:rPr lang="en-GB" sz="2600">
                          <a:effectLst/>
                        </a:rPr>
                        <a:t>2</a:t>
                      </a:r>
                    </a:p>
                  </a:txBody>
                  <a:tcPr marL="37473" marR="37473" marT="24982" marB="24982" anchor="b"/>
                </a:tc>
                <a:extLst>
                  <a:ext uri="{0D108BD9-81ED-4DB2-BD59-A6C34878D82A}">
                    <a16:rowId xmlns:a16="http://schemas.microsoft.com/office/drawing/2014/main" val="2317380211"/>
                  </a:ext>
                </a:extLst>
              </a:tr>
              <a:tr h="497640">
                <a:tc>
                  <a:txBody>
                    <a:bodyPr/>
                    <a:lstStyle/>
                    <a:p>
                      <a:pPr rtl="0" fontAlgn="b"/>
                      <a:r>
                        <a:rPr lang="en-GB" sz="2600">
                          <a:effectLst/>
                        </a:rPr>
                        <a:t>ALCH</a:t>
                      </a:r>
                    </a:p>
                  </a:txBody>
                  <a:tcPr marL="37473" marR="37473" marT="24982" marB="24982" anchor="b"/>
                </a:tc>
                <a:tc>
                  <a:txBody>
                    <a:bodyPr/>
                    <a:lstStyle/>
                    <a:p>
                      <a:pPr algn="r" rtl="0" fontAlgn="b"/>
                      <a:r>
                        <a:rPr lang="en-GB" sz="2600">
                          <a:effectLst/>
                        </a:rPr>
                        <a:t>2</a:t>
                      </a:r>
                    </a:p>
                  </a:txBody>
                  <a:tcPr marL="37473" marR="37473" marT="24982" marB="24982" anchor="b"/>
                </a:tc>
                <a:tc>
                  <a:txBody>
                    <a:bodyPr/>
                    <a:lstStyle/>
                    <a:p>
                      <a:pPr algn="r" rtl="0" fontAlgn="b"/>
                      <a:r>
                        <a:rPr lang="en-GB" sz="2600">
                          <a:effectLst/>
                        </a:rPr>
                        <a:t>2</a:t>
                      </a:r>
                    </a:p>
                  </a:txBody>
                  <a:tcPr marL="37473" marR="37473" marT="24982" marB="24982" anchor="b"/>
                </a:tc>
                <a:extLst>
                  <a:ext uri="{0D108BD9-81ED-4DB2-BD59-A6C34878D82A}">
                    <a16:rowId xmlns:a16="http://schemas.microsoft.com/office/drawing/2014/main" val="1813382336"/>
                  </a:ext>
                </a:extLst>
              </a:tr>
              <a:tr h="497640">
                <a:tc>
                  <a:txBody>
                    <a:bodyPr/>
                    <a:lstStyle/>
                    <a:p>
                      <a:pPr rtl="0" fontAlgn="b"/>
                      <a:r>
                        <a:rPr lang="en-GB" sz="2600">
                          <a:effectLst/>
                        </a:rPr>
                        <a:t>ASD</a:t>
                      </a:r>
                    </a:p>
                  </a:txBody>
                  <a:tcPr marL="37473" marR="37473" marT="24982" marB="24982" anchor="b"/>
                </a:tc>
                <a:tc>
                  <a:txBody>
                    <a:bodyPr/>
                    <a:lstStyle/>
                    <a:p>
                      <a:pPr algn="r" rtl="0" fontAlgn="b"/>
                      <a:r>
                        <a:rPr lang="en-GB" sz="2600">
                          <a:effectLst/>
                        </a:rPr>
                        <a:t>1</a:t>
                      </a:r>
                    </a:p>
                  </a:txBody>
                  <a:tcPr marL="37473" marR="37473" marT="24982" marB="24982" anchor="b"/>
                </a:tc>
                <a:tc>
                  <a:txBody>
                    <a:bodyPr/>
                    <a:lstStyle/>
                    <a:p>
                      <a:pPr algn="r" rtl="0" fontAlgn="b"/>
                      <a:r>
                        <a:rPr lang="en-GB" sz="2600">
                          <a:effectLst/>
                        </a:rPr>
                        <a:t>1</a:t>
                      </a:r>
                    </a:p>
                  </a:txBody>
                  <a:tcPr marL="37473" marR="37473" marT="24982" marB="24982" anchor="b"/>
                </a:tc>
                <a:extLst>
                  <a:ext uri="{0D108BD9-81ED-4DB2-BD59-A6C34878D82A}">
                    <a16:rowId xmlns:a16="http://schemas.microsoft.com/office/drawing/2014/main" val="741472504"/>
                  </a:ext>
                </a:extLst>
              </a:tr>
              <a:tr h="927329">
                <a:tc gridSpan="3">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2600">
                          <a:effectLst/>
                        </a:rPr>
                        <a:t>*</a:t>
                      </a:r>
                      <a:r>
                        <a:rPr lang="en-GB" sz="2400">
                          <a:effectLst/>
                        </a:rPr>
                        <a:t>Anxiety, OCD, PTSD and TS Non-Ps has no significant hits</a:t>
                      </a:r>
                      <a:endParaRPr lang="en-GB" sz="2600">
                        <a:effectLst/>
                      </a:endParaRPr>
                    </a:p>
                  </a:txBody>
                  <a:tcPr marL="119913" marR="119913" marT="59957" marB="59957"/>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2366658331"/>
                  </a:ext>
                </a:extLst>
              </a:tr>
            </a:tbl>
          </a:graphicData>
        </a:graphic>
      </p:graphicFrame>
    </p:spTree>
    <p:extLst>
      <p:ext uri="{BB962C8B-B14F-4D97-AF65-F5344CB8AC3E}">
        <p14:creationId xmlns:p14="http://schemas.microsoft.com/office/powerpoint/2010/main" val="30756419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850E27-587B-ECD7-DCF8-722D8D8849C8}"/>
              </a:ext>
            </a:extLst>
          </p:cNvPr>
          <p:cNvSpPr>
            <a:spLocks noGrp="1"/>
          </p:cNvSpPr>
          <p:nvPr>
            <p:ph type="title"/>
          </p:nvPr>
        </p:nvSpPr>
        <p:spPr>
          <a:xfrm>
            <a:off x="5462649" y="567047"/>
            <a:ext cx="7920842" cy="710877"/>
          </a:xfrm>
        </p:spPr>
        <p:txBody>
          <a:bodyPr/>
          <a:lstStyle/>
          <a:p>
            <a:r>
              <a:rPr lang="en-GB">
                <a:solidFill>
                  <a:schemeClr val="tx1"/>
                </a:solidFill>
                <a:latin typeface="Arial"/>
                <a:cs typeface="Arial"/>
              </a:rPr>
              <a:t>OCD Genetic Correlations </a:t>
            </a:r>
            <a:endParaRPr lang="en-GB">
              <a:solidFill>
                <a:schemeClr val="tx1"/>
              </a:solidFill>
            </a:endParaRPr>
          </a:p>
        </p:txBody>
      </p:sp>
      <p:pic>
        <p:nvPicPr>
          <p:cNvPr id="7" name="Picture 6">
            <a:extLst>
              <a:ext uri="{FF2B5EF4-FFF2-40B4-BE49-F238E27FC236}">
                <a16:creationId xmlns:a16="http://schemas.microsoft.com/office/drawing/2014/main" id="{43DAFF39-20BD-76C0-A7F2-AFCF0C4A4788}"/>
              </a:ext>
            </a:extLst>
          </p:cNvPr>
          <p:cNvPicPr>
            <a:picLocks noChangeAspect="1"/>
          </p:cNvPicPr>
          <p:nvPr/>
        </p:nvPicPr>
        <p:blipFill>
          <a:blip r:embed="rId2"/>
          <a:stretch>
            <a:fillRect/>
          </a:stretch>
        </p:blipFill>
        <p:spPr>
          <a:xfrm>
            <a:off x="5039883" y="2650210"/>
            <a:ext cx="7388073" cy="3888459"/>
          </a:xfrm>
          <a:prstGeom prst="rect">
            <a:avLst/>
          </a:prstGeom>
        </p:spPr>
      </p:pic>
      <p:pic>
        <p:nvPicPr>
          <p:cNvPr id="8" name="Picture Placeholder 7" descr="A picture containing text, diagram, number, parallel&#10;&#10;Description automatically generated">
            <a:extLst>
              <a:ext uri="{FF2B5EF4-FFF2-40B4-BE49-F238E27FC236}">
                <a16:creationId xmlns:a16="http://schemas.microsoft.com/office/drawing/2014/main" id="{7E3E70E8-5432-7EB1-B6D5-FB090CE52459}"/>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228" r="2228"/>
          <a:stretch>
            <a:fillRect/>
          </a:stretch>
        </p:blipFill>
        <p:spPr/>
      </p:pic>
    </p:spTree>
    <p:extLst>
      <p:ext uri="{BB962C8B-B14F-4D97-AF65-F5344CB8AC3E}">
        <p14:creationId xmlns:p14="http://schemas.microsoft.com/office/powerpoint/2010/main" val="927503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499967-A3E0-4A2A-32F0-65A17AE225DD}"/>
              </a:ext>
            </a:extLst>
          </p:cNvPr>
          <p:cNvSpPr>
            <a:spLocks noGrp="1"/>
          </p:cNvSpPr>
          <p:nvPr>
            <p:ph type="title"/>
          </p:nvPr>
        </p:nvSpPr>
        <p:spPr>
          <a:xfrm>
            <a:off x="5926863" y="806386"/>
            <a:ext cx="5966670" cy="710877"/>
          </a:xfrm>
        </p:spPr>
        <p:txBody>
          <a:bodyPr/>
          <a:lstStyle/>
          <a:p>
            <a:r>
              <a:rPr lang="en-GB">
                <a:solidFill>
                  <a:schemeClr val="tx1"/>
                </a:solidFill>
                <a:latin typeface="Arial"/>
                <a:cs typeface="Arial"/>
              </a:rPr>
              <a:t>ASD Genetic Correlations </a:t>
            </a:r>
            <a:endParaRPr lang="en-GB">
              <a:solidFill>
                <a:schemeClr val="tx1"/>
              </a:solidFill>
            </a:endParaRPr>
          </a:p>
        </p:txBody>
      </p:sp>
      <p:pic>
        <p:nvPicPr>
          <p:cNvPr id="7" name="Picture 6">
            <a:extLst>
              <a:ext uri="{FF2B5EF4-FFF2-40B4-BE49-F238E27FC236}">
                <a16:creationId xmlns:a16="http://schemas.microsoft.com/office/drawing/2014/main" id="{E9AC5E9A-9776-03E1-2973-2B5F8665293E}"/>
              </a:ext>
            </a:extLst>
          </p:cNvPr>
          <p:cNvPicPr>
            <a:picLocks noChangeAspect="1"/>
          </p:cNvPicPr>
          <p:nvPr/>
        </p:nvPicPr>
        <p:blipFill>
          <a:blip r:embed="rId3"/>
          <a:stretch>
            <a:fillRect/>
          </a:stretch>
        </p:blipFill>
        <p:spPr>
          <a:xfrm>
            <a:off x="5167764" y="2620825"/>
            <a:ext cx="7240841" cy="3810969"/>
          </a:xfrm>
          <a:prstGeom prst="rect">
            <a:avLst/>
          </a:prstGeom>
        </p:spPr>
      </p:pic>
      <p:pic>
        <p:nvPicPr>
          <p:cNvPr id="8" name="Picture Placeholder 7" descr="A picture containing text, diagram, number, parallel&#10;&#10;Description automatically generated">
            <a:extLst>
              <a:ext uri="{FF2B5EF4-FFF2-40B4-BE49-F238E27FC236}">
                <a16:creationId xmlns:a16="http://schemas.microsoft.com/office/drawing/2014/main" id="{C5701EC9-2BCB-6AFD-0765-F512FE38FD16}"/>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2228" r="2228"/>
          <a:stretch>
            <a:fillRect/>
          </a:stretch>
        </p:blipFill>
        <p:spPr/>
      </p:pic>
    </p:spTree>
    <p:extLst>
      <p:ext uri="{BB962C8B-B14F-4D97-AF65-F5344CB8AC3E}">
        <p14:creationId xmlns:p14="http://schemas.microsoft.com/office/powerpoint/2010/main" val="2262941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9644E-9965-9B3C-EB28-78E84401C239}"/>
              </a:ext>
            </a:extLst>
          </p:cNvPr>
          <p:cNvSpPr>
            <a:spLocks noGrp="1"/>
          </p:cNvSpPr>
          <p:nvPr>
            <p:ph type="title"/>
          </p:nvPr>
        </p:nvSpPr>
        <p:spPr>
          <a:xfrm>
            <a:off x="5703849" y="640312"/>
            <a:ext cx="5966670" cy="710877"/>
          </a:xfrm>
        </p:spPr>
        <p:txBody>
          <a:bodyPr/>
          <a:lstStyle/>
          <a:p>
            <a:r>
              <a:rPr lang="en-GB">
                <a:solidFill>
                  <a:schemeClr val="tx1"/>
                </a:solidFill>
                <a:latin typeface="Arial"/>
                <a:cs typeface="Arial"/>
              </a:rPr>
              <a:t>AN Genetic Correlations </a:t>
            </a:r>
            <a:endParaRPr lang="en-GB">
              <a:solidFill>
                <a:schemeClr val="tx1"/>
              </a:solidFill>
            </a:endParaRPr>
          </a:p>
        </p:txBody>
      </p:sp>
      <p:pic>
        <p:nvPicPr>
          <p:cNvPr id="7" name="Picture 6">
            <a:extLst>
              <a:ext uri="{FF2B5EF4-FFF2-40B4-BE49-F238E27FC236}">
                <a16:creationId xmlns:a16="http://schemas.microsoft.com/office/drawing/2014/main" id="{AB15FD0E-4EFF-F802-5BE2-EBAB4FF0497A}"/>
              </a:ext>
            </a:extLst>
          </p:cNvPr>
          <p:cNvPicPr>
            <a:picLocks noChangeAspect="1"/>
          </p:cNvPicPr>
          <p:nvPr/>
        </p:nvPicPr>
        <p:blipFill>
          <a:blip r:embed="rId2"/>
          <a:stretch>
            <a:fillRect/>
          </a:stretch>
        </p:blipFill>
        <p:spPr>
          <a:xfrm>
            <a:off x="5172011" y="2225621"/>
            <a:ext cx="7019989" cy="3694731"/>
          </a:xfrm>
          <a:prstGeom prst="rect">
            <a:avLst/>
          </a:prstGeom>
        </p:spPr>
      </p:pic>
      <p:pic>
        <p:nvPicPr>
          <p:cNvPr id="8" name="Picture Placeholder 7" descr="A picture containing text, diagram, screenshot, number&#10;&#10;Description automatically generated">
            <a:extLst>
              <a:ext uri="{FF2B5EF4-FFF2-40B4-BE49-F238E27FC236}">
                <a16:creationId xmlns:a16="http://schemas.microsoft.com/office/drawing/2014/main" id="{AF1CED9A-8A9A-AFF7-3A2B-BCA47F9BF5B3}"/>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228" r="2228"/>
          <a:stretch>
            <a:fillRect/>
          </a:stretch>
        </p:blipFill>
        <p:spPr/>
      </p:pic>
    </p:spTree>
    <p:extLst>
      <p:ext uri="{BB962C8B-B14F-4D97-AF65-F5344CB8AC3E}">
        <p14:creationId xmlns:p14="http://schemas.microsoft.com/office/powerpoint/2010/main" val="1617792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4CA81-C03F-777C-11A6-FAF5A43FFFA9}"/>
              </a:ext>
            </a:extLst>
          </p:cNvPr>
          <p:cNvSpPr>
            <a:spLocks noGrp="1"/>
          </p:cNvSpPr>
          <p:nvPr>
            <p:ph type="title"/>
          </p:nvPr>
        </p:nvSpPr>
        <p:spPr>
          <a:xfrm>
            <a:off x="6225330" y="745178"/>
            <a:ext cx="5966670" cy="710877"/>
          </a:xfrm>
        </p:spPr>
        <p:txBody>
          <a:bodyPr/>
          <a:lstStyle/>
          <a:p>
            <a:r>
              <a:rPr lang="en-GB">
                <a:solidFill>
                  <a:schemeClr val="tx1"/>
                </a:solidFill>
                <a:latin typeface="Arial"/>
                <a:cs typeface="Arial"/>
              </a:rPr>
              <a:t>TS Genetic Correlations</a:t>
            </a:r>
            <a:endParaRPr lang="en-GB">
              <a:solidFill>
                <a:schemeClr val="tx1"/>
              </a:solidFill>
            </a:endParaRPr>
          </a:p>
        </p:txBody>
      </p:sp>
      <p:pic>
        <p:nvPicPr>
          <p:cNvPr id="7" name="Picture 6">
            <a:extLst>
              <a:ext uri="{FF2B5EF4-FFF2-40B4-BE49-F238E27FC236}">
                <a16:creationId xmlns:a16="http://schemas.microsoft.com/office/drawing/2014/main" id="{FA33609C-3500-210D-04E2-CDD83FA3BF91}"/>
              </a:ext>
            </a:extLst>
          </p:cNvPr>
          <p:cNvPicPr>
            <a:picLocks noChangeAspect="1"/>
          </p:cNvPicPr>
          <p:nvPr/>
        </p:nvPicPr>
        <p:blipFill>
          <a:blip r:embed="rId3"/>
          <a:stretch>
            <a:fillRect/>
          </a:stretch>
        </p:blipFill>
        <p:spPr>
          <a:xfrm>
            <a:off x="5039883" y="2671947"/>
            <a:ext cx="7158617" cy="3767693"/>
          </a:xfrm>
          <a:prstGeom prst="rect">
            <a:avLst/>
          </a:prstGeom>
        </p:spPr>
      </p:pic>
      <p:pic>
        <p:nvPicPr>
          <p:cNvPr id="8" name="Picture Placeholder 7" descr="A picture containing text, diagram, number, parallel&#10;&#10;Description automatically generated">
            <a:extLst>
              <a:ext uri="{FF2B5EF4-FFF2-40B4-BE49-F238E27FC236}">
                <a16:creationId xmlns:a16="http://schemas.microsoft.com/office/drawing/2014/main" id="{317EF970-AD70-CC45-D39C-A6059ABFD794}"/>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2228" r="2228"/>
          <a:stretch>
            <a:fillRect/>
          </a:stretch>
        </p:blipFill>
        <p:spPr/>
      </p:pic>
    </p:spTree>
    <p:extLst>
      <p:ext uri="{BB962C8B-B14F-4D97-AF65-F5344CB8AC3E}">
        <p14:creationId xmlns:p14="http://schemas.microsoft.com/office/powerpoint/2010/main" val="1306739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4CA81-C03F-777C-11A6-FAF5A43FFFA9}"/>
              </a:ext>
            </a:extLst>
          </p:cNvPr>
          <p:cNvSpPr>
            <a:spLocks noGrp="1"/>
          </p:cNvSpPr>
          <p:nvPr>
            <p:ph type="title"/>
          </p:nvPr>
        </p:nvSpPr>
        <p:spPr>
          <a:xfrm>
            <a:off x="5928445" y="745178"/>
            <a:ext cx="6386265" cy="710877"/>
          </a:xfrm>
        </p:spPr>
        <p:txBody>
          <a:bodyPr/>
          <a:lstStyle/>
          <a:p>
            <a:r>
              <a:rPr lang="en-GB">
                <a:solidFill>
                  <a:schemeClr val="tx1"/>
                </a:solidFill>
                <a:latin typeface="Arial"/>
                <a:cs typeface="Arial"/>
              </a:rPr>
              <a:t>PTSD Genetic </a:t>
            </a:r>
            <a:br>
              <a:rPr lang="en-GB">
                <a:solidFill>
                  <a:schemeClr val="tx1"/>
                </a:solidFill>
                <a:latin typeface="Arial"/>
                <a:cs typeface="Arial"/>
              </a:rPr>
            </a:br>
            <a:r>
              <a:rPr lang="en-GB">
                <a:solidFill>
                  <a:schemeClr val="tx1"/>
                </a:solidFill>
                <a:latin typeface="Arial"/>
                <a:cs typeface="Arial"/>
              </a:rPr>
              <a:t>Correlations</a:t>
            </a:r>
            <a:endParaRPr lang="en-GB">
              <a:solidFill>
                <a:schemeClr val="tx1"/>
              </a:solidFill>
            </a:endParaRPr>
          </a:p>
        </p:txBody>
      </p:sp>
      <p:pic>
        <p:nvPicPr>
          <p:cNvPr id="9" name="Picture 8">
            <a:extLst>
              <a:ext uri="{FF2B5EF4-FFF2-40B4-BE49-F238E27FC236}">
                <a16:creationId xmlns:a16="http://schemas.microsoft.com/office/drawing/2014/main" id="{70040644-9B25-7ABC-4C1D-7505B3006FEE}"/>
              </a:ext>
            </a:extLst>
          </p:cNvPr>
          <p:cNvPicPr>
            <a:picLocks noChangeAspect="1"/>
          </p:cNvPicPr>
          <p:nvPr/>
        </p:nvPicPr>
        <p:blipFill>
          <a:blip r:embed="rId3"/>
          <a:stretch>
            <a:fillRect/>
          </a:stretch>
        </p:blipFill>
        <p:spPr>
          <a:xfrm>
            <a:off x="5043243" y="2488567"/>
            <a:ext cx="7271467" cy="3827088"/>
          </a:xfrm>
          <a:prstGeom prst="rect">
            <a:avLst/>
          </a:prstGeom>
        </p:spPr>
      </p:pic>
      <p:pic>
        <p:nvPicPr>
          <p:cNvPr id="6" name="Picture Placeholder 5" descr="A picture containing text, diagram, parallel, number&#10;&#10;Description automatically generated">
            <a:extLst>
              <a:ext uri="{FF2B5EF4-FFF2-40B4-BE49-F238E27FC236}">
                <a16:creationId xmlns:a16="http://schemas.microsoft.com/office/drawing/2014/main" id="{07534D5B-921D-3CA3-DA0D-DE1BE9B826F2}"/>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2228" r="2228"/>
          <a:stretch>
            <a:fillRect/>
          </a:stretch>
        </p:blipFill>
        <p:spPr/>
      </p:pic>
    </p:spTree>
    <p:extLst>
      <p:ext uri="{BB962C8B-B14F-4D97-AF65-F5344CB8AC3E}">
        <p14:creationId xmlns:p14="http://schemas.microsoft.com/office/powerpoint/2010/main" val="15325447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6449F-713B-A52A-5F5C-D7141F00E656}"/>
              </a:ext>
            </a:extLst>
          </p:cNvPr>
          <p:cNvSpPr>
            <a:spLocks noGrp="1"/>
          </p:cNvSpPr>
          <p:nvPr>
            <p:ph type="title"/>
          </p:nvPr>
        </p:nvSpPr>
        <p:spPr/>
        <p:txBody>
          <a:bodyPr/>
          <a:lstStyle/>
          <a:p>
            <a:r>
              <a:rPr lang="en-GB">
                <a:solidFill>
                  <a:schemeClr val="tx1"/>
                </a:solidFill>
                <a:latin typeface="Arial"/>
                <a:cs typeface="Arial"/>
              </a:rPr>
              <a:t>ANX Genetic </a:t>
            </a:r>
            <a:br>
              <a:rPr lang="en-GB">
                <a:solidFill>
                  <a:schemeClr val="tx1"/>
                </a:solidFill>
                <a:latin typeface="Arial"/>
                <a:ea typeface="等线 Light"/>
                <a:cs typeface="Arial"/>
              </a:rPr>
            </a:br>
            <a:r>
              <a:rPr lang="en-US" altLang="zh-CN">
                <a:solidFill>
                  <a:schemeClr val="tx1"/>
                </a:solidFill>
                <a:latin typeface="Arial"/>
                <a:ea typeface="等线 Light"/>
                <a:cs typeface="Arial"/>
              </a:rPr>
              <a:t>correlations</a:t>
            </a:r>
            <a:endParaRPr lang="en-GB">
              <a:solidFill>
                <a:schemeClr val="tx1"/>
              </a:solidFill>
            </a:endParaRPr>
          </a:p>
        </p:txBody>
      </p:sp>
      <p:pic>
        <p:nvPicPr>
          <p:cNvPr id="7" name="Picture 6">
            <a:extLst>
              <a:ext uri="{FF2B5EF4-FFF2-40B4-BE49-F238E27FC236}">
                <a16:creationId xmlns:a16="http://schemas.microsoft.com/office/drawing/2014/main" id="{D04DCF4B-B530-3ED1-E51E-E6D6279E3F45}"/>
              </a:ext>
            </a:extLst>
          </p:cNvPr>
          <p:cNvPicPr>
            <a:picLocks noChangeAspect="1"/>
          </p:cNvPicPr>
          <p:nvPr/>
        </p:nvPicPr>
        <p:blipFill>
          <a:blip r:embed="rId2"/>
          <a:stretch>
            <a:fillRect/>
          </a:stretch>
        </p:blipFill>
        <p:spPr>
          <a:xfrm>
            <a:off x="4934114" y="2979941"/>
            <a:ext cx="7257886" cy="3819940"/>
          </a:xfrm>
          <a:prstGeom prst="rect">
            <a:avLst/>
          </a:prstGeom>
        </p:spPr>
      </p:pic>
      <p:pic>
        <p:nvPicPr>
          <p:cNvPr id="8" name="Picture Placeholder 7" descr="A picture containing text, diagram, number, parallel&#10;&#10;Description automatically generated">
            <a:extLst>
              <a:ext uri="{FF2B5EF4-FFF2-40B4-BE49-F238E27FC236}">
                <a16:creationId xmlns:a16="http://schemas.microsoft.com/office/drawing/2014/main" id="{79EE043F-E6D3-95EC-AE26-C4209B200D7C}"/>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228" r="2228"/>
          <a:stretch>
            <a:fillRect/>
          </a:stretch>
        </p:blipFill>
        <p:spPr/>
      </p:pic>
    </p:spTree>
    <p:extLst>
      <p:ext uri="{BB962C8B-B14F-4D97-AF65-F5344CB8AC3E}">
        <p14:creationId xmlns:p14="http://schemas.microsoft.com/office/powerpoint/2010/main" val="28296386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26C6DA1-38C5-AE57-3EC0-F6B74172458F}"/>
              </a:ext>
            </a:extLst>
          </p:cNvPr>
          <p:cNvSpPr txBox="1">
            <a:spLocks/>
          </p:cNvSpPr>
          <p:nvPr/>
        </p:nvSpPr>
        <p:spPr>
          <a:xfrm>
            <a:off x="197111" y="1385108"/>
            <a:ext cx="3150774" cy="2371148"/>
          </a:xfrm>
          <a:prstGeom prst="rect">
            <a:avLst/>
          </a:prstGeom>
        </p:spPr>
        <p:txBody>
          <a:bodyPr vert="horz" lIns="91440" tIns="45720" rIns="91440" bIns="45720" rtlCol="0" anchor="ctr">
            <a:norm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pPr defTabSz="914400"/>
            <a:r>
              <a:rPr lang="en-US" altLang="ko-KR" sz="3600">
                <a:solidFill>
                  <a:srgbClr val="FFFFFF"/>
                </a:solidFill>
                <a:latin typeface="+mj-lt"/>
                <a:cs typeface="+mj-cs"/>
              </a:rPr>
              <a:t>Part 2</a:t>
            </a:r>
          </a:p>
        </p:txBody>
      </p:sp>
      <p:graphicFrame>
        <p:nvGraphicFramePr>
          <p:cNvPr id="5" name="Diagram 4">
            <a:extLst>
              <a:ext uri="{FF2B5EF4-FFF2-40B4-BE49-F238E27FC236}">
                <a16:creationId xmlns:a16="http://schemas.microsoft.com/office/drawing/2014/main" id="{D6945FE5-3070-06FC-A176-03C26A7FBD4A}"/>
              </a:ext>
            </a:extLst>
          </p:cNvPr>
          <p:cNvGraphicFramePr/>
          <p:nvPr/>
        </p:nvGraphicFramePr>
        <p:xfrm>
          <a:off x="2454348" y="1173100"/>
          <a:ext cx="8304140" cy="530144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itle 1">
            <a:extLst>
              <a:ext uri="{FF2B5EF4-FFF2-40B4-BE49-F238E27FC236}">
                <a16:creationId xmlns:a16="http://schemas.microsoft.com/office/drawing/2014/main" id="{AB981864-21A9-0568-78B1-8090201815FC}"/>
              </a:ext>
            </a:extLst>
          </p:cNvPr>
          <p:cNvSpPr txBox="1">
            <a:spLocks/>
          </p:cNvSpPr>
          <p:nvPr/>
        </p:nvSpPr>
        <p:spPr>
          <a:xfrm>
            <a:off x="1884107" y="383458"/>
            <a:ext cx="9860217" cy="1813076"/>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rtl="0">
              <a:spcBef>
                <a:spcPts val="0"/>
              </a:spcBef>
              <a:spcAft>
                <a:spcPts val="0"/>
              </a:spcAft>
            </a:pPr>
            <a:r>
              <a:rPr lang="en-GB" sz="3200" b="1" i="0">
                <a:solidFill>
                  <a:srgbClr val="000000"/>
                </a:solidFill>
                <a:effectLst/>
                <a:latin typeface="Calibri" panose="020F0502020204030204" pitchFamily="34" charset="0"/>
              </a:rPr>
              <a:t>Comparing genetic effects on psychiatric disorders before </a:t>
            </a:r>
            <a:r>
              <a:rPr lang="en-GB" sz="3200" b="1">
                <a:solidFill>
                  <a:srgbClr val="000000"/>
                </a:solidFill>
                <a:latin typeface="Calibri" panose="020F0502020204030204" pitchFamily="34" charset="0"/>
              </a:rPr>
              <a:t>and after residualizing for ‘p’</a:t>
            </a:r>
            <a:endParaRPr lang="en-GB" sz="3200" b="1" i="0">
              <a:solidFill>
                <a:srgbClr val="000000"/>
              </a:solidFill>
              <a:effectLst/>
              <a:latin typeface="Calibri" panose="020F0502020204030204" pitchFamily="34" charset="0"/>
            </a:endParaRPr>
          </a:p>
        </p:txBody>
      </p:sp>
      <p:sp>
        <p:nvSpPr>
          <p:cNvPr id="6" name="Rectangle 5">
            <a:extLst>
              <a:ext uri="{FF2B5EF4-FFF2-40B4-BE49-F238E27FC236}">
                <a16:creationId xmlns:a16="http://schemas.microsoft.com/office/drawing/2014/main" id="{43CE801D-2309-405E-C0A1-59656DF9B041}"/>
              </a:ext>
            </a:extLst>
          </p:cNvPr>
          <p:cNvSpPr/>
          <p:nvPr/>
        </p:nvSpPr>
        <p:spPr>
          <a:xfrm>
            <a:off x="0" y="420329"/>
            <a:ext cx="1828799" cy="60173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Title 1">
            <a:extLst>
              <a:ext uri="{FF2B5EF4-FFF2-40B4-BE49-F238E27FC236}">
                <a16:creationId xmlns:a16="http://schemas.microsoft.com/office/drawing/2014/main" id="{80D46049-F726-74C0-1253-6D6B7EBF14CA}"/>
              </a:ext>
            </a:extLst>
          </p:cNvPr>
          <p:cNvSpPr txBox="1">
            <a:spLocks/>
          </p:cNvSpPr>
          <p:nvPr/>
        </p:nvSpPr>
        <p:spPr>
          <a:xfrm>
            <a:off x="1" y="993434"/>
            <a:ext cx="1828798" cy="1743075"/>
          </a:xfrm>
          <a:prstGeom prst="rect">
            <a:avLst/>
          </a:prstGeom>
        </p:spPr>
        <p:txBody>
          <a:bodyPr vert="horz" lIns="91440" tIns="45720" rIns="91440" bIns="45720" rtlCol="0" anchor="ctr">
            <a:norm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pPr defTabSz="914400"/>
            <a:r>
              <a:rPr lang="en-US" altLang="ko-KR" sz="2400" b="1">
                <a:solidFill>
                  <a:schemeClr val="tx1"/>
                </a:solidFill>
                <a:latin typeface="+mn-lt"/>
                <a:cs typeface="+mj-cs"/>
              </a:rPr>
              <a:t>Downstream Analyses</a:t>
            </a:r>
          </a:p>
        </p:txBody>
      </p:sp>
    </p:spTree>
    <p:extLst>
      <p:ext uri="{BB962C8B-B14F-4D97-AF65-F5344CB8AC3E}">
        <p14:creationId xmlns:p14="http://schemas.microsoft.com/office/powerpoint/2010/main" val="142848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graphicEl>
                                              <a:dgm id="{52191C63-4281-4077-B47B-0AE9E71F12B7}"/>
                                            </p:graphicEl>
                                          </p:spTgt>
                                        </p:tgtEl>
                                      </p:cBhvr>
                                    </p:animEffect>
                                    <p:set>
                                      <p:cBhvr>
                                        <p:cTn id="7" dur="1" fill="hold">
                                          <p:stCondLst>
                                            <p:cond delay="499"/>
                                          </p:stCondLst>
                                        </p:cTn>
                                        <p:tgtEl>
                                          <p:spTgt spid="5">
                                            <p:graphicEl>
                                              <a:dgm id="{52191C63-4281-4077-B47B-0AE9E71F12B7}"/>
                                            </p:graphicEl>
                                          </p:spTgt>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graphicEl>
                                              <a:dgm id="{D745A317-F4A9-426B-BCF2-8D704C4FD871}"/>
                                            </p:graphicEl>
                                          </p:spTgt>
                                        </p:tgtEl>
                                      </p:cBhvr>
                                    </p:animEffect>
                                    <p:set>
                                      <p:cBhvr>
                                        <p:cTn id="10" dur="1" fill="hold">
                                          <p:stCondLst>
                                            <p:cond delay="499"/>
                                          </p:stCondLst>
                                        </p:cTn>
                                        <p:tgtEl>
                                          <p:spTgt spid="5">
                                            <p:graphicEl>
                                              <a:dgm id="{D745A317-F4A9-426B-BCF2-8D704C4FD871}"/>
                                            </p:graphicEl>
                                          </p:spTgt>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5">
                                            <p:graphicEl>
                                              <a:dgm id="{F749550E-68F1-4406-A260-F12ACDF00249}"/>
                                            </p:graphicEl>
                                          </p:spTgt>
                                        </p:tgtEl>
                                      </p:cBhvr>
                                    </p:animEffect>
                                    <p:set>
                                      <p:cBhvr>
                                        <p:cTn id="13" dur="1" fill="hold">
                                          <p:stCondLst>
                                            <p:cond delay="499"/>
                                          </p:stCondLst>
                                        </p:cTn>
                                        <p:tgtEl>
                                          <p:spTgt spid="5">
                                            <p:graphicEl>
                                              <a:dgm id="{F749550E-68F1-4406-A260-F12ACDF00249}"/>
                                            </p:graphicEl>
                                          </p:spTgt>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5">
                                            <p:graphicEl>
                                              <a:dgm id="{A516A65A-152A-46B7-B066-A61100587CF8}"/>
                                            </p:graphicEl>
                                          </p:spTgt>
                                        </p:tgtEl>
                                      </p:cBhvr>
                                    </p:animEffect>
                                    <p:set>
                                      <p:cBhvr>
                                        <p:cTn id="16" dur="1" fill="hold">
                                          <p:stCondLst>
                                            <p:cond delay="499"/>
                                          </p:stCondLst>
                                        </p:cTn>
                                        <p:tgtEl>
                                          <p:spTgt spid="5">
                                            <p:graphicEl>
                                              <a:dgm id="{A516A65A-152A-46B7-B066-A61100587CF8}"/>
                                            </p:graphicEl>
                                          </p:spTgt>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5">
                                            <p:graphicEl>
                                              <a:dgm id="{B193AB58-643C-4104-B338-45A858EFC3EA}"/>
                                            </p:graphicEl>
                                          </p:spTgt>
                                        </p:tgtEl>
                                      </p:cBhvr>
                                    </p:animEffect>
                                    <p:set>
                                      <p:cBhvr>
                                        <p:cTn id="19" dur="1" fill="hold">
                                          <p:stCondLst>
                                            <p:cond delay="499"/>
                                          </p:stCondLst>
                                        </p:cTn>
                                        <p:tgtEl>
                                          <p:spTgt spid="5">
                                            <p:graphicEl>
                                              <a:dgm id="{B193AB58-643C-4104-B338-45A858EFC3EA}"/>
                                            </p:graphicEl>
                                          </p:spTgt>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5">
                                            <p:graphicEl>
                                              <a:dgm id="{53F84098-BB2B-4D5B-BC3A-FAA3434F56A4}"/>
                                            </p:graphicEl>
                                          </p:spTgt>
                                        </p:tgtEl>
                                      </p:cBhvr>
                                    </p:animEffect>
                                    <p:set>
                                      <p:cBhvr>
                                        <p:cTn id="22" dur="1" fill="hold">
                                          <p:stCondLst>
                                            <p:cond delay="499"/>
                                          </p:stCondLst>
                                        </p:cTn>
                                        <p:tgtEl>
                                          <p:spTgt spid="5">
                                            <p:graphicEl>
                                              <a:dgm id="{53F84098-BB2B-4D5B-BC3A-FAA3434F56A4}"/>
                                            </p:graphicEl>
                                          </p:spTgt>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5">
                                            <p:graphicEl>
                                              <a:dgm id="{254C90C7-EBDF-461C-B663-D0B236C9733B}"/>
                                            </p:graphicEl>
                                          </p:spTgt>
                                        </p:tgtEl>
                                      </p:cBhvr>
                                    </p:animEffect>
                                    <p:set>
                                      <p:cBhvr>
                                        <p:cTn id="25" dur="1" fill="hold">
                                          <p:stCondLst>
                                            <p:cond delay="499"/>
                                          </p:stCondLst>
                                        </p:cTn>
                                        <p:tgtEl>
                                          <p:spTgt spid="5">
                                            <p:graphicEl>
                                              <a:dgm id="{254C90C7-EBDF-461C-B663-D0B236C9733B}"/>
                                            </p:graphicEl>
                                          </p:spTgt>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5">
                                            <p:graphicEl>
                                              <a:dgm id="{728053C0-F973-4460-9912-178609123752}"/>
                                            </p:graphicEl>
                                          </p:spTgt>
                                        </p:tgtEl>
                                      </p:cBhvr>
                                    </p:animEffect>
                                    <p:set>
                                      <p:cBhvr>
                                        <p:cTn id="28" dur="1" fill="hold">
                                          <p:stCondLst>
                                            <p:cond delay="499"/>
                                          </p:stCondLst>
                                        </p:cTn>
                                        <p:tgtEl>
                                          <p:spTgt spid="5">
                                            <p:graphicEl>
                                              <a:dgm id="{728053C0-F973-4460-9912-178609123752}"/>
                                            </p:graphicEl>
                                          </p:spTgt>
                                        </p:tgtEl>
                                        <p:attrNameLst>
                                          <p:attrName>style.visibility</p:attrName>
                                        </p:attrNameLst>
                                      </p:cBhvr>
                                      <p:to>
                                        <p:strVal val="hidden"/>
                                      </p:to>
                                    </p:set>
                                  </p:childTnLst>
                                </p:cTn>
                              </p:par>
                              <p:par>
                                <p:cTn id="29" presetID="10" presetClass="exit" presetSubtype="0" fill="hold" grpId="0" nodeType="withEffect">
                                  <p:stCondLst>
                                    <p:cond delay="0"/>
                                  </p:stCondLst>
                                  <p:childTnLst>
                                    <p:animEffect transition="out" filter="fade">
                                      <p:cBhvr>
                                        <p:cTn id="30" dur="500"/>
                                        <p:tgtEl>
                                          <p:spTgt spid="5">
                                            <p:graphicEl>
                                              <a:dgm id="{CC87A99C-E912-45F9-AD21-FC2C36C79D76}"/>
                                            </p:graphicEl>
                                          </p:spTgt>
                                        </p:tgtEl>
                                      </p:cBhvr>
                                    </p:animEffect>
                                    <p:set>
                                      <p:cBhvr>
                                        <p:cTn id="31" dur="1" fill="hold">
                                          <p:stCondLst>
                                            <p:cond delay="499"/>
                                          </p:stCondLst>
                                        </p:cTn>
                                        <p:tgtEl>
                                          <p:spTgt spid="5">
                                            <p:graphicEl>
                                              <a:dgm id="{CC87A99C-E912-45F9-AD21-FC2C36C79D76}"/>
                                            </p:graphicEl>
                                          </p:spTgt>
                                        </p:tgtEl>
                                        <p:attrNameLst>
                                          <p:attrName>style.visibility</p:attrName>
                                        </p:attrNameLst>
                                      </p:cBhvr>
                                      <p:to>
                                        <p:strVal val="hidden"/>
                                      </p:to>
                                    </p:set>
                                  </p:childTnLst>
                                </p:cTn>
                              </p:par>
                              <p:par>
                                <p:cTn id="32" presetID="10" presetClass="exit" presetSubtype="0" fill="hold" grpId="0" nodeType="withEffect">
                                  <p:stCondLst>
                                    <p:cond delay="0"/>
                                  </p:stCondLst>
                                  <p:childTnLst>
                                    <p:animEffect transition="out" filter="fade">
                                      <p:cBhvr>
                                        <p:cTn id="33" dur="500"/>
                                        <p:tgtEl>
                                          <p:spTgt spid="5">
                                            <p:graphicEl>
                                              <a:dgm id="{6CD8FB2E-25B3-41DD-9630-EC885159C9D8}"/>
                                            </p:graphicEl>
                                          </p:spTgt>
                                        </p:tgtEl>
                                      </p:cBhvr>
                                    </p:animEffect>
                                    <p:set>
                                      <p:cBhvr>
                                        <p:cTn id="34" dur="1" fill="hold">
                                          <p:stCondLst>
                                            <p:cond delay="499"/>
                                          </p:stCondLst>
                                        </p:cTn>
                                        <p:tgtEl>
                                          <p:spTgt spid="5">
                                            <p:graphicEl>
                                              <a:dgm id="{6CD8FB2E-25B3-41DD-9630-EC885159C9D8}"/>
                                            </p:graphic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p:bldSub>
      </p:bldGraphic>
    </p:bldLst>
  </p:timing>
  <p:extLst>
    <p:ext uri="{6950BFC3-D8DA-4A85-94F7-54DA5524770B}">
      <p188:commentRel xmlns:p188="http://schemas.microsoft.com/office/powerpoint/2018/8/main" r:id="rId3"/>
    </p:ext>
  </p:extLs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B48476-E724-B1F3-61D3-142FBF6C4EAA}"/>
              </a:ext>
            </a:extLst>
          </p:cNvPr>
          <p:cNvSpPr>
            <a:spLocks noGrp="1"/>
          </p:cNvSpPr>
          <p:nvPr>
            <p:ph type="title"/>
          </p:nvPr>
        </p:nvSpPr>
        <p:spPr>
          <a:xfrm>
            <a:off x="5641856" y="869780"/>
            <a:ext cx="5966670" cy="710877"/>
          </a:xfrm>
        </p:spPr>
        <p:txBody>
          <a:bodyPr/>
          <a:lstStyle/>
          <a:p>
            <a:r>
              <a:rPr lang="en-US">
                <a:solidFill>
                  <a:schemeClr val="tx1"/>
                </a:solidFill>
                <a:latin typeface="Arial"/>
                <a:cs typeface="Arial"/>
              </a:rPr>
              <a:t>ALCH Genetic Correlations</a:t>
            </a:r>
            <a:endParaRPr lang="en-GB">
              <a:solidFill>
                <a:schemeClr val="tx1"/>
              </a:solidFill>
            </a:endParaRPr>
          </a:p>
        </p:txBody>
      </p:sp>
      <p:pic>
        <p:nvPicPr>
          <p:cNvPr id="7" name="Picture 6">
            <a:extLst>
              <a:ext uri="{FF2B5EF4-FFF2-40B4-BE49-F238E27FC236}">
                <a16:creationId xmlns:a16="http://schemas.microsoft.com/office/drawing/2014/main" id="{B76CF941-38A6-9F0D-FE2B-EA1C67847F63}"/>
              </a:ext>
            </a:extLst>
          </p:cNvPr>
          <p:cNvPicPr>
            <a:picLocks noChangeAspect="1"/>
          </p:cNvPicPr>
          <p:nvPr/>
        </p:nvPicPr>
        <p:blipFill>
          <a:blip r:embed="rId3"/>
          <a:stretch>
            <a:fillRect/>
          </a:stretch>
        </p:blipFill>
        <p:spPr>
          <a:xfrm>
            <a:off x="4977445" y="2434442"/>
            <a:ext cx="7485313" cy="3939638"/>
          </a:xfrm>
          <a:prstGeom prst="rect">
            <a:avLst/>
          </a:prstGeom>
        </p:spPr>
      </p:pic>
      <p:pic>
        <p:nvPicPr>
          <p:cNvPr id="8" name="Picture Placeholder 7" descr="A picture containing text, diagram, number, parallel&#10;&#10;Description automatically generated">
            <a:extLst>
              <a:ext uri="{FF2B5EF4-FFF2-40B4-BE49-F238E27FC236}">
                <a16:creationId xmlns:a16="http://schemas.microsoft.com/office/drawing/2014/main" id="{9539F044-9B4C-A717-6733-920D78B07376}"/>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2228" r="2228"/>
          <a:stretch>
            <a:fillRect/>
          </a:stretch>
        </p:blipFill>
        <p:spPr/>
      </p:pic>
    </p:spTree>
    <p:extLst>
      <p:ext uri="{BB962C8B-B14F-4D97-AF65-F5344CB8AC3E}">
        <p14:creationId xmlns:p14="http://schemas.microsoft.com/office/powerpoint/2010/main" val="22072298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E5DAF-C9A4-4179-0952-C8D218AE11F6}"/>
              </a:ext>
            </a:extLst>
          </p:cNvPr>
          <p:cNvSpPr>
            <a:spLocks noGrp="1"/>
          </p:cNvSpPr>
          <p:nvPr>
            <p:ph type="title"/>
          </p:nvPr>
        </p:nvSpPr>
        <p:spPr/>
        <p:txBody>
          <a:bodyPr/>
          <a:lstStyle/>
          <a:p>
            <a:r>
              <a:rPr lang="en-GB">
                <a:solidFill>
                  <a:schemeClr val="tx1"/>
                </a:solidFill>
                <a:latin typeface="Arial"/>
                <a:cs typeface="Arial"/>
              </a:rPr>
              <a:t>MDD Genetic Correlations </a:t>
            </a:r>
            <a:endParaRPr lang="en-GB">
              <a:solidFill>
                <a:schemeClr val="tx1"/>
              </a:solidFill>
            </a:endParaRPr>
          </a:p>
        </p:txBody>
      </p:sp>
      <p:pic>
        <p:nvPicPr>
          <p:cNvPr id="7" name="Picture 6">
            <a:extLst>
              <a:ext uri="{FF2B5EF4-FFF2-40B4-BE49-F238E27FC236}">
                <a16:creationId xmlns:a16="http://schemas.microsoft.com/office/drawing/2014/main" id="{3DCF6900-F56C-8A03-857B-4C22A29B8AF0}"/>
              </a:ext>
            </a:extLst>
          </p:cNvPr>
          <p:cNvPicPr>
            <a:picLocks noChangeAspect="1"/>
          </p:cNvPicPr>
          <p:nvPr/>
        </p:nvPicPr>
        <p:blipFill>
          <a:blip r:embed="rId2"/>
          <a:stretch>
            <a:fillRect/>
          </a:stretch>
        </p:blipFill>
        <p:spPr>
          <a:xfrm>
            <a:off x="5039883" y="2368555"/>
            <a:ext cx="7441746" cy="3916708"/>
          </a:xfrm>
          <a:prstGeom prst="rect">
            <a:avLst/>
          </a:prstGeom>
        </p:spPr>
      </p:pic>
      <p:pic>
        <p:nvPicPr>
          <p:cNvPr id="8" name="Picture Placeholder 7" descr="A picture containing text, diagram, number, screenshot&#10;&#10;Description automatically generated">
            <a:extLst>
              <a:ext uri="{FF2B5EF4-FFF2-40B4-BE49-F238E27FC236}">
                <a16:creationId xmlns:a16="http://schemas.microsoft.com/office/drawing/2014/main" id="{B6A1E319-C3F5-1195-051A-877508C515A0}"/>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l="2228" r="2228"/>
          <a:stretch>
            <a:fillRect/>
          </a:stretch>
        </p:blipFill>
        <p:spPr/>
      </p:pic>
    </p:spTree>
    <p:extLst>
      <p:ext uri="{BB962C8B-B14F-4D97-AF65-F5344CB8AC3E}">
        <p14:creationId xmlns:p14="http://schemas.microsoft.com/office/powerpoint/2010/main" val="11146622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324B1A-56C1-5A5B-91FA-82E428FF6339}"/>
              </a:ext>
            </a:extLst>
          </p:cNvPr>
          <p:cNvSpPr/>
          <p:nvPr/>
        </p:nvSpPr>
        <p:spPr>
          <a:xfrm>
            <a:off x="0" y="383458"/>
            <a:ext cx="3096285" cy="60173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Title 1">
            <a:extLst>
              <a:ext uri="{FF2B5EF4-FFF2-40B4-BE49-F238E27FC236}">
                <a16:creationId xmlns:a16="http://schemas.microsoft.com/office/drawing/2014/main" id="{A26C6DA1-38C5-AE57-3EC0-F6B74172458F}"/>
              </a:ext>
            </a:extLst>
          </p:cNvPr>
          <p:cNvSpPr txBox="1">
            <a:spLocks/>
          </p:cNvSpPr>
          <p:nvPr/>
        </p:nvSpPr>
        <p:spPr>
          <a:xfrm>
            <a:off x="256103" y="1385108"/>
            <a:ext cx="2534598" cy="2355619"/>
          </a:xfrm>
          <a:prstGeom prst="rect">
            <a:avLst/>
          </a:prstGeom>
        </p:spPr>
        <p:txBody>
          <a:bodyPr vert="horz" lIns="91440" tIns="45720" rIns="91440" bIns="45720" rtlCol="0" anchor="ctr">
            <a:norm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pPr defTabSz="914400"/>
            <a:r>
              <a:rPr lang="en-US" sz="3600">
                <a:solidFill>
                  <a:srgbClr val="FFFFFF"/>
                </a:solidFill>
                <a:latin typeface="+mj-lt"/>
                <a:cs typeface="+mj-cs"/>
              </a:rPr>
              <a:t>Recap of Part 1 - Background</a:t>
            </a:r>
            <a:endParaRPr lang="en-US" altLang="ko-KR" sz="3600">
              <a:solidFill>
                <a:srgbClr val="FFFFFF"/>
              </a:solidFill>
              <a:latin typeface="+mj-lt"/>
              <a:cs typeface="+mj-cs"/>
            </a:endParaRPr>
          </a:p>
        </p:txBody>
      </p:sp>
      <p:graphicFrame>
        <p:nvGraphicFramePr>
          <p:cNvPr id="2" name="Diagram 1">
            <a:extLst>
              <a:ext uri="{FF2B5EF4-FFF2-40B4-BE49-F238E27FC236}">
                <a16:creationId xmlns:a16="http://schemas.microsoft.com/office/drawing/2014/main" id="{60EBBDAE-C8CF-2EA8-95D9-BD47507FC5C7}"/>
              </a:ext>
            </a:extLst>
          </p:cNvPr>
          <p:cNvGraphicFramePr/>
          <p:nvPr>
            <p:extLst>
              <p:ext uri="{D42A27DB-BD31-4B8C-83A1-F6EECF244321}">
                <p14:modId xmlns:p14="http://schemas.microsoft.com/office/powerpoint/2010/main" val="1216825929"/>
              </p:ext>
            </p:extLst>
          </p:nvPr>
        </p:nvGraphicFramePr>
        <p:xfrm>
          <a:off x="1125620" y="682000"/>
          <a:ext cx="8128000" cy="5718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Rectangle 7">
            <a:extLst>
              <a:ext uri="{FF2B5EF4-FFF2-40B4-BE49-F238E27FC236}">
                <a16:creationId xmlns:a16="http://schemas.microsoft.com/office/drawing/2014/main" id="{B7AF40D8-EAA8-3A81-24B5-E4A9BFC17ECA}"/>
              </a:ext>
            </a:extLst>
          </p:cNvPr>
          <p:cNvSpPr/>
          <p:nvPr/>
        </p:nvSpPr>
        <p:spPr>
          <a:xfrm>
            <a:off x="8967291" y="383458"/>
            <a:ext cx="1139253" cy="530309"/>
          </a:xfrm>
          <a:prstGeom prst="rect">
            <a:avLst/>
          </a:prstGeom>
          <a:solidFill>
            <a:schemeClr val="bg1"/>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en-US"/>
          </a:p>
        </p:txBody>
      </p:sp>
      <p:pic>
        <p:nvPicPr>
          <p:cNvPr id="10" name="Content Placeholder 4" descr="Diagram&#10;&#10;Description automatically generated">
            <a:extLst>
              <a:ext uri="{FF2B5EF4-FFF2-40B4-BE49-F238E27FC236}">
                <a16:creationId xmlns:a16="http://schemas.microsoft.com/office/drawing/2014/main" id="{F12E7610-5E8E-07CC-3796-968A56E465A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8330124" y="-509161"/>
            <a:ext cx="2252935" cy="3476135"/>
          </a:xfrm>
          <a:prstGeom prst="rect">
            <a:avLst/>
          </a:prstGeom>
        </p:spPr>
      </p:pic>
      <p:grpSp>
        <p:nvGrpSpPr>
          <p:cNvPr id="11" name="Group 10">
            <a:extLst>
              <a:ext uri="{FF2B5EF4-FFF2-40B4-BE49-F238E27FC236}">
                <a16:creationId xmlns:a16="http://schemas.microsoft.com/office/drawing/2014/main" id="{633DE504-60A2-8D76-53C1-AA66600C9212}"/>
              </a:ext>
            </a:extLst>
          </p:cNvPr>
          <p:cNvGrpSpPr/>
          <p:nvPr/>
        </p:nvGrpSpPr>
        <p:grpSpPr>
          <a:xfrm>
            <a:off x="6935658" y="2236471"/>
            <a:ext cx="4916829" cy="1988599"/>
            <a:chOff x="4573262" y="1530271"/>
            <a:chExt cx="6849392" cy="1935030"/>
          </a:xfrm>
        </p:grpSpPr>
        <p:pic>
          <p:nvPicPr>
            <p:cNvPr id="12" name="Picture 11" descr="A picture containing diagram, white, line, sketch&#10;&#10;Description automatically generated">
              <a:extLst>
                <a:ext uri="{FF2B5EF4-FFF2-40B4-BE49-F238E27FC236}">
                  <a16:creationId xmlns:a16="http://schemas.microsoft.com/office/drawing/2014/main" id="{CE63D8CC-2FB3-17A5-E35D-E603A5B09E3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73262" y="1530271"/>
              <a:ext cx="6849392" cy="1935030"/>
            </a:xfrm>
            <a:prstGeom prst="rect">
              <a:avLst/>
            </a:prstGeom>
          </p:spPr>
        </p:pic>
        <p:sp>
          <p:nvSpPr>
            <p:cNvPr id="14" name="Rectangle 13">
              <a:extLst>
                <a:ext uri="{FF2B5EF4-FFF2-40B4-BE49-F238E27FC236}">
                  <a16:creationId xmlns:a16="http://schemas.microsoft.com/office/drawing/2014/main" id="{B7AF40D8-EAA8-3A81-24B5-E4A9BFC17ECA}"/>
                </a:ext>
              </a:extLst>
            </p:cNvPr>
            <p:cNvSpPr/>
            <p:nvPr/>
          </p:nvSpPr>
          <p:spPr>
            <a:xfrm>
              <a:off x="9893508" y="1530271"/>
              <a:ext cx="1139253" cy="530309"/>
            </a:xfrm>
            <a:prstGeom prst="rect">
              <a:avLst/>
            </a:prstGeom>
            <a:solidFill>
              <a:schemeClr val="bg1"/>
            </a:solidFill>
            <a:ln>
              <a:solidFill>
                <a:schemeClr val="bg1"/>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914286" rtl="0" eaLnBrk="1" latinLnBrk="0" hangingPunct="1">
                <a:defRPr sz="1800" kern="1200">
                  <a:solidFill>
                    <a:schemeClr val="lt1"/>
                  </a:solidFill>
                  <a:latin typeface="+mn-lt"/>
                  <a:ea typeface="+mn-ea"/>
                  <a:cs typeface="+mn-cs"/>
                </a:defRPr>
              </a:lvl1pPr>
              <a:lvl2pPr marL="457144" algn="l" defTabSz="914286" rtl="0" eaLnBrk="1" latinLnBrk="0" hangingPunct="1">
                <a:defRPr sz="1800" kern="1200">
                  <a:solidFill>
                    <a:schemeClr val="lt1"/>
                  </a:solidFill>
                  <a:latin typeface="+mn-lt"/>
                  <a:ea typeface="+mn-ea"/>
                  <a:cs typeface="+mn-cs"/>
                </a:defRPr>
              </a:lvl2pPr>
              <a:lvl3pPr marL="914286" algn="l" defTabSz="914286" rtl="0" eaLnBrk="1" latinLnBrk="0" hangingPunct="1">
                <a:defRPr sz="1800" kern="1200">
                  <a:solidFill>
                    <a:schemeClr val="lt1"/>
                  </a:solidFill>
                  <a:latin typeface="+mn-lt"/>
                  <a:ea typeface="+mn-ea"/>
                  <a:cs typeface="+mn-cs"/>
                </a:defRPr>
              </a:lvl3pPr>
              <a:lvl4pPr marL="1371429" algn="l" defTabSz="914286" rtl="0" eaLnBrk="1" latinLnBrk="0" hangingPunct="1">
                <a:defRPr sz="1800" kern="1200">
                  <a:solidFill>
                    <a:schemeClr val="lt1"/>
                  </a:solidFill>
                  <a:latin typeface="+mn-lt"/>
                  <a:ea typeface="+mn-ea"/>
                  <a:cs typeface="+mn-cs"/>
                </a:defRPr>
              </a:lvl4pPr>
              <a:lvl5pPr marL="1828571" algn="l" defTabSz="914286" rtl="0" eaLnBrk="1" latinLnBrk="0" hangingPunct="1">
                <a:defRPr sz="1800" kern="1200">
                  <a:solidFill>
                    <a:schemeClr val="lt1"/>
                  </a:solidFill>
                  <a:latin typeface="+mn-lt"/>
                  <a:ea typeface="+mn-ea"/>
                  <a:cs typeface="+mn-cs"/>
                </a:defRPr>
              </a:lvl5pPr>
              <a:lvl6pPr marL="2285715" algn="l" defTabSz="914286" rtl="0" eaLnBrk="1" latinLnBrk="0" hangingPunct="1">
                <a:defRPr sz="1800" kern="1200">
                  <a:solidFill>
                    <a:schemeClr val="lt1"/>
                  </a:solidFill>
                  <a:latin typeface="+mn-lt"/>
                  <a:ea typeface="+mn-ea"/>
                  <a:cs typeface="+mn-cs"/>
                </a:defRPr>
              </a:lvl6pPr>
              <a:lvl7pPr marL="2742857" algn="l" defTabSz="914286" rtl="0" eaLnBrk="1" latinLnBrk="0" hangingPunct="1">
                <a:defRPr sz="1800" kern="1200">
                  <a:solidFill>
                    <a:schemeClr val="lt1"/>
                  </a:solidFill>
                  <a:latin typeface="+mn-lt"/>
                  <a:ea typeface="+mn-ea"/>
                  <a:cs typeface="+mn-cs"/>
                </a:defRPr>
              </a:lvl7pPr>
              <a:lvl8pPr marL="3200000" algn="l" defTabSz="914286" rtl="0" eaLnBrk="1" latinLnBrk="0" hangingPunct="1">
                <a:defRPr sz="1800" kern="1200">
                  <a:solidFill>
                    <a:schemeClr val="lt1"/>
                  </a:solidFill>
                  <a:latin typeface="+mn-lt"/>
                  <a:ea typeface="+mn-ea"/>
                  <a:cs typeface="+mn-cs"/>
                </a:defRPr>
              </a:lvl8pPr>
              <a:lvl9pPr marL="3657144" algn="l" defTabSz="914286" rtl="0" eaLnBrk="1" latinLnBrk="0" hangingPunct="1">
                <a:defRPr sz="1800" kern="1200">
                  <a:solidFill>
                    <a:schemeClr val="lt1"/>
                  </a:solidFill>
                  <a:latin typeface="+mn-lt"/>
                  <a:ea typeface="+mn-ea"/>
                  <a:cs typeface="+mn-cs"/>
                </a:defRPr>
              </a:lvl9pPr>
            </a:lstStyle>
            <a:p>
              <a:pPr algn="ctr"/>
              <a:endParaRPr lang="en-US"/>
            </a:p>
          </p:txBody>
        </p:sp>
      </p:grpSp>
      <p:pic>
        <p:nvPicPr>
          <p:cNvPr id="15" name="Picture 2">
            <a:extLst>
              <a:ext uri="{FF2B5EF4-FFF2-40B4-BE49-F238E27FC236}">
                <a16:creationId xmlns:a16="http://schemas.microsoft.com/office/drawing/2014/main" id="{953349D1-2D39-5B71-1B1D-31A745C9504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242804" y="4076540"/>
            <a:ext cx="2642615" cy="289944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54446F28-992B-0DB5-DA6D-24FF0F58CED4}"/>
              </a:ext>
            </a:extLst>
          </p:cNvPr>
          <p:cNvSpPr txBox="1"/>
          <p:nvPr/>
        </p:nvSpPr>
        <p:spPr>
          <a:xfrm>
            <a:off x="10560766" y="4079844"/>
            <a:ext cx="2393455" cy="307777"/>
          </a:xfrm>
          <a:prstGeom prst="rect">
            <a:avLst/>
          </a:prstGeom>
          <a:noFill/>
        </p:spPr>
        <p:txBody>
          <a:bodyPr wrap="square" rtlCol="0">
            <a:spAutoFit/>
          </a:bodyPr>
          <a:lstStyle/>
          <a:p>
            <a:r>
              <a:rPr lang="en-GB" sz="1400"/>
              <a:t>Allegrini et al., 2019</a:t>
            </a:r>
          </a:p>
        </p:txBody>
      </p:sp>
      <p:sp>
        <p:nvSpPr>
          <p:cNvPr id="17" name="TextBox 16">
            <a:extLst>
              <a:ext uri="{FF2B5EF4-FFF2-40B4-BE49-F238E27FC236}">
                <a16:creationId xmlns:a16="http://schemas.microsoft.com/office/drawing/2014/main" id="{A04A7553-5840-96D0-374B-CF6F232918F8}"/>
              </a:ext>
            </a:extLst>
          </p:cNvPr>
          <p:cNvSpPr txBox="1"/>
          <p:nvPr/>
        </p:nvSpPr>
        <p:spPr>
          <a:xfrm>
            <a:off x="10593604" y="2236471"/>
            <a:ext cx="3619500" cy="307777"/>
          </a:xfrm>
          <a:prstGeom prst="rect">
            <a:avLst/>
          </a:prstGeom>
          <a:noFill/>
        </p:spPr>
        <p:txBody>
          <a:bodyPr wrap="square" rtlCol="0">
            <a:spAutoFit/>
          </a:bodyPr>
          <a:lstStyle/>
          <a:p>
            <a:r>
              <a:rPr lang="en-GB" sz="1400"/>
              <a:t>Caspi et al., 2014</a:t>
            </a:r>
          </a:p>
        </p:txBody>
      </p:sp>
      <p:sp>
        <p:nvSpPr>
          <p:cNvPr id="20" name="AutoShape 2">
            <a:extLst>
              <a:ext uri="{FF2B5EF4-FFF2-40B4-BE49-F238E27FC236}">
                <a16:creationId xmlns:a16="http://schemas.microsoft.com/office/drawing/2014/main" id="{41D9351D-E1C4-1743-87B2-F9A24FF02ED9}"/>
              </a:ext>
            </a:extLst>
          </p:cNvPr>
          <p:cNvSpPr>
            <a:spLocks noChangeAspect="1" noChangeArrowheads="1"/>
          </p:cNvSpPr>
          <p:nvPr/>
        </p:nvSpPr>
        <p:spPr bwMode="auto">
          <a:xfrm>
            <a:off x="5943599" y="3276599"/>
            <a:ext cx="1111021" cy="111102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Tree>
    <p:extLst>
      <p:ext uri="{BB962C8B-B14F-4D97-AF65-F5344CB8AC3E}">
        <p14:creationId xmlns:p14="http://schemas.microsoft.com/office/powerpoint/2010/main" val="12213709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324B1A-56C1-5A5B-91FA-82E428FF6339}"/>
              </a:ext>
            </a:extLst>
          </p:cNvPr>
          <p:cNvSpPr/>
          <p:nvPr/>
        </p:nvSpPr>
        <p:spPr>
          <a:xfrm>
            <a:off x="0" y="420329"/>
            <a:ext cx="3096285" cy="60173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Title 1">
            <a:extLst>
              <a:ext uri="{FF2B5EF4-FFF2-40B4-BE49-F238E27FC236}">
                <a16:creationId xmlns:a16="http://schemas.microsoft.com/office/drawing/2014/main" id="{A26C6DA1-38C5-AE57-3EC0-F6B74172458F}"/>
              </a:ext>
            </a:extLst>
          </p:cNvPr>
          <p:cNvSpPr txBox="1">
            <a:spLocks/>
          </p:cNvSpPr>
          <p:nvPr/>
        </p:nvSpPr>
        <p:spPr>
          <a:xfrm>
            <a:off x="164123" y="771896"/>
            <a:ext cx="2840182" cy="4421926"/>
          </a:xfrm>
          <a:prstGeom prst="rect">
            <a:avLst/>
          </a:prstGeom>
        </p:spPr>
        <p:txBody>
          <a:bodyPr vert="horz" lIns="91440" tIns="45720" rIns="91440" bIns="45720" rtlCol="0" anchor="ctr">
            <a:norm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pPr defTabSz="914400"/>
            <a:r>
              <a:rPr lang="en-US" sz="3600">
                <a:solidFill>
                  <a:srgbClr val="FFFFFF"/>
                </a:solidFill>
                <a:latin typeface="+mj-lt"/>
                <a:cs typeface="+mj-cs"/>
              </a:rPr>
              <a:t>Recap of Part 1 – SNP heritability and Genetic Correlation</a:t>
            </a:r>
            <a:endParaRPr lang="en-US" altLang="ko-KR" sz="3600">
              <a:solidFill>
                <a:srgbClr val="FFFFFF"/>
              </a:solidFill>
              <a:latin typeface="+mj-lt"/>
              <a:cs typeface="+mj-cs"/>
            </a:endParaRPr>
          </a:p>
        </p:txBody>
      </p:sp>
      <p:sp>
        <p:nvSpPr>
          <p:cNvPr id="4" name="TextBox 3">
            <a:extLst>
              <a:ext uri="{FF2B5EF4-FFF2-40B4-BE49-F238E27FC236}">
                <a16:creationId xmlns:a16="http://schemas.microsoft.com/office/drawing/2014/main" id="{0A240E81-EFCE-3EBB-71D0-5048662EE454}"/>
              </a:ext>
            </a:extLst>
          </p:cNvPr>
          <p:cNvSpPr txBox="1"/>
          <p:nvPr/>
        </p:nvSpPr>
        <p:spPr>
          <a:xfrm>
            <a:off x="8910452" y="771896"/>
            <a:ext cx="3117425" cy="4401205"/>
          </a:xfrm>
          <a:prstGeom prst="rect">
            <a:avLst/>
          </a:prstGeom>
          <a:noFill/>
        </p:spPr>
        <p:txBody>
          <a:bodyPr wrap="square" rtlCol="0">
            <a:spAutoFit/>
          </a:bodyPr>
          <a:lstStyle/>
          <a:p>
            <a:r>
              <a:rPr lang="en-GB" sz="2000"/>
              <a:t>Results</a:t>
            </a:r>
          </a:p>
          <a:p>
            <a:pPr marL="285750" indent="-285750">
              <a:buFont typeface="Arial" panose="020B0604020202020204" pitchFamily="34" charset="0"/>
              <a:buChar char="•"/>
            </a:pPr>
            <a:r>
              <a:rPr lang="en-GB" sz="2000"/>
              <a:t>SNP heritability of non-p factor change in both direction compared to the h2 of uncorrected disorders.</a:t>
            </a:r>
          </a:p>
          <a:p>
            <a:pPr marL="285750" indent="-285750">
              <a:buFont typeface="Arial" panose="020B0604020202020204" pitchFamily="34" charset="0"/>
              <a:buChar char="•"/>
            </a:pPr>
            <a:r>
              <a:rPr lang="en-GB" sz="2000"/>
              <a:t>Three different patterns of change in genetic correlations between the disorders: </a:t>
            </a:r>
            <a:r>
              <a:rPr lang="en-GB" sz="2000" b="1"/>
              <a:t>small reduction</a:t>
            </a:r>
            <a:r>
              <a:rPr lang="en-GB" sz="2000"/>
              <a:t>, </a:t>
            </a:r>
            <a:r>
              <a:rPr lang="en-GB" sz="2000" b="1"/>
              <a:t>substantial reduction</a:t>
            </a:r>
            <a:r>
              <a:rPr lang="en-GB" sz="2000"/>
              <a:t>, and </a:t>
            </a:r>
            <a:r>
              <a:rPr lang="en-GB" sz="2000" b="1"/>
              <a:t>reversed</a:t>
            </a:r>
            <a:r>
              <a:rPr lang="en-GB" sz="2000"/>
              <a:t>. </a:t>
            </a:r>
          </a:p>
          <a:p>
            <a:endParaRPr lang="en-GB" sz="2000"/>
          </a:p>
          <a:p>
            <a:endParaRPr lang="en-GB" sz="2000"/>
          </a:p>
        </p:txBody>
      </p:sp>
      <p:pic>
        <p:nvPicPr>
          <p:cNvPr id="2" name="Picture 1">
            <a:extLst>
              <a:ext uri="{FF2B5EF4-FFF2-40B4-BE49-F238E27FC236}">
                <a16:creationId xmlns:a16="http://schemas.microsoft.com/office/drawing/2014/main" id="{A99C8B63-5397-7B0F-559F-380F02FEBF0F}"/>
              </a:ext>
            </a:extLst>
          </p:cNvPr>
          <p:cNvPicPr>
            <a:picLocks noChangeAspect="1"/>
          </p:cNvPicPr>
          <p:nvPr/>
        </p:nvPicPr>
        <p:blipFill>
          <a:blip r:embed="rId3"/>
          <a:stretch>
            <a:fillRect/>
          </a:stretch>
        </p:blipFill>
        <p:spPr>
          <a:xfrm>
            <a:off x="3281548" y="771896"/>
            <a:ext cx="5628904" cy="5628904"/>
          </a:xfrm>
          <a:prstGeom prst="rect">
            <a:avLst/>
          </a:prstGeom>
        </p:spPr>
      </p:pic>
    </p:spTree>
    <p:extLst>
      <p:ext uri="{BB962C8B-B14F-4D97-AF65-F5344CB8AC3E}">
        <p14:creationId xmlns:p14="http://schemas.microsoft.com/office/powerpoint/2010/main" val="16699205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7E6859-C9B8-1876-E3A0-CA65CB8067E5}"/>
              </a:ext>
            </a:extLst>
          </p:cNvPr>
          <p:cNvSpPr txBox="1">
            <a:spLocks/>
          </p:cNvSpPr>
          <p:nvPr/>
        </p:nvSpPr>
        <p:spPr>
          <a:xfrm>
            <a:off x="366235" y="249376"/>
            <a:ext cx="10155304" cy="101026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GB" sz="4000" b="1">
                <a:solidFill>
                  <a:srgbClr val="000000"/>
                </a:solidFill>
                <a:latin typeface="Calibri" panose="020F0502020204030204" pitchFamily="34" charset="0"/>
                <a:cs typeface="Calibri" panose="020F0502020204030204" pitchFamily="34" charset="0"/>
              </a:rPr>
              <a:t>Comparing Bipolar Non-P with Bipolar original GWAS</a:t>
            </a:r>
            <a:endParaRPr lang="en-GB" sz="4000" b="1" i="0" u="none" strike="noStrike">
              <a:solidFill>
                <a:srgbClr val="000000"/>
              </a:solidFill>
              <a:effectLst/>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14365B8B-5255-FBB7-3AFB-DB200810DAD8}"/>
              </a:ext>
            </a:extLst>
          </p:cNvPr>
          <p:cNvPicPr>
            <a:picLocks noChangeAspect="1"/>
          </p:cNvPicPr>
          <p:nvPr/>
        </p:nvPicPr>
        <p:blipFill>
          <a:blip r:embed="rId3"/>
          <a:stretch>
            <a:fillRect/>
          </a:stretch>
        </p:blipFill>
        <p:spPr>
          <a:xfrm>
            <a:off x="5920717" y="1929739"/>
            <a:ext cx="6223504" cy="3841669"/>
          </a:xfrm>
          <a:prstGeom prst="rect">
            <a:avLst/>
          </a:prstGeom>
        </p:spPr>
      </p:pic>
      <p:pic>
        <p:nvPicPr>
          <p:cNvPr id="1026" name="Picture 2" descr="figure 1">
            <a:extLst>
              <a:ext uri="{FF2B5EF4-FFF2-40B4-BE49-F238E27FC236}">
                <a16:creationId xmlns:a16="http://schemas.microsoft.com/office/drawing/2014/main" id="{43502363-077A-8C84-D8D5-C0F5E72B1B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230" y="2030681"/>
            <a:ext cx="5996621" cy="349292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8C44FDF-3975-0C68-3F91-75406FE7DDA8}"/>
              </a:ext>
            </a:extLst>
          </p:cNvPr>
          <p:cNvSpPr txBox="1"/>
          <p:nvPr/>
        </p:nvSpPr>
        <p:spPr>
          <a:xfrm>
            <a:off x="3811979" y="5523603"/>
            <a:ext cx="2565070" cy="369332"/>
          </a:xfrm>
          <a:prstGeom prst="rect">
            <a:avLst/>
          </a:prstGeom>
          <a:noFill/>
        </p:spPr>
        <p:txBody>
          <a:bodyPr wrap="square" rtlCol="0">
            <a:spAutoFit/>
          </a:bodyPr>
          <a:lstStyle/>
          <a:p>
            <a:r>
              <a:rPr lang="en-GB"/>
              <a:t>Mullins et al., 2021</a:t>
            </a:r>
          </a:p>
        </p:txBody>
      </p:sp>
    </p:spTree>
    <p:extLst>
      <p:ext uri="{BB962C8B-B14F-4D97-AF65-F5344CB8AC3E}">
        <p14:creationId xmlns:p14="http://schemas.microsoft.com/office/powerpoint/2010/main" val="16519467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D4A5BEB-9A82-BE0E-9422-24859BB65043}"/>
              </a:ext>
            </a:extLst>
          </p:cNvPr>
          <p:cNvSpPr txBox="1">
            <a:spLocks/>
          </p:cNvSpPr>
          <p:nvPr/>
        </p:nvSpPr>
        <p:spPr>
          <a:xfrm>
            <a:off x="528531" y="-4705"/>
            <a:ext cx="4548436" cy="359279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US" sz="3600" b="1">
                <a:solidFill>
                  <a:srgbClr val="000000"/>
                </a:solidFill>
                <a:latin typeface="Calibri" panose="020F0502020204030204" pitchFamily="34" charset="0"/>
                <a:cs typeface="Calibri" panose="020F0502020204030204" pitchFamily="34" charset="0"/>
              </a:rPr>
              <a:t>Bipolar Tissue Type Enrichment</a:t>
            </a:r>
          </a:p>
        </p:txBody>
      </p:sp>
      <p:sp>
        <p:nvSpPr>
          <p:cNvPr id="6" name="TextBox 5">
            <a:extLst>
              <a:ext uri="{FF2B5EF4-FFF2-40B4-BE49-F238E27FC236}">
                <a16:creationId xmlns:a16="http://schemas.microsoft.com/office/drawing/2014/main" id="{C8B1A92E-CA26-96BE-CB8F-9C3CDB44B427}"/>
              </a:ext>
            </a:extLst>
          </p:cNvPr>
          <p:cNvSpPr txBox="1"/>
          <p:nvPr/>
        </p:nvSpPr>
        <p:spPr>
          <a:xfrm>
            <a:off x="545746" y="3218761"/>
            <a:ext cx="3874576" cy="369332"/>
          </a:xfrm>
          <a:prstGeom prst="rect">
            <a:avLst/>
          </a:prstGeom>
          <a:noFill/>
        </p:spPr>
        <p:txBody>
          <a:bodyPr wrap="square" rtlCol="0">
            <a:spAutoFit/>
          </a:bodyPr>
          <a:lstStyle/>
          <a:p>
            <a:r>
              <a:rPr lang="en-GB" err="1"/>
              <a:t>GTEx</a:t>
            </a:r>
            <a:r>
              <a:rPr lang="en-GB"/>
              <a:t> v8 53 Tissue Types</a:t>
            </a:r>
          </a:p>
        </p:txBody>
      </p:sp>
      <p:graphicFrame>
        <p:nvGraphicFramePr>
          <p:cNvPr id="7" name="Table 6">
            <a:extLst>
              <a:ext uri="{FF2B5EF4-FFF2-40B4-BE49-F238E27FC236}">
                <a16:creationId xmlns:a16="http://schemas.microsoft.com/office/drawing/2014/main" id="{6C0FA25C-797D-4CB0-6CAC-BF3F226E9B21}"/>
              </a:ext>
            </a:extLst>
          </p:cNvPr>
          <p:cNvGraphicFramePr>
            <a:graphicFrameLocks noGrp="1"/>
          </p:cNvGraphicFramePr>
          <p:nvPr/>
        </p:nvGraphicFramePr>
        <p:xfrm>
          <a:off x="-3215185" y="1663137"/>
          <a:ext cx="1358949" cy="2905698"/>
        </p:xfrm>
        <a:graphic>
          <a:graphicData uri="http://schemas.openxmlformats.org/drawingml/2006/table">
            <a:tbl>
              <a:tblPr firstRow="1" bandRow="1">
                <a:tableStyleId>{5C22544A-7EE6-4342-B048-85BDC9FD1C3A}</a:tableStyleId>
              </a:tblPr>
              <a:tblGrid>
                <a:gridCol w="1358949">
                  <a:extLst>
                    <a:ext uri="{9D8B030D-6E8A-4147-A177-3AD203B41FA5}">
                      <a16:colId xmlns:a16="http://schemas.microsoft.com/office/drawing/2014/main" val="2497042714"/>
                    </a:ext>
                  </a:extLst>
                </a:gridCol>
              </a:tblGrid>
              <a:tr h="815634">
                <a:tc>
                  <a:txBody>
                    <a:bodyPr/>
                    <a:lstStyle/>
                    <a:p>
                      <a:r>
                        <a:rPr lang="en-GB" sz="2000"/>
                        <a:t>Mapped Genes</a:t>
                      </a:r>
                    </a:p>
                  </a:txBody>
                  <a:tcPr/>
                </a:tc>
                <a:extLst>
                  <a:ext uri="{0D108BD9-81ED-4DB2-BD59-A6C34878D82A}">
                    <a16:rowId xmlns:a16="http://schemas.microsoft.com/office/drawing/2014/main" val="727788323"/>
                  </a:ext>
                </a:extLst>
              </a:tr>
              <a:tr h="348344">
                <a:tc>
                  <a:txBody>
                    <a:bodyPr/>
                    <a:lstStyle/>
                    <a:p>
                      <a:pPr algn="r" rtl="0" fontAlgn="b"/>
                      <a:r>
                        <a:rPr lang="en-GB" sz="2000">
                          <a:effectLst/>
                        </a:rPr>
                        <a:t>659</a:t>
                      </a:r>
                    </a:p>
                  </a:txBody>
                  <a:tcPr marL="28575" marR="28575" marT="19050" marB="19050" anchor="b"/>
                </a:tc>
                <a:extLst>
                  <a:ext uri="{0D108BD9-81ED-4DB2-BD59-A6C34878D82A}">
                    <a16:rowId xmlns:a16="http://schemas.microsoft.com/office/drawing/2014/main" val="471781917"/>
                  </a:ext>
                </a:extLst>
              </a:tr>
              <a:tr h="348344">
                <a:tc>
                  <a:txBody>
                    <a:bodyPr/>
                    <a:lstStyle/>
                    <a:p>
                      <a:pPr algn="r" rtl="0" fontAlgn="b"/>
                      <a:r>
                        <a:rPr lang="en-GB" sz="2000">
                          <a:effectLst/>
                        </a:rPr>
                        <a:t>137</a:t>
                      </a:r>
                    </a:p>
                  </a:txBody>
                  <a:tcPr marL="28575" marR="28575" marT="19050" marB="19050" anchor="b"/>
                </a:tc>
                <a:extLst>
                  <a:ext uri="{0D108BD9-81ED-4DB2-BD59-A6C34878D82A}">
                    <a16:rowId xmlns:a16="http://schemas.microsoft.com/office/drawing/2014/main" val="3552568192"/>
                  </a:ext>
                </a:extLst>
              </a:tr>
              <a:tr h="348344">
                <a:tc>
                  <a:txBody>
                    <a:bodyPr/>
                    <a:lstStyle/>
                    <a:p>
                      <a:pPr algn="r" rtl="0" fontAlgn="b"/>
                      <a:r>
                        <a:rPr lang="en-GB" sz="2000">
                          <a:effectLst/>
                        </a:rPr>
                        <a:t>28</a:t>
                      </a:r>
                    </a:p>
                  </a:txBody>
                  <a:tcPr marL="28575" marR="28575" marT="19050" marB="19050" anchor="b"/>
                </a:tc>
                <a:extLst>
                  <a:ext uri="{0D108BD9-81ED-4DB2-BD59-A6C34878D82A}">
                    <a16:rowId xmlns:a16="http://schemas.microsoft.com/office/drawing/2014/main" val="169457599"/>
                  </a:ext>
                </a:extLst>
              </a:tr>
              <a:tr h="348344">
                <a:tc>
                  <a:txBody>
                    <a:bodyPr/>
                    <a:lstStyle/>
                    <a:p>
                      <a:pPr algn="r" rtl="0" fontAlgn="b"/>
                      <a:r>
                        <a:rPr lang="en-GB" sz="2000">
                          <a:effectLst/>
                        </a:rPr>
                        <a:t>83</a:t>
                      </a:r>
                    </a:p>
                  </a:txBody>
                  <a:tcPr marL="28575" marR="28575" marT="19050" marB="19050" anchor="b"/>
                </a:tc>
                <a:extLst>
                  <a:ext uri="{0D108BD9-81ED-4DB2-BD59-A6C34878D82A}">
                    <a16:rowId xmlns:a16="http://schemas.microsoft.com/office/drawing/2014/main" val="3875220848"/>
                  </a:ext>
                </a:extLst>
              </a:tr>
              <a:tr h="348344">
                <a:tc>
                  <a:txBody>
                    <a:bodyPr/>
                    <a:lstStyle/>
                    <a:p>
                      <a:pPr algn="r" rtl="0" fontAlgn="b"/>
                      <a:r>
                        <a:rPr lang="en-GB" sz="2000">
                          <a:effectLst/>
                        </a:rPr>
                        <a:t>6</a:t>
                      </a:r>
                    </a:p>
                  </a:txBody>
                  <a:tcPr marL="28575" marR="28575" marT="19050" marB="19050" anchor="b"/>
                </a:tc>
                <a:extLst>
                  <a:ext uri="{0D108BD9-81ED-4DB2-BD59-A6C34878D82A}">
                    <a16:rowId xmlns:a16="http://schemas.microsoft.com/office/drawing/2014/main" val="2016710462"/>
                  </a:ext>
                </a:extLst>
              </a:tr>
              <a:tr h="348344">
                <a:tc>
                  <a:txBody>
                    <a:bodyPr/>
                    <a:lstStyle/>
                    <a:p>
                      <a:pPr algn="r" rtl="0" fontAlgn="b"/>
                      <a:r>
                        <a:rPr lang="en-GB" sz="2000">
                          <a:effectLst/>
                        </a:rPr>
                        <a:t>3</a:t>
                      </a:r>
                    </a:p>
                  </a:txBody>
                  <a:tcPr marL="28575" marR="28575" marT="19050" marB="19050" anchor="b"/>
                </a:tc>
                <a:extLst>
                  <a:ext uri="{0D108BD9-81ED-4DB2-BD59-A6C34878D82A}">
                    <a16:rowId xmlns:a16="http://schemas.microsoft.com/office/drawing/2014/main" val="879379821"/>
                  </a:ext>
                </a:extLst>
              </a:tr>
            </a:tbl>
          </a:graphicData>
        </a:graphic>
      </p:graphicFrame>
      <p:pic>
        <p:nvPicPr>
          <p:cNvPr id="8" name="Picture 7" descr="A picture containing silhouette, design&#10;&#10;Description automatically generated with medium confidence">
            <a:extLst>
              <a:ext uri="{FF2B5EF4-FFF2-40B4-BE49-F238E27FC236}">
                <a16:creationId xmlns:a16="http://schemas.microsoft.com/office/drawing/2014/main" id="{79C3653D-C12D-81CB-385F-BC9A04B098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0790" y="3531228"/>
            <a:ext cx="7407264" cy="3893000"/>
          </a:xfrm>
          <a:prstGeom prst="rect">
            <a:avLst/>
          </a:prstGeom>
        </p:spPr>
      </p:pic>
      <p:pic>
        <p:nvPicPr>
          <p:cNvPr id="2" name="Picture 2" descr="Chart, histogram&#10;&#10;Description automatically generated">
            <a:extLst>
              <a:ext uri="{FF2B5EF4-FFF2-40B4-BE49-F238E27FC236}">
                <a16:creationId xmlns:a16="http://schemas.microsoft.com/office/drawing/2014/main" id="{700F75A5-C840-C005-3D31-0CEEA58B29D7}"/>
              </a:ext>
            </a:extLst>
          </p:cNvPr>
          <p:cNvPicPr>
            <a:picLocks noChangeAspect="1"/>
          </p:cNvPicPr>
          <p:nvPr/>
        </p:nvPicPr>
        <p:blipFill>
          <a:blip r:embed="rId4"/>
          <a:stretch>
            <a:fillRect/>
          </a:stretch>
        </p:blipFill>
        <p:spPr>
          <a:xfrm>
            <a:off x="4525370" y="-129462"/>
            <a:ext cx="7087737" cy="3727730"/>
          </a:xfrm>
          <a:prstGeom prst="rect">
            <a:avLst/>
          </a:prstGeom>
        </p:spPr>
      </p:pic>
    </p:spTree>
    <p:extLst>
      <p:ext uri="{BB962C8B-B14F-4D97-AF65-F5344CB8AC3E}">
        <p14:creationId xmlns:p14="http://schemas.microsoft.com/office/powerpoint/2010/main" val="4269949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4F13900-C451-3329-1843-B1EEA81C1969}"/>
              </a:ext>
            </a:extLst>
          </p:cNvPr>
          <p:cNvSpPr/>
          <p:nvPr/>
        </p:nvSpPr>
        <p:spPr>
          <a:xfrm>
            <a:off x="8723" y="420329"/>
            <a:ext cx="3244645" cy="60173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Title 1">
            <a:extLst>
              <a:ext uri="{FF2B5EF4-FFF2-40B4-BE49-F238E27FC236}">
                <a16:creationId xmlns:a16="http://schemas.microsoft.com/office/drawing/2014/main" id="{A26C6DA1-38C5-AE57-3EC0-F6B74172458F}"/>
              </a:ext>
            </a:extLst>
          </p:cNvPr>
          <p:cNvSpPr txBox="1">
            <a:spLocks/>
          </p:cNvSpPr>
          <p:nvPr/>
        </p:nvSpPr>
        <p:spPr>
          <a:xfrm>
            <a:off x="102594" y="644769"/>
            <a:ext cx="3150774" cy="4772805"/>
          </a:xfrm>
          <a:prstGeom prst="rect">
            <a:avLst/>
          </a:prstGeom>
        </p:spPr>
        <p:txBody>
          <a:bodyPr vert="horz" lIns="91440" tIns="45720" rIns="91440" bIns="45720" rtlCol="0" anchor="ctr">
            <a:norm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pPr defTabSz="914400"/>
            <a:r>
              <a:rPr lang="en-US" altLang="ko-KR" sz="3600" b="1">
                <a:solidFill>
                  <a:srgbClr val="FFFFFF"/>
                </a:solidFill>
                <a:latin typeface="+mn-lt"/>
                <a:cs typeface="+mj-cs"/>
              </a:rPr>
              <a:t>Genetic Correlations with external traits using LDSC</a:t>
            </a:r>
          </a:p>
        </p:txBody>
      </p:sp>
      <p:graphicFrame>
        <p:nvGraphicFramePr>
          <p:cNvPr id="8" name="Diagram 7">
            <a:extLst>
              <a:ext uri="{FF2B5EF4-FFF2-40B4-BE49-F238E27FC236}">
                <a16:creationId xmlns:a16="http://schemas.microsoft.com/office/drawing/2014/main" id="{7F918AB7-6775-CCC3-F7F0-3A9DF96055DB}"/>
              </a:ext>
            </a:extLst>
          </p:cNvPr>
          <p:cNvGraphicFramePr/>
          <p:nvPr>
            <p:extLst>
              <p:ext uri="{D42A27DB-BD31-4B8C-83A1-F6EECF244321}">
                <p14:modId xmlns:p14="http://schemas.microsoft.com/office/powerpoint/2010/main" val="2242396866"/>
              </p:ext>
            </p:extLst>
          </p:nvPr>
        </p:nvGraphicFramePr>
        <p:xfrm>
          <a:off x="3253368" y="328016"/>
          <a:ext cx="8580177" cy="60429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67091200"/>
      </p:ext>
    </p:extLst>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686AA9D-ECC1-669F-2C72-B5BA3B8FE226}"/>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5200" kern="1200">
                <a:solidFill>
                  <a:schemeClr val="tx1"/>
                </a:solidFill>
                <a:latin typeface="+mj-lt"/>
                <a:ea typeface="+mj-ea"/>
                <a:cs typeface="+mj-cs"/>
              </a:rPr>
              <a:t>Focus on Schizophrenia and ADHD </a:t>
            </a:r>
          </a:p>
        </p:txBody>
      </p:sp>
      <p:pic>
        <p:nvPicPr>
          <p:cNvPr id="2050" name="Picture 2" descr="Schizophrenia | Understanding Schizophrenia &amp; How to Treat It">
            <a:extLst>
              <a:ext uri="{FF2B5EF4-FFF2-40B4-BE49-F238E27FC236}">
                <a16:creationId xmlns:a16="http://schemas.microsoft.com/office/drawing/2014/main" id="{93D4035D-C736-1C22-4D0D-10162FFE078E}"/>
              </a:ext>
            </a:extLst>
          </p:cNvPr>
          <p:cNvPicPr>
            <a:picLocks noGrp="1" noChangeAspect="1" noChangeArrowheads="1"/>
          </p:cNvPicPr>
          <p:nvPr>
            <p:ph sz="half" idx="1"/>
          </p:nvPr>
        </p:nvPicPr>
        <p:blipFill rotWithShape="1">
          <a:blip r:embed="rId4">
            <a:extLst>
              <a:ext uri="{28A0092B-C50C-407E-A947-70E740481C1C}">
                <a14:useLocalDpi xmlns:a14="http://schemas.microsoft.com/office/drawing/2010/main" val="0"/>
              </a:ext>
            </a:extLst>
          </a:blip>
          <a:srcRect t="28452" r="122" b="13530"/>
          <a:stretch/>
        </p:blipFill>
        <p:spPr bwMode="auto">
          <a:xfrm>
            <a:off x="413170" y="2285286"/>
            <a:ext cx="5828261" cy="33855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Adult ADHD Strategies: ADD Productivity, Time, Health, Organization">
            <a:extLst>
              <a:ext uri="{FF2B5EF4-FFF2-40B4-BE49-F238E27FC236}">
                <a16:creationId xmlns:a16="http://schemas.microsoft.com/office/drawing/2014/main" id="{3885CAEF-820B-22A1-718D-0F7700F8DDD8}"/>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tretch>
            <a:fillRect/>
          </a:stretch>
        </p:blipFill>
        <p:spPr bwMode="auto">
          <a:xfrm>
            <a:off x="6374036" y="2285285"/>
            <a:ext cx="5828261" cy="338557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What Are the Different Types of Schizophrenia?">
            <a:extLst>
              <a:ext uri="{FF2B5EF4-FFF2-40B4-BE49-F238E27FC236}">
                <a16:creationId xmlns:a16="http://schemas.microsoft.com/office/drawing/2014/main" id="{1E5CE410-21F4-3756-70CB-0FE0A3BA7EA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0400" t="13250" r="28300"/>
          <a:stretch/>
        </p:blipFill>
        <p:spPr bwMode="auto">
          <a:xfrm>
            <a:off x="-5614304" y="-180711"/>
            <a:ext cx="3436660" cy="4812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032601"/>
      </p:ext>
    </p:extLst>
  </p:cSld>
  <p:clrMapOvr>
    <a:masterClrMapping/>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C7E6859-C9B8-1876-E3A0-CA65CB8067E5}"/>
              </a:ext>
            </a:extLst>
          </p:cNvPr>
          <p:cNvSpPr txBox="1">
            <a:spLocks/>
          </p:cNvSpPr>
          <p:nvPr/>
        </p:nvSpPr>
        <p:spPr>
          <a:xfrm>
            <a:off x="559119" y="64365"/>
            <a:ext cx="11737304" cy="12555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GB" sz="3200" b="1">
                <a:solidFill>
                  <a:srgbClr val="000000"/>
                </a:solidFill>
                <a:latin typeface="+mn-lt"/>
                <a:cs typeface="Calibri"/>
              </a:rPr>
              <a:t>Schizophrenia: Correlations with Demographic &amp; </a:t>
            </a:r>
          </a:p>
          <a:p>
            <a:pPr>
              <a:lnSpc>
                <a:spcPct val="100000"/>
              </a:lnSpc>
            </a:pPr>
            <a:r>
              <a:rPr lang="en-GB" sz="3200" b="1">
                <a:solidFill>
                  <a:srgbClr val="000000"/>
                </a:solidFill>
                <a:latin typeface="+mn-lt"/>
                <a:cs typeface="Calibri"/>
              </a:rPr>
              <a:t>Anthropometric Traits</a:t>
            </a:r>
            <a:endParaRPr lang="en-GB" sz="3200" b="1" i="0" u="none" strike="noStrike">
              <a:solidFill>
                <a:srgbClr val="000000"/>
              </a:solidFill>
              <a:effectLst/>
              <a:latin typeface="+mn-lt"/>
              <a:cs typeface="Calibri" panose="020F0502020204030204" pitchFamily="34" charset="0"/>
            </a:endParaRPr>
          </a:p>
        </p:txBody>
      </p:sp>
      <p:pic>
        <p:nvPicPr>
          <p:cNvPr id="11" name="Picture 10">
            <a:extLst>
              <a:ext uri="{FF2B5EF4-FFF2-40B4-BE49-F238E27FC236}">
                <a16:creationId xmlns:a16="http://schemas.microsoft.com/office/drawing/2014/main" id="{9F8AB931-3CAC-85DF-178A-FFC9BEBC90BC}"/>
              </a:ext>
            </a:extLst>
          </p:cNvPr>
          <p:cNvPicPr>
            <a:picLocks noChangeAspect="1"/>
          </p:cNvPicPr>
          <p:nvPr/>
        </p:nvPicPr>
        <p:blipFill rotWithShape="1">
          <a:blip r:embed="rId3">
            <a:extLst>
              <a:ext uri="{28A0092B-C50C-407E-A947-70E740481C1C}">
                <a14:useLocalDpi xmlns:a14="http://schemas.microsoft.com/office/drawing/2010/main" val="0"/>
              </a:ext>
            </a:extLst>
          </a:blip>
          <a:srcRect l="4905" r="13231"/>
          <a:stretch/>
        </p:blipFill>
        <p:spPr>
          <a:xfrm>
            <a:off x="47328" y="1556792"/>
            <a:ext cx="10367764" cy="3930798"/>
          </a:xfrm>
          <a:prstGeom prst="rect">
            <a:avLst/>
          </a:prstGeom>
        </p:spPr>
      </p:pic>
      <p:grpSp>
        <p:nvGrpSpPr>
          <p:cNvPr id="41" name="Group 40">
            <a:extLst>
              <a:ext uri="{FF2B5EF4-FFF2-40B4-BE49-F238E27FC236}">
                <a16:creationId xmlns:a16="http://schemas.microsoft.com/office/drawing/2014/main" id="{8B61005D-CD3C-EAE6-16C1-E3933D1BD672}"/>
              </a:ext>
            </a:extLst>
          </p:cNvPr>
          <p:cNvGrpSpPr/>
          <p:nvPr/>
        </p:nvGrpSpPr>
        <p:grpSpPr>
          <a:xfrm>
            <a:off x="2286667" y="5571233"/>
            <a:ext cx="7594635" cy="509179"/>
            <a:chOff x="2495600" y="6289085"/>
            <a:chExt cx="7594635" cy="509179"/>
          </a:xfrm>
        </p:grpSpPr>
        <p:cxnSp>
          <p:nvCxnSpPr>
            <p:cNvPr id="7" name="Straight Connector 6">
              <a:extLst>
                <a:ext uri="{FF2B5EF4-FFF2-40B4-BE49-F238E27FC236}">
                  <a16:creationId xmlns:a16="http://schemas.microsoft.com/office/drawing/2014/main" id="{C659E24D-3101-3018-F51D-5BE7D9FFE981}"/>
                </a:ext>
              </a:extLst>
            </p:cNvPr>
            <p:cNvCxnSpPr>
              <a:cxnSpLocks/>
            </p:cNvCxnSpPr>
            <p:nvPr/>
          </p:nvCxnSpPr>
          <p:spPr>
            <a:xfrm>
              <a:off x="2827582" y="6386513"/>
              <a:ext cx="7072313" cy="0"/>
            </a:xfrm>
            <a:prstGeom prst="line">
              <a:avLst/>
            </a:prstGeom>
            <a:ln w="28575"/>
          </p:spPr>
          <p:style>
            <a:lnRef idx="1">
              <a:schemeClr val="dk1"/>
            </a:lnRef>
            <a:fillRef idx="0">
              <a:schemeClr val="dk1"/>
            </a:fillRef>
            <a:effectRef idx="0">
              <a:schemeClr val="dk1"/>
            </a:effectRef>
            <a:fontRef idx="minor">
              <a:schemeClr val="tx1"/>
            </a:fontRef>
          </p:style>
        </p:cxnSp>
        <p:grpSp>
          <p:nvGrpSpPr>
            <p:cNvPr id="16" name="Group 15">
              <a:extLst>
                <a:ext uri="{FF2B5EF4-FFF2-40B4-BE49-F238E27FC236}">
                  <a16:creationId xmlns:a16="http://schemas.microsoft.com/office/drawing/2014/main" id="{514F0270-80D7-CF4C-D3D4-A6594A1D15E8}"/>
                </a:ext>
              </a:extLst>
            </p:cNvPr>
            <p:cNvGrpSpPr/>
            <p:nvPr/>
          </p:nvGrpSpPr>
          <p:grpSpPr>
            <a:xfrm>
              <a:off x="2495600" y="6299699"/>
              <a:ext cx="663964" cy="498565"/>
              <a:chOff x="2554093" y="6299699"/>
              <a:chExt cx="663964" cy="498565"/>
            </a:xfrm>
          </p:grpSpPr>
          <p:sp>
            <p:nvSpPr>
              <p:cNvPr id="10" name="TextBox 9">
                <a:extLst>
                  <a:ext uri="{FF2B5EF4-FFF2-40B4-BE49-F238E27FC236}">
                    <a16:creationId xmlns:a16="http://schemas.microsoft.com/office/drawing/2014/main" id="{39AF0B2D-885F-A715-F3D2-ACFE6EEB4DCA}"/>
                  </a:ext>
                </a:extLst>
              </p:cNvPr>
              <p:cNvSpPr txBox="1"/>
              <p:nvPr/>
            </p:nvSpPr>
            <p:spPr>
              <a:xfrm>
                <a:off x="2554093" y="6428932"/>
                <a:ext cx="663964" cy="369332"/>
              </a:xfrm>
              <a:prstGeom prst="rect">
                <a:avLst/>
              </a:prstGeom>
              <a:noFill/>
            </p:spPr>
            <p:txBody>
              <a:bodyPr wrap="none" rtlCol="0">
                <a:spAutoFit/>
              </a:bodyPr>
              <a:lstStyle/>
              <a:p>
                <a:r>
                  <a:rPr lang="en-GB"/>
                  <a:t>-1.00</a:t>
                </a:r>
              </a:p>
            </p:txBody>
          </p:sp>
          <p:cxnSp>
            <p:nvCxnSpPr>
              <p:cNvPr id="12" name="Straight Connector 11">
                <a:extLst>
                  <a:ext uri="{FF2B5EF4-FFF2-40B4-BE49-F238E27FC236}">
                    <a16:creationId xmlns:a16="http://schemas.microsoft.com/office/drawing/2014/main" id="{6C143DC2-4A97-E893-4037-1AA8EE38E002}"/>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8621C33D-916C-3133-9A72-E77AE4F8CDE7}"/>
                </a:ext>
              </a:extLst>
            </p:cNvPr>
            <p:cNvGrpSpPr/>
            <p:nvPr/>
          </p:nvGrpSpPr>
          <p:grpSpPr>
            <a:xfrm>
              <a:off x="4237307" y="6299699"/>
              <a:ext cx="663964" cy="498565"/>
              <a:chOff x="2554093" y="6299699"/>
              <a:chExt cx="663964" cy="498565"/>
            </a:xfrm>
          </p:grpSpPr>
          <p:sp>
            <p:nvSpPr>
              <p:cNvPr id="18" name="TextBox 17">
                <a:extLst>
                  <a:ext uri="{FF2B5EF4-FFF2-40B4-BE49-F238E27FC236}">
                    <a16:creationId xmlns:a16="http://schemas.microsoft.com/office/drawing/2014/main" id="{541BF0A5-0323-1486-142E-7CC92C859982}"/>
                  </a:ext>
                </a:extLst>
              </p:cNvPr>
              <p:cNvSpPr txBox="1"/>
              <p:nvPr/>
            </p:nvSpPr>
            <p:spPr>
              <a:xfrm>
                <a:off x="2554093" y="6428932"/>
                <a:ext cx="663964" cy="369332"/>
              </a:xfrm>
              <a:prstGeom prst="rect">
                <a:avLst/>
              </a:prstGeom>
              <a:noFill/>
            </p:spPr>
            <p:txBody>
              <a:bodyPr wrap="none" rtlCol="0">
                <a:spAutoFit/>
              </a:bodyPr>
              <a:lstStyle/>
              <a:p>
                <a:r>
                  <a:rPr lang="en-GB"/>
                  <a:t>-0.50</a:t>
                </a:r>
              </a:p>
            </p:txBody>
          </p:sp>
          <p:cxnSp>
            <p:nvCxnSpPr>
              <p:cNvPr id="19" name="Straight Connector 18">
                <a:extLst>
                  <a:ext uri="{FF2B5EF4-FFF2-40B4-BE49-F238E27FC236}">
                    <a16:creationId xmlns:a16="http://schemas.microsoft.com/office/drawing/2014/main" id="{B70D560E-B371-7F5E-F5E2-22C2B776BB4E}"/>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20" name="Group 19">
              <a:extLst>
                <a:ext uri="{FF2B5EF4-FFF2-40B4-BE49-F238E27FC236}">
                  <a16:creationId xmlns:a16="http://schemas.microsoft.com/office/drawing/2014/main" id="{CA53117B-761F-B8D7-76FF-31A7ECE74AFB}"/>
                </a:ext>
              </a:extLst>
            </p:cNvPr>
            <p:cNvGrpSpPr/>
            <p:nvPr/>
          </p:nvGrpSpPr>
          <p:grpSpPr>
            <a:xfrm>
              <a:off x="5108161" y="6299699"/>
              <a:ext cx="663964" cy="498565"/>
              <a:chOff x="2554093" y="6299699"/>
              <a:chExt cx="663964" cy="498565"/>
            </a:xfrm>
          </p:grpSpPr>
          <p:sp>
            <p:nvSpPr>
              <p:cNvPr id="21" name="TextBox 20">
                <a:extLst>
                  <a:ext uri="{FF2B5EF4-FFF2-40B4-BE49-F238E27FC236}">
                    <a16:creationId xmlns:a16="http://schemas.microsoft.com/office/drawing/2014/main" id="{709CB7D2-AFCD-E240-0D6D-25208877E07C}"/>
                  </a:ext>
                </a:extLst>
              </p:cNvPr>
              <p:cNvSpPr txBox="1"/>
              <p:nvPr/>
            </p:nvSpPr>
            <p:spPr>
              <a:xfrm>
                <a:off x="2554093" y="6428932"/>
                <a:ext cx="663964" cy="369332"/>
              </a:xfrm>
              <a:prstGeom prst="rect">
                <a:avLst/>
              </a:prstGeom>
              <a:noFill/>
            </p:spPr>
            <p:txBody>
              <a:bodyPr wrap="none" rtlCol="0">
                <a:spAutoFit/>
              </a:bodyPr>
              <a:lstStyle/>
              <a:p>
                <a:r>
                  <a:rPr lang="en-GB"/>
                  <a:t>-0.25</a:t>
                </a:r>
              </a:p>
            </p:txBody>
          </p:sp>
          <p:cxnSp>
            <p:nvCxnSpPr>
              <p:cNvPr id="22" name="Straight Connector 21">
                <a:extLst>
                  <a:ext uri="{FF2B5EF4-FFF2-40B4-BE49-F238E27FC236}">
                    <a16:creationId xmlns:a16="http://schemas.microsoft.com/office/drawing/2014/main" id="{D157CFDC-A320-D832-CC6F-C4EE5020E34B}"/>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23" name="Group 22">
              <a:extLst>
                <a:ext uri="{FF2B5EF4-FFF2-40B4-BE49-F238E27FC236}">
                  <a16:creationId xmlns:a16="http://schemas.microsoft.com/office/drawing/2014/main" id="{7AB53D54-B018-1C87-6B27-58141F682210}"/>
                </a:ext>
              </a:extLst>
            </p:cNvPr>
            <p:cNvGrpSpPr/>
            <p:nvPr/>
          </p:nvGrpSpPr>
          <p:grpSpPr>
            <a:xfrm>
              <a:off x="3366453" y="6299699"/>
              <a:ext cx="663964" cy="498565"/>
              <a:chOff x="2554093" y="6299699"/>
              <a:chExt cx="663964" cy="498565"/>
            </a:xfrm>
          </p:grpSpPr>
          <p:sp>
            <p:nvSpPr>
              <p:cNvPr id="24" name="TextBox 23">
                <a:extLst>
                  <a:ext uri="{FF2B5EF4-FFF2-40B4-BE49-F238E27FC236}">
                    <a16:creationId xmlns:a16="http://schemas.microsoft.com/office/drawing/2014/main" id="{A6ADA437-C98D-06B8-64B8-FDA2E6C35883}"/>
                  </a:ext>
                </a:extLst>
              </p:cNvPr>
              <p:cNvSpPr txBox="1"/>
              <p:nvPr/>
            </p:nvSpPr>
            <p:spPr>
              <a:xfrm>
                <a:off x="2554093" y="6428932"/>
                <a:ext cx="663964" cy="369332"/>
              </a:xfrm>
              <a:prstGeom prst="rect">
                <a:avLst/>
              </a:prstGeom>
              <a:noFill/>
            </p:spPr>
            <p:txBody>
              <a:bodyPr wrap="none" rtlCol="0">
                <a:spAutoFit/>
              </a:bodyPr>
              <a:lstStyle/>
              <a:p>
                <a:r>
                  <a:rPr lang="en-GB"/>
                  <a:t>-0.75</a:t>
                </a:r>
              </a:p>
            </p:txBody>
          </p:sp>
          <p:cxnSp>
            <p:nvCxnSpPr>
              <p:cNvPr id="25" name="Straight Connector 24">
                <a:extLst>
                  <a:ext uri="{FF2B5EF4-FFF2-40B4-BE49-F238E27FC236}">
                    <a16:creationId xmlns:a16="http://schemas.microsoft.com/office/drawing/2014/main" id="{ED371AC0-F11B-65A0-207E-EDC04D365EC0}"/>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26" name="Group 25">
              <a:extLst>
                <a:ext uri="{FF2B5EF4-FFF2-40B4-BE49-F238E27FC236}">
                  <a16:creationId xmlns:a16="http://schemas.microsoft.com/office/drawing/2014/main" id="{D60E7D31-5732-56EA-02B9-470B02C86F60}"/>
                </a:ext>
              </a:extLst>
            </p:cNvPr>
            <p:cNvGrpSpPr/>
            <p:nvPr/>
          </p:nvGrpSpPr>
          <p:grpSpPr>
            <a:xfrm>
              <a:off x="6031756" y="6299699"/>
              <a:ext cx="663964" cy="498565"/>
              <a:chOff x="2554093" y="6299699"/>
              <a:chExt cx="663964" cy="498565"/>
            </a:xfrm>
          </p:grpSpPr>
          <p:sp>
            <p:nvSpPr>
              <p:cNvPr id="27" name="TextBox 26">
                <a:extLst>
                  <a:ext uri="{FF2B5EF4-FFF2-40B4-BE49-F238E27FC236}">
                    <a16:creationId xmlns:a16="http://schemas.microsoft.com/office/drawing/2014/main" id="{B5C7A2C8-5AD0-758B-E2D5-A3D87569C5C8}"/>
                  </a:ext>
                </a:extLst>
              </p:cNvPr>
              <p:cNvSpPr txBox="1"/>
              <p:nvPr/>
            </p:nvSpPr>
            <p:spPr>
              <a:xfrm>
                <a:off x="2554093" y="6428932"/>
                <a:ext cx="663964" cy="369332"/>
              </a:xfrm>
              <a:prstGeom prst="rect">
                <a:avLst/>
              </a:prstGeom>
              <a:noFill/>
            </p:spPr>
            <p:txBody>
              <a:bodyPr wrap="none" rtlCol="0">
                <a:spAutoFit/>
              </a:bodyPr>
              <a:lstStyle/>
              <a:p>
                <a:r>
                  <a:rPr lang="en-GB"/>
                  <a:t>-0.00</a:t>
                </a:r>
              </a:p>
            </p:txBody>
          </p:sp>
          <p:cxnSp>
            <p:nvCxnSpPr>
              <p:cNvPr id="28" name="Straight Connector 27">
                <a:extLst>
                  <a:ext uri="{FF2B5EF4-FFF2-40B4-BE49-F238E27FC236}">
                    <a16:creationId xmlns:a16="http://schemas.microsoft.com/office/drawing/2014/main" id="{B0F362DA-23DB-F823-4BFA-A979A7E3297E}"/>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29" name="Group 28">
              <a:extLst>
                <a:ext uri="{FF2B5EF4-FFF2-40B4-BE49-F238E27FC236}">
                  <a16:creationId xmlns:a16="http://schemas.microsoft.com/office/drawing/2014/main" id="{3CE9D486-1520-32E7-BECF-5271131B6982}"/>
                </a:ext>
              </a:extLst>
            </p:cNvPr>
            <p:cNvGrpSpPr/>
            <p:nvPr/>
          </p:nvGrpSpPr>
          <p:grpSpPr>
            <a:xfrm>
              <a:off x="6884242" y="6299699"/>
              <a:ext cx="593432" cy="498565"/>
              <a:chOff x="2554093" y="6299699"/>
              <a:chExt cx="593432" cy="498565"/>
            </a:xfrm>
          </p:grpSpPr>
          <p:sp>
            <p:nvSpPr>
              <p:cNvPr id="30" name="TextBox 29">
                <a:extLst>
                  <a:ext uri="{FF2B5EF4-FFF2-40B4-BE49-F238E27FC236}">
                    <a16:creationId xmlns:a16="http://schemas.microsoft.com/office/drawing/2014/main" id="{0ECF0069-8BB6-9622-C22F-8007D0CDEA96}"/>
                  </a:ext>
                </a:extLst>
              </p:cNvPr>
              <p:cNvSpPr txBox="1"/>
              <p:nvPr/>
            </p:nvSpPr>
            <p:spPr>
              <a:xfrm>
                <a:off x="2554093" y="6428932"/>
                <a:ext cx="593432" cy="369332"/>
              </a:xfrm>
              <a:prstGeom prst="rect">
                <a:avLst/>
              </a:prstGeom>
              <a:noFill/>
            </p:spPr>
            <p:txBody>
              <a:bodyPr wrap="none" rtlCol="0">
                <a:spAutoFit/>
              </a:bodyPr>
              <a:lstStyle/>
              <a:p>
                <a:r>
                  <a:rPr lang="en-GB"/>
                  <a:t>0.25</a:t>
                </a:r>
              </a:p>
            </p:txBody>
          </p:sp>
          <p:cxnSp>
            <p:nvCxnSpPr>
              <p:cNvPr id="31" name="Straight Connector 30">
                <a:extLst>
                  <a:ext uri="{FF2B5EF4-FFF2-40B4-BE49-F238E27FC236}">
                    <a16:creationId xmlns:a16="http://schemas.microsoft.com/office/drawing/2014/main" id="{6D70C06A-A2C1-FAA4-D47E-68C63DFFEA01}"/>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32" name="Group 31">
              <a:extLst>
                <a:ext uri="{FF2B5EF4-FFF2-40B4-BE49-F238E27FC236}">
                  <a16:creationId xmlns:a16="http://schemas.microsoft.com/office/drawing/2014/main" id="{7ED1BFAF-E73B-08D2-8A83-3C0473CC27EF}"/>
                </a:ext>
              </a:extLst>
            </p:cNvPr>
            <p:cNvGrpSpPr/>
            <p:nvPr/>
          </p:nvGrpSpPr>
          <p:grpSpPr>
            <a:xfrm>
              <a:off x="8625949" y="6299699"/>
              <a:ext cx="593432" cy="498565"/>
              <a:chOff x="2554093" y="6299699"/>
              <a:chExt cx="593432" cy="498565"/>
            </a:xfrm>
          </p:grpSpPr>
          <p:sp>
            <p:nvSpPr>
              <p:cNvPr id="33" name="TextBox 32">
                <a:extLst>
                  <a:ext uri="{FF2B5EF4-FFF2-40B4-BE49-F238E27FC236}">
                    <a16:creationId xmlns:a16="http://schemas.microsoft.com/office/drawing/2014/main" id="{99310F72-A819-84CF-E724-19C2E77FDF10}"/>
                  </a:ext>
                </a:extLst>
              </p:cNvPr>
              <p:cNvSpPr txBox="1"/>
              <p:nvPr/>
            </p:nvSpPr>
            <p:spPr>
              <a:xfrm>
                <a:off x="2554093" y="6428932"/>
                <a:ext cx="593432" cy="369332"/>
              </a:xfrm>
              <a:prstGeom prst="rect">
                <a:avLst/>
              </a:prstGeom>
              <a:noFill/>
            </p:spPr>
            <p:txBody>
              <a:bodyPr wrap="none" rtlCol="0">
                <a:spAutoFit/>
              </a:bodyPr>
              <a:lstStyle/>
              <a:p>
                <a:r>
                  <a:rPr lang="en-GB"/>
                  <a:t>0.75</a:t>
                </a:r>
              </a:p>
            </p:txBody>
          </p:sp>
          <p:cxnSp>
            <p:nvCxnSpPr>
              <p:cNvPr id="34" name="Straight Connector 33">
                <a:extLst>
                  <a:ext uri="{FF2B5EF4-FFF2-40B4-BE49-F238E27FC236}">
                    <a16:creationId xmlns:a16="http://schemas.microsoft.com/office/drawing/2014/main" id="{71623D02-66B4-2DC7-207F-14CB8B23A9CE}"/>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35" name="Group 34">
              <a:extLst>
                <a:ext uri="{FF2B5EF4-FFF2-40B4-BE49-F238E27FC236}">
                  <a16:creationId xmlns:a16="http://schemas.microsoft.com/office/drawing/2014/main" id="{4FE4B24D-BBEE-D769-0290-4E32CD842A05}"/>
                </a:ext>
              </a:extLst>
            </p:cNvPr>
            <p:cNvGrpSpPr/>
            <p:nvPr/>
          </p:nvGrpSpPr>
          <p:grpSpPr>
            <a:xfrm>
              <a:off x="9496803" y="6289085"/>
              <a:ext cx="593432" cy="509179"/>
              <a:chOff x="2554093" y="6289085"/>
              <a:chExt cx="593432" cy="509179"/>
            </a:xfrm>
          </p:grpSpPr>
          <p:sp>
            <p:nvSpPr>
              <p:cNvPr id="36" name="TextBox 35">
                <a:extLst>
                  <a:ext uri="{FF2B5EF4-FFF2-40B4-BE49-F238E27FC236}">
                    <a16:creationId xmlns:a16="http://schemas.microsoft.com/office/drawing/2014/main" id="{D985AE3E-82F3-00F8-E784-60CF239C6592}"/>
                  </a:ext>
                </a:extLst>
              </p:cNvPr>
              <p:cNvSpPr txBox="1"/>
              <p:nvPr/>
            </p:nvSpPr>
            <p:spPr>
              <a:xfrm>
                <a:off x="2554093" y="6428932"/>
                <a:ext cx="593432" cy="369332"/>
              </a:xfrm>
              <a:prstGeom prst="rect">
                <a:avLst/>
              </a:prstGeom>
              <a:noFill/>
            </p:spPr>
            <p:txBody>
              <a:bodyPr wrap="none" rtlCol="0">
                <a:spAutoFit/>
              </a:bodyPr>
              <a:lstStyle/>
              <a:p>
                <a:r>
                  <a:rPr lang="en-GB"/>
                  <a:t>1.00</a:t>
                </a:r>
              </a:p>
            </p:txBody>
          </p:sp>
          <p:cxnSp>
            <p:nvCxnSpPr>
              <p:cNvPr id="37" name="Straight Connector 36">
                <a:extLst>
                  <a:ext uri="{FF2B5EF4-FFF2-40B4-BE49-F238E27FC236}">
                    <a16:creationId xmlns:a16="http://schemas.microsoft.com/office/drawing/2014/main" id="{D3E02D03-918F-1A2F-372F-7B44C1106404}"/>
                  </a:ext>
                </a:extLst>
              </p:cNvPr>
              <p:cNvCxnSpPr>
                <a:cxnSpLocks/>
              </p:cNvCxnSpPr>
              <p:nvPr/>
            </p:nvCxnSpPr>
            <p:spPr>
              <a:xfrm flipV="1">
                <a:off x="2962870" y="6289085"/>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38" name="Group 37">
              <a:extLst>
                <a:ext uri="{FF2B5EF4-FFF2-40B4-BE49-F238E27FC236}">
                  <a16:creationId xmlns:a16="http://schemas.microsoft.com/office/drawing/2014/main" id="{193C69F0-5400-3206-8281-54D21A6B774D}"/>
                </a:ext>
              </a:extLst>
            </p:cNvPr>
            <p:cNvGrpSpPr/>
            <p:nvPr/>
          </p:nvGrpSpPr>
          <p:grpSpPr>
            <a:xfrm>
              <a:off x="7755095" y="6299699"/>
              <a:ext cx="593432" cy="498565"/>
              <a:chOff x="2554093" y="6299699"/>
              <a:chExt cx="593432" cy="498565"/>
            </a:xfrm>
          </p:grpSpPr>
          <p:sp>
            <p:nvSpPr>
              <p:cNvPr id="39" name="TextBox 38">
                <a:extLst>
                  <a:ext uri="{FF2B5EF4-FFF2-40B4-BE49-F238E27FC236}">
                    <a16:creationId xmlns:a16="http://schemas.microsoft.com/office/drawing/2014/main" id="{081D5E06-15F8-F2FF-CAB2-46FAC54A6C82}"/>
                  </a:ext>
                </a:extLst>
              </p:cNvPr>
              <p:cNvSpPr txBox="1"/>
              <p:nvPr/>
            </p:nvSpPr>
            <p:spPr>
              <a:xfrm>
                <a:off x="2554093" y="6428932"/>
                <a:ext cx="593432" cy="369332"/>
              </a:xfrm>
              <a:prstGeom prst="rect">
                <a:avLst/>
              </a:prstGeom>
              <a:noFill/>
            </p:spPr>
            <p:txBody>
              <a:bodyPr wrap="none" rtlCol="0">
                <a:spAutoFit/>
              </a:bodyPr>
              <a:lstStyle/>
              <a:p>
                <a:r>
                  <a:rPr lang="en-GB"/>
                  <a:t>0.50</a:t>
                </a:r>
              </a:p>
            </p:txBody>
          </p:sp>
          <p:cxnSp>
            <p:nvCxnSpPr>
              <p:cNvPr id="40" name="Straight Connector 39">
                <a:extLst>
                  <a:ext uri="{FF2B5EF4-FFF2-40B4-BE49-F238E27FC236}">
                    <a16:creationId xmlns:a16="http://schemas.microsoft.com/office/drawing/2014/main" id="{E6AC3BB8-DBAF-F152-7C0D-30E70BCE7293}"/>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pic>
        <p:nvPicPr>
          <p:cNvPr id="9" name="Picture 8" descr="A picture containing text, font, graphics, logo&#10;&#10;Description automatically generated">
            <a:extLst>
              <a:ext uri="{FF2B5EF4-FFF2-40B4-BE49-F238E27FC236}">
                <a16:creationId xmlns:a16="http://schemas.microsoft.com/office/drawing/2014/main" id="{91469383-7984-262D-4376-F2EAFD3F3B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96474" y="421228"/>
            <a:ext cx="2095526" cy="1135564"/>
          </a:xfrm>
          <a:prstGeom prst="rect">
            <a:avLst/>
          </a:prstGeom>
        </p:spPr>
      </p:pic>
    </p:spTree>
    <p:extLst>
      <p:ext uri="{BB962C8B-B14F-4D97-AF65-F5344CB8AC3E}">
        <p14:creationId xmlns:p14="http://schemas.microsoft.com/office/powerpoint/2010/main" val="19789786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 screenshot, line, diagram&#10;&#10;Description automatically generated">
            <a:extLst>
              <a:ext uri="{FF2B5EF4-FFF2-40B4-BE49-F238E27FC236}">
                <a16:creationId xmlns:a16="http://schemas.microsoft.com/office/drawing/2014/main" id="{48821F3D-2D28-1EE3-1E2F-F1787766BD95}"/>
              </a:ext>
            </a:extLst>
          </p:cNvPr>
          <p:cNvPicPr>
            <a:picLocks noChangeAspect="1"/>
          </p:cNvPicPr>
          <p:nvPr/>
        </p:nvPicPr>
        <p:blipFill rotWithShape="1">
          <a:blip r:embed="rId3">
            <a:extLst>
              <a:ext uri="{28A0092B-C50C-407E-A947-70E740481C1C}">
                <a14:useLocalDpi xmlns:a14="http://schemas.microsoft.com/office/drawing/2010/main" val="0"/>
              </a:ext>
            </a:extLst>
          </a:blip>
          <a:srcRect r="12085"/>
          <a:stretch/>
        </p:blipFill>
        <p:spPr>
          <a:xfrm>
            <a:off x="856018" y="1071822"/>
            <a:ext cx="9168250" cy="5176050"/>
          </a:xfrm>
          <a:prstGeom prst="rect">
            <a:avLst/>
          </a:prstGeom>
        </p:spPr>
      </p:pic>
      <p:sp>
        <p:nvSpPr>
          <p:cNvPr id="10" name="Title 1">
            <a:extLst>
              <a:ext uri="{FF2B5EF4-FFF2-40B4-BE49-F238E27FC236}">
                <a16:creationId xmlns:a16="http://schemas.microsoft.com/office/drawing/2014/main" id="{125820B7-34FA-81A1-D646-D0867F7F7B31}"/>
              </a:ext>
            </a:extLst>
          </p:cNvPr>
          <p:cNvSpPr txBox="1">
            <a:spLocks/>
          </p:cNvSpPr>
          <p:nvPr/>
        </p:nvSpPr>
        <p:spPr>
          <a:xfrm>
            <a:off x="466384" y="-27384"/>
            <a:ext cx="10238128" cy="121894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GB" sz="3200" b="1">
                <a:solidFill>
                  <a:srgbClr val="000000"/>
                </a:solidFill>
                <a:latin typeface="Calibri"/>
                <a:ea typeface="Calibri"/>
                <a:cs typeface="Calibri"/>
              </a:rPr>
              <a:t>Schizophrenia: Correlations with Health Related Traits</a:t>
            </a:r>
            <a:endParaRPr lang="en-GB" sz="3200" b="1" i="0" u="none" strike="noStrike">
              <a:solidFill>
                <a:srgbClr val="000000"/>
              </a:solidFill>
              <a:effectLst/>
              <a:latin typeface="Calibri"/>
              <a:ea typeface="Calibri"/>
              <a:cs typeface="Calibri"/>
            </a:endParaRPr>
          </a:p>
        </p:txBody>
      </p:sp>
      <p:sp>
        <p:nvSpPr>
          <p:cNvPr id="11" name="Rectangle 10">
            <a:extLst>
              <a:ext uri="{FF2B5EF4-FFF2-40B4-BE49-F238E27FC236}">
                <a16:creationId xmlns:a16="http://schemas.microsoft.com/office/drawing/2014/main" id="{444AAC95-9E7C-1C80-15B9-E8391385A21D}"/>
              </a:ext>
            </a:extLst>
          </p:cNvPr>
          <p:cNvSpPr/>
          <p:nvPr/>
        </p:nvSpPr>
        <p:spPr>
          <a:xfrm>
            <a:off x="6176425" y="2427399"/>
            <a:ext cx="889000" cy="4188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2A40AC9D-EFAD-35A4-2391-05322936A729}"/>
              </a:ext>
            </a:extLst>
          </p:cNvPr>
          <p:cNvSpPr/>
          <p:nvPr/>
        </p:nvSpPr>
        <p:spPr>
          <a:xfrm>
            <a:off x="6608372" y="5367340"/>
            <a:ext cx="889000" cy="4188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 name="Group 3">
            <a:extLst>
              <a:ext uri="{FF2B5EF4-FFF2-40B4-BE49-F238E27FC236}">
                <a16:creationId xmlns:a16="http://schemas.microsoft.com/office/drawing/2014/main" id="{56AAA92F-0D37-3AC0-46AC-476D7AE323B4}"/>
              </a:ext>
            </a:extLst>
          </p:cNvPr>
          <p:cNvGrpSpPr/>
          <p:nvPr/>
        </p:nvGrpSpPr>
        <p:grpSpPr>
          <a:xfrm>
            <a:off x="3193689" y="6250325"/>
            <a:ext cx="6245148" cy="421488"/>
            <a:chOff x="2790958" y="6289085"/>
            <a:chExt cx="6933384" cy="509179"/>
          </a:xfrm>
        </p:grpSpPr>
        <p:cxnSp>
          <p:nvCxnSpPr>
            <p:cNvPr id="6" name="Straight Connector 5">
              <a:extLst>
                <a:ext uri="{FF2B5EF4-FFF2-40B4-BE49-F238E27FC236}">
                  <a16:creationId xmlns:a16="http://schemas.microsoft.com/office/drawing/2014/main" id="{DC51FA8E-B394-EC51-EE51-29130AA32E39}"/>
                </a:ext>
              </a:extLst>
            </p:cNvPr>
            <p:cNvCxnSpPr>
              <a:cxnSpLocks/>
              <a:stCxn id="36" idx="0"/>
            </p:cNvCxnSpPr>
            <p:nvPr/>
          </p:nvCxnSpPr>
          <p:spPr>
            <a:xfrm flipV="1">
              <a:off x="3122940" y="6397126"/>
              <a:ext cx="6416747" cy="31806"/>
            </a:xfrm>
            <a:prstGeom prst="line">
              <a:avLst/>
            </a:prstGeom>
            <a:ln w="28575"/>
          </p:spPr>
          <p:style>
            <a:lnRef idx="1">
              <a:schemeClr val="dk1"/>
            </a:lnRef>
            <a:fillRef idx="0">
              <a:schemeClr val="dk1"/>
            </a:fillRef>
            <a:effectRef idx="0">
              <a:schemeClr val="dk1"/>
            </a:effectRef>
            <a:fontRef idx="minor">
              <a:schemeClr val="tx1"/>
            </a:fontRef>
          </p:style>
        </p:cxnSp>
        <p:grpSp>
          <p:nvGrpSpPr>
            <p:cNvPr id="7" name="Group 6">
              <a:extLst>
                <a:ext uri="{FF2B5EF4-FFF2-40B4-BE49-F238E27FC236}">
                  <a16:creationId xmlns:a16="http://schemas.microsoft.com/office/drawing/2014/main" id="{93D87A25-0D58-1DFB-DABA-CDBBB21A1B09}"/>
                </a:ext>
              </a:extLst>
            </p:cNvPr>
            <p:cNvGrpSpPr/>
            <p:nvPr/>
          </p:nvGrpSpPr>
          <p:grpSpPr>
            <a:xfrm>
              <a:off x="2790958" y="6299699"/>
              <a:ext cx="663964" cy="498565"/>
              <a:chOff x="2849451" y="6299699"/>
              <a:chExt cx="663964" cy="498565"/>
            </a:xfrm>
          </p:grpSpPr>
          <p:sp>
            <p:nvSpPr>
              <p:cNvPr id="36" name="TextBox 35">
                <a:extLst>
                  <a:ext uri="{FF2B5EF4-FFF2-40B4-BE49-F238E27FC236}">
                    <a16:creationId xmlns:a16="http://schemas.microsoft.com/office/drawing/2014/main" id="{7C9BA115-9F7D-AE85-6D6F-BE058AFC5415}"/>
                  </a:ext>
                </a:extLst>
              </p:cNvPr>
              <p:cNvSpPr txBox="1"/>
              <p:nvPr/>
            </p:nvSpPr>
            <p:spPr>
              <a:xfrm>
                <a:off x="2849451" y="6428931"/>
                <a:ext cx="663964" cy="369333"/>
              </a:xfrm>
              <a:prstGeom prst="rect">
                <a:avLst/>
              </a:prstGeom>
              <a:noFill/>
            </p:spPr>
            <p:txBody>
              <a:bodyPr wrap="none" rtlCol="0">
                <a:spAutoFit/>
              </a:bodyPr>
              <a:lstStyle/>
              <a:p>
                <a:r>
                  <a:rPr lang="en-GB"/>
                  <a:t>-1.00</a:t>
                </a:r>
              </a:p>
            </p:txBody>
          </p:sp>
          <p:cxnSp>
            <p:nvCxnSpPr>
              <p:cNvPr id="37" name="Straight Connector 36">
                <a:extLst>
                  <a:ext uri="{FF2B5EF4-FFF2-40B4-BE49-F238E27FC236}">
                    <a16:creationId xmlns:a16="http://schemas.microsoft.com/office/drawing/2014/main" id="{A008C7C2-C616-B8B5-465B-5188CE8F08BC}"/>
                  </a:ext>
                </a:extLst>
              </p:cNvPr>
              <p:cNvCxnSpPr>
                <a:cxnSpLocks/>
              </p:cNvCxnSpPr>
              <p:nvPr/>
            </p:nvCxnSpPr>
            <p:spPr>
              <a:xfrm flipV="1">
                <a:off x="3181431"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8" name="Group 7">
              <a:extLst>
                <a:ext uri="{FF2B5EF4-FFF2-40B4-BE49-F238E27FC236}">
                  <a16:creationId xmlns:a16="http://schemas.microsoft.com/office/drawing/2014/main" id="{397DEA47-F588-8CF7-DDE7-36A7C8059C37}"/>
                </a:ext>
              </a:extLst>
            </p:cNvPr>
            <p:cNvGrpSpPr/>
            <p:nvPr/>
          </p:nvGrpSpPr>
          <p:grpSpPr>
            <a:xfrm>
              <a:off x="4389829" y="6299699"/>
              <a:ext cx="663964" cy="498565"/>
              <a:chOff x="2706615" y="6299699"/>
              <a:chExt cx="663964" cy="498565"/>
            </a:xfrm>
          </p:grpSpPr>
          <p:sp>
            <p:nvSpPr>
              <p:cNvPr id="34" name="TextBox 33">
                <a:extLst>
                  <a:ext uri="{FF2B5EF4-FFF2-40B4-BE49-F238E27FC236}">
                    <a16:creationId xmlns:a16="http://schemas.microsoft.com/office/drawing/2014/main" id="{A725173F-FFE8-0D8E-CC20-62DA5A054CB2}"/>
                  </a:ext>
                </a:extLst>
              </p:cNvPr>
              <p:cNvSpPr txBox="1"/>
              <p:nvPr/>
            </p:nvSpPr>
            <p:spPr>
              <a:xfrm>
                <a:off x="2706615" y="6428931"/>
                <a:ext cx="663964" cy="369333"/>
              </a:xfrm>
              <a:prstGeom prst="rect">
                <a:avLst/>
              </a:prstGeom>
              <a:noFill/>
            </p:spPr>
            <p:txBody>
              <a:bodyPr wrap="none" rtlCol="0">
                <a:spAutoFit/>
              </a:bodyPr>
              <a:lstStyle/>
              <a:p>
                <a:r>
                  <a:rPr lang="en-GB"/>
                  <a:t>-0.50</a:t>
                </a:r>
              </a:p>
            </p:txBody>
          </p:sp>
          <p:cxnSp>
            <p:nvCxnSpPr>
              <p:cNvPr id="35" name="Straight Connector 34">
                <a:extLst>
                  <a:ext uri="{FF2B5EF4-FFF2-40B4-BE49-F238E27FC236}">
                    <a16:creationId xmlns:a16="http://schemas.microsoft.com/office/drawing/2014/main" id="{B57984D9-120B-AE17-B372-926644BE216B}"/>
                  </a:ext>
                </a:extLst>
              </p:cNvPr>
              <p:cNvCxnSpPr>
                <a:cxnSpLocks/>
              </p:cNvCxnSpPr>
              <p:nvPr/>
            </p:nvCxnSpPr>
            <p:spPr>
              <a:xfrm flipV="1">
                <a:off x="3038597"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2" name="Group 11">
              <a:extLst>
                <a:ext uri="{FF2B5EF4-FFF2-40B4-BE49-F238E27FC236}">
                  <a16:creationId xmlns:a16="http://schemas.microsoft.com/office/drawing/2014/main" id="{378A78A2-D009-345F-77A6-6116D4D1C125}"/>
                </a:ext>
              </a:extLst>
            </p:cNvPr>
            <p:cNvGrpSpPr/>
            <p:nvPr/>
          </p:nvGrpSpPr>
          <p:grpSpPr>
            <a:xfrm>
              <a:off x="5189264" y="6299699"/>
              <a:ext cx="663964" cy="498565"/>
              <a:chOff x="2635196" y="6299699"/>
              <a:chExt cx="663964" cy="498565"/>
            </a:xfrm>
          </p:grpSpPr>
          <p:sp>
            <p:nvSpPr>
              <p:cNvPr id="32" name="TextBox 31">
                <a:extLst>
                  <a:ext uri="{FF2B5EF4-FFF2-40B4-BE49-F238E27FC236}">
                    <a16:creationId xmlns:a16="http://schemas.microsoft.com/office/drawing/2014/main" id="{D3A71BCF-2B26-D52D-FF59-907A518C5ACB}"/>
                  </a:ext>
                </a:extLst>
              </p:cNvPr>
              <p:cNvSpPr txBox="1"/>
              <p:nvPr/>
            </p:nvSpPr>
            <p:spPr>
              <a:xfrm>
                <a:off x="2635196" y="6428931"/>
                <a:ext cx="663964" cy="369333"/>
              </a:xfrm>
              <a:prstGeom prst="rect">
                <a:avLst/>
              </a:prstGeom>
              <a:noFill/>
            </p:spPr>
            <p:txBody>
              <a:bodyPr wrap="none" rtlCol="0">
                <a:spAutoFit/>
              </a:bodyPr>
              <a:lstStyle/>
              <a:p>
                <a:r>
                  <a:rPr lang="en-GB"/>
                  <a:t>-0.25</a:t>
                </a:r>
              </a:p>
            </p:txBody>
          </p:sp>
          <p:cxnSp>
            <p:nvCxnSpPr>
              <p:cNvPr id="33" name="Straight Connector 32">
                <a:extLst>
                  <a:ext uri="{FF2B5EF4-FFF2-40B4-BE49-F238E27FC236}">
                    <a16:creationId xmlns:a16="http://schemas.microsoft.com/office/drawing/2014/main" id="{EDD87B0A-5D77-0D92-4B87-E24CDCC440FB}"/>
                  </a:ext>
                </a:extLst>
              </p:cNvPr>
              <p:cNvCxnSpPr>
                <a:cxnSpLocks/>
              </p:cNvCxnSpPr>
              <p:nvPr/>
            </p:nvCxnSpPr>
            <p:spPr>
              <a:xfrm flipV="1">
                <a:off x="2967178"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1C681773-0EEF-783A-FCFE-9CC680AEA508}"/>
                </a:ext>
              </a:extLst>
            </p:cNvPr>
            <p:cNvGrpSpPr/>
            <p:nvPr/>
          </p:nvGrpSpPr>
          <p:grpSpPr>
            <a:xfrm>
              <a:off x="3590393" y="6299699"/>
              <a:ext cx="663964" cy="498565"/>
              <a:chOff x="2778033" y="6299699"/>
              <a:chExt cx="663964" cy="498565"/>
            </a:xfrm>
          </p:grpSpPr>
          <p:sp>
            <p:nvSpPr>
              <p:cNvPr id="30" name="TextBox 29">
                <a:extLst>
                  <a:ext uri="{FF2B5EF4-FFF2-40B4-BE49-F238E27FC236}">
                    <a16:creationId xmlns:a16="http://schemas.microsoft.com/office/drawing/2014/main" id="{2C680500-A26B-BC5A-3F67-7ED285801B2E}"/>
                  </a:ext>
                </a:extLst>
              </p:cNvPr>
              <p:cNvSpPr txBox="1"/>
              <p:nvPr/>
            </p:nvSpPr>
            <p:spPr>
              <a:xfrm>
                <a:off x="2778033" y="6428931"/>
                <a:ext cx="663964" cy="369333"/>
              </a:xfrm>
              <a:prstGeom prst="rect">
                <a:avLst/>
              </a:prstGeom>
              <a:noFill/>
            </p:spPr>
            <p:txBody>
              <a:bodyPr wrap="none" rtlCol="0">
                <a:spAutoFit/>
              </a:bodyPr>
              <a:lstStyle/>
              <a:p>
                <a:r>
                  <a:rPr lang="en-GB"/>
                  <a:t>-0.75</a:t>
                </a:r>
              </a:p>
            </p:txBody>
          </p:sp>
          <p:cxnSp>
            <p:nvCxnSpPr>
              <p:cNvPr id="31" name="Straight Connector 30">
                <a:extLst>
                  <a:ext uri="{FF2B5EF4-FFF2-40B4-BE49-F238E27FC236}">
                    <a16:creationId xmlns:a16="http://schemas.microsoft.com/office/drawing/2014/main" id="{8FA908BE-6988-919C-7A7C-3396A6E4154D}"/>
                  </a:ext>
                </a:extLst>
              </p:cNvPr>
              <p:cNvCxnSpPr>
                <a:cxnSpLocks/>
              </p:cNvCxnSpPr>
              <p:nvPr/>
            </p:nvCxnSpPr>
            <p:spPr>
              <a:xfrm flipV="1">
                <a:off x="311001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905E85E1-45B8-B4BF-E710-57960BFE6C0B}"/>
                </a:ext>
              </a:extLst>
            </p:cNvPr>
            <p:cNvGrpSpPr/>
            <p:nvPr/>
          </p:nvGrpSpPr>
          <p:grpSpPr>
            <a:xfrm>
              <a:off x="6031756" y="6299699"/>
              <a:ext cx="663964" cy="498565"/>
              <a:chOff x="2554093" y="6299699"/>
              <a:chExt cx="663964" cy="498565"/>
            </a:xfrm>
          </p:grpSpPr>
          <p:sp>
            <p:nvSpPr>
              <p:cNvPr id="28" name="TextBox 27">
                <a:extLst>
                  <a:ext uri="{FF2B5EF4-FFF2-40B4-BE49-F238E27FC236}">
                    <a16:creationId xmlns:a16="http://schemas.microsoft.com/office/drawing/2014/main" id="{C7D8F1A7-597D-F029-5E27-0FE18476681E}"/>
                  </a:ext>
                </a:extLst>
              </p:cNvPr>
              <p:cNvSpPr txBox="1"/>
              <p:nvPr/>
            </p:nvSpPr>
            <p:spPr>
              <a:xfrm>
                <a:off x="2554093" y="6428932"/>
                <a:ext cx="663964" cy="369332"/>
              </a:xfrm>
              <a:prstGeom prst="rect">
                <a:avLst/>
              </a:prstGeom>
              <a:noFill/>
            </p:spPr>
            <p:txBody>
              <a:bodyPr wrap="none" rtlCol="0">
                <a:spAutoFit/>
              </a:bodyPr>
              <a:lstStyle/>
              <a:p>
                <a:r>
                  <a:rPr lang="en-GB"/>
                  <a:t>-0.00</a:t>
                </a:r>
              </a:p>
            </p:txBody>
          </p:sp>
          <p:cxnSp>
            <p:nvCxnSpPr>
              <p:cNvPr id="29" name="Straight Connector 28">
                <a:extLst>
                  <a:ext uri="{FF2B5EF4-FFF2-40B4-BE49-F238E27FC236}">
                    <a16:creationId xmlns:a16="http://schemas.microsoft.com/office/drawing/2014/main" id="{E4F76B66-3214-3D87-F357-6AF53B22CC57}"/>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6" name="Group 15">
              <a:extLst>
                <a:ext uri="{FF2B5EF4-FFF2-40B4-BE49-F238E27FC236}">
                  <a16:creationId xmlns:a16="http://schemas.microsoft.com/office/drawing/2014/main" id="{33FA219A-E1C2-C2C7-6E12-06B5CF98249B}"/>
                </a:ext>
              </a:extLst>
            </p:cNvPr>
            <p:cNvGrpSpPr/>
            <p:nvPr/>
          </p:nvGrpSpPr>
          <p:grpSpPr>
            <a:xfrm>
              <a:off x="6778719" y="6299699"/>
              <a:ext cx="593432" cy="498565"/>
              <a:chOff x="2448570" y="6299699"/>
              <a:chExt cx="593432" cy="498565"/>
            </a:xfrm>
          </p:grpSpPr>
          <p:sp>
            <p:nvSpPr>
              <p:cNvPr id="26" name="TextBox 25">
                <a:extLst>
                  <a:ext uri="{FF2B5EF4-FFF2-40B4-BE49-F238E27FC236}">
                    <a16:creationId xmlns:a16="http://schemas.microsoft.com/office/drawing/2014/main" id="{A7BCEE11-CADE-D80F-89C1-2A6E858A3551}"/>
                  </a:ext>
                </a:extLst>
              </p:cNvPr>
              <p:cNvSpPr txBox="1"/>
              <p:nvPr/>
            </p:nvSpPr>
            <p:spPr>
              <a:xfrm>
                <a:off x="2448570" y="6428931"/>
                <a:ext cx="593432" cy="369333"/>
              </a:xfrm>
              <a:prstGeom prst="rect">
                <a:avLst/>
              </a:prstGeom>
              <a:noFill/>
            </p:spPr>
            <p:txBody>
              <a:bodyPr wrap="none" rtlCol="0">
                <a:spAutoFit/>
              </a:bodyPr>
              <a:lstStyle/>
              <a:p>
                <a:r>
                  <a:rPr lang="en-GB"/>
                  <a:t>0.25</a:t>
                </a:r>
              </a:p>
            </p:txBody>
          </p:sp>
          <p:cxnSp>
            <p:nvCxnSpPr>
              <p:cNvPr id="27" name="Straight Connector 26">
                <a:extLst>
                  <a:ext uri="{FF2B5EF4-FFF2-40B4-BE49-F238E27FC236}">
                    <a16:creationId xmlns:a16="http://schemas.microsoft.com/office/drawing/2014/main" id="{4148257C-9E59-A775-38E2-00E7F3670438}"/>
                  </a:ext>
                </a:extLst>
              </p:cNvPr>
              <p:cNvCxnSpPr>
                <a:cxnSpLocks/>
              </p:cNvCxnSpPr>
              <p:nvPr/>
            </p:nvCxnSpPr>
            <p:spPr>
              <a:xfrm flipV="1">
                <a:off x="2780551"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7" name="Group 16">
              <a:extLst>
                <a:ext uri="{FF2B5EF4-FFF2-40B4-BE49-F238E27FC236}">
                  <a16:creationId xmlns:a16="http://schemas.microsoft.com/office/drawing/2014/main" id="{3ED8AFA3-9A60-58F9-B4F6-5F153DBCBC3B}"/>
                </a:ext>
              </a:extLst>
            </p:cNvPr>
            <p:cNvGrpSpPr/>
            <p:nvPr/>
          </p:nvGrpSpPr>
          <p:grpSpPr>
            <a:xfrm>
              <a:off x="8411419" y="6299699"/>
              <a:ext cx="593432" cy="498565"/>
              <a:chOff x="2339563" y="6299699"/>
              <a:chExt cx="593432" cy="498565"/>
            </a:xfrm>
          </p:grpSpPr>
          <p:sp>
            <p:nvSpPr>
              <p:cNvPr id="24" name="TextBox 23">
                <a:extLst>
                  <a:ext uri="{FF2B5EF4-FFF2-40B4-BE49-F238E27FC236}">
                    <a16:creationId xmlns:a16="http://schemas.microsoft.com/office/drawing/2014/main" id="{B18B0F14-2F0B-1D4D-1DE0-4D07997136F1}"/>
                  </a:ext>
                </a:extLst>
              </p:cNvPr>
              <p:cNvSpPr txBox="1"/>
              <p:nvPr/>
            </p:nvSpPr>
            <p:spPr>
              <a:xfrm>
                <a:off x="2339563" y="6428931"/>
                <a:ext cx="593432" cy="369333"/>
              </a:xfrm>
              <a:prstGeom prst="rect">
                <a:avLst/>
              </a:prstGeom>
              <a:noFill/>
            </p:spPr>
            <p:txBody>
              <a:bodyPr wrap="none" rtlCol="0">
                <a:spAutoFit/>
              </a:bodyPr>
              <a:lstStyle/>
              <a:p>
                <a:r>
                  <a:rPr lang="en-GB"/>
                  <a:t>0.75</a:t>
                </a:r>
              </a:p>
            </p:txBody>
          </p:sp>
          <p:cxnSp>
            <p:nvCxnSpPr>
              <p:cNvPr id="25" name="Straight Connector 24">
                <a:extLst>
                  <a:ext uri="{FF2B5EF4-FFF2-40B4-BE49-F238E27FC236}">
                    <a16:creationId xmlns:a16="http://schemas.microsoft.com/office/drawing/2014/main" id="{F13F5280-4F84-7629-2507-FE7742F1B341}"/>
                  </a:ext>
                </a:extLst>
              </p:cNvPr>
              <p:cNvCxnSpPr>
                <a:cxnSpLocks/>
              </p:cNvCxnSpPr>
              <p:nvPr/>
            </p:nvCxnSpPr>
            <p:spPr>
              <a:xfrm flipV="1">
                <a:off x="2671543"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8" name="Group 17">
              <a:extLst>
                <a:ext uri="{FF2B5EF4-FFF2-40B4-BE49-F238E27FC236}">
                  <a16:creationId xmlns:a16="http://schemas.microsoft.com/office/drawing/2014/main" id="{C637C0F1-032C-7490-0C0C-E3B4ED3D1F27}"/>
                </a:ext>
              </a:extLst>
            </p:cNvPr>
            <p:cNvGrpSpPr/>
            <p:nvPr/>
          </p:nvGrpSpPr>
          <p:grpSpPr>
            <a:xfrm>
              <a:off x="9130910" y="6289085"/>
              <a:ext cx="593432" cy="509179"/>
              <a:chOff x="2188200" y="6289085"/>
              <a:chExt cx="593432" cy="509179"/>
            </a:xfrm>
          </p:grpSpPr>
          <p:sp>
            <p:nvSpPr>
              <p:cNvPr id="22" name="TextBox 21">
                <a:extLst>
                  <a:ext uri="{FF2B5EF4-FFF2-40B4-BE49-F238E27FC236}">
                    <a16:creationId xmlns:a16="http://schemas.microsoft.com/office/drawing/2014/main" id="{2CFFC2B6-3158-390E-A35C-4D6C99774851}"/>
                  </a:ext>
                </a:extLst>
              </p:cNvPr>
              <p:cNvSpPr txBox="1"/>
              <p:nvPr/>
            </p:nvSpPr>
            <p:spPr>
              <a:xfrm>
                <a:off x="2188200" y="6428931"/>
                <a:ext cx="593432" cy="369333"/>
              </a:xfrm>
              <a:prstGeom prst="rect">
                <a:avLst/>
              </a:prstGeom>
              <a:noFill/>
            </p:spPr>
            <p:txBody>
              <a:bodyPr wrap="none" rtlCol="0">
                <a:spAutoFit/>
              </a:bodyPr>
              <a:lstStyle/>
              <a:p>
                <a:r>
                  <a:rPr lang="en-GB"/>
                  <a:t>1.00</a:t>
                </a:r>
              </a:p>
            </p:txBody>
          </p:sp>
          <p:cxnSp>
            <p:nvCxnSpPr>
              <p:cNvPr id="23" name="Straight Connector 22">
                <a:extLst>
                  <a:ext uri="{FF2B5EF4-FFF2-40B4-BE49-F238E27FC236}">
                    <a16:creationId xmlns:a16="http://schemas.microsoft.com/office/drawing/2014/main" id="{94CD8E49-44D9-EFB8-64FA-23A88AB239C7}"/>
                  </a:ext>
                </a:extLst>
              </p:cNvPr>
              <p:cNvCxnSpPr>
                <a:cxnSpLocks/>
              </p:cNvCxnSpPr>
              <p:nvPr/>
            </p:nvCxnSpPr>
            <p:spPr>
              <a:xfrm flipV="1">
                <a:off x="2596977" y="6289085"/>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9" name="Group 18">
              <a:extLst>
                <a:ext uri="{FF2B5EF4-FFF2-40B4-BE49-F238E27FC236}">
                  <a16:creationId xmlns:a16="http://schemas.microsoft.com/office/drawing/2014/main" id="{E914DF08-28D3-C6FA-13DF-6F2F82442D30}"/>
                </a:ext>
              </a:extLst>
            </p:cNvPr>
            <p:cNvGrpSpPr/>
            <p:nvPr/>
          </p:nvGrpSpPr>
          <p:grpSpPr>
            <a:xfrm>
              <a:off x="7611982" y="6299699"/>
              <a:ext cx="593432" cy="498565"/>
              <a:chOff x="2410980" y="6299699"/>
              <a:chExt cx="593432" cy="498565"/>
            </a:xfrm>
          </p:grpSpPr>
          <p:sp>
            <p:nvSpPr>
              <p:cNvPr id="20" name="TextBox 19">
                <a:extLst>
                  <a:ext uri="{FF2B5EF4-FFF2-40B4-BE49-F238E27FC236}">
                    <a16:creationId xmlns:a16="http://schemas.microsoft.com/office/drawing/2014/main" id="{961DD16D-7549-D998-0FEF-59C8053024B2}"/>
                  </a:ext>
                </a:extLst>
              </p:cNvPr>
              <p:cNvSpPr txBox="1"/>
              <p:nvPr/>
            </p:nvSpPr>
            <p:spPr>
              <a:xfrm>
                <a:off x="2410980" y="6428931"/>
                <a:ext cx="593432" cy="369333"/>
              </a:xfrm>
              <a:prstGeom prst="rect">
                <a:avLst/>
              </a:prstGeom>
              <a:noFill/>
            </p:spPr>
            <p:txBody>
              <a:bodyPr wrap="none" rtlCol="0">
                <a:spAutoFit/>
              </a:bodyPr>
              <a:lstStyle/>
              <a:p>
                <a:r>
                  <a:rPr lang="en-GB"/>
                  <a:t>0.50</a:t>
                </a:r>
              </a:p>
            </p:txBody>
          </p:sp>
          <p:cxnSp>
            <p:nvCxnSpPr>
              <p:cNvPr id="21" name="Straight Connector 20">
                <a:extLst>
                  <a:ext uri="{FF2B5EF4-FFF2-40B4-BE49-F238E27FC236}">
                    <a16:creationId xmlns:a16="http://schemas.microsoft.com/office/drawing/2014/main" id="{915CB90C-EAD0-4D88-8DFB-5972CCEE531A}"/>
                  </a:ext>
                </a:extLst>
              </p:cNvPr>
              <p:cNvCxnSpPr>
                <a:cxnSpLocks/>
              </p:cNvCxnSpPr>
              <p:nvPr/>
            </p:nvCxnSpPr>
            <p:spPr>
              <a:xfrm flipV="1">
                <a:off x="2742961"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sp>
        <p:nvSpPr>
          <p:cNvPr id="41" name="Rectangle 40">
            <a:extLst>
              <a:ext uri="{FF2B5EF4-FFF2-40B4-BE49-F238E27FC236}">
                <a16:creationId xmlns:a16="http://schemas.microsoft.com/office/drawing/2014/main" id="{1F0243AE-CFA3-4F2B-07E6-1D39CB420478}"/>
              </a:ext>
            </a:extLst>
          </p:cNvPr>
          <p:cNvSpPr/>
          <p:nvPr/>
        </p:nvSpPr>
        <p:spPr>
          <a:xfrm>
            <a:off x="6382614" y="4486808"/>
            <a:ext cx="889000" cy="41883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picture containing text, font, graphics, logo&#10;&#10;Description automatically generated">
            <a:extLst>
              <a:ext uri="{FF2B5EF4-FFF2-40B4-BE49-F238E27FC236}">
                <a16:creationId xmlns:a16="http://schemas.microsoft.com/office/drawing/2014/main" id="{95A7D7FD-5E86-D23C-BEC6-DDD5A6E032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88589" y="953607"/>
            <a:ext cx="2095526" cy="1135564"/>
          </a:xfrm>
          <a:prstGeom prst="rect">
            <a:avLst/>
          </a:prstGeom>
        </p:spPr>
      </p:pic>
    </p:spTree>
    <p:extLst>
      <p:ext uri="{BB962C8B-B14F-4D97-AF65-F5344CB8AC3E}">
        <p14:creationId xmlns:p14="http://schemas.microsoft.com/office/powerpoint/2010/main" val="344799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5" grpId="0" animBg="1"/>
      <p:bldP spid="4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173C3A7-5742-6FCC-B5B8-46400DB519F8}"/>
              </a:ext>
            </a:extLst>
          </p:cNvPr>
          <p:cNvPicPr>
            <a:picLocks noChangeAspect="1"/>
          </p:cNvPicPr>
          <p:nvPr/>
        </p:nvPicPr>
        <p:blipFill rotWithShape="1">
          <a:blip r:embed="rId3"/>
          <a:srcRect l="6958" t="-461" r="13649" b="461"/>
          <a:stretch/>
        </p:blipFill>
        <p:spPr>
          <a:xfrm>
            <a:off x="57572" y="1232423"/>
            <a:ext cx="9992897" cy="4774534"/>
          </a:xfrm>
          <a:prstGeom prst="rect">
            <a:avLst/>
          </a:prstGeom>
        </p:spPr>
      </p:pic>
      <p:sp>
        <p:nvSpPr>
          <p:cNvPr id="12" name="Title 1">
            <a:extLst>
              <a:ext uri="{FF2B5EF4-FFF2-40B4-BE49-F238E27FC236}">
                <a16:creationId xmlns:a16="http://schemas.microsoft.com/office/drawing/2014/main" id="{C1E40AE2-A4DB-4F89-C623-F6FA876F84E6}"/>
              </a:ext>
            </a:extLst>
          </p:cNvPr>
          <p:cNvSpPr txBox="1">
            <a:spLocks/>
          </p:cNvSpPr>
          <p:nvPr/>
        </p:nvSpPr>
        <p:spPr>
          <a:xfrm>
            <a:off x="476734" y="-27384"/>
            <a:ext cx="10155304" cy="1010264"/>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GB" sz="4000" b="1">
                <a:solidFill>
                  <a:srgbClr val="000000"/>
                </a:solidFill>
                <a:latin typeface="Calibri"/>
                <a:ea typeface="Calibri"/>
                <a:cs typeface="Calibri"/>
              </a:rPr>
              <a:t>Schizophrenia: Correlations with Psychological Traits</a:t>
            </a:r>
            <a:endParaRPr lang="en-GB" sz="4000" b="1" i="0" u="none" strike="noStrike">
              <a:solidFill>
                <a:srgbClr val="000000"/>
              </a:solidFill>
              <a:effectLst/>
              <a:latin typeface="Calibri"/>
              <a:ea typeface="Calibri"/>
              <a:cs typeface="Calibri"/>
            </a:endParaRPr>
          </a:p>
        </p:txBody>
      </p:sp>
      <p:sp>
        <p:nvSpPr>
          <p:cNvPr id="20" name="Rectangle 19">
            <a:extLst>
              <a:ext uri="{FF2B5EF4-FFF2-40B4-BE49-F238E27FC236}">
                <a16:creationId xmlns:a16="http://schemas.microsoft.com/office/drawing/2014/main" id="{3D3E5BCD-3938-AC57-876D-807D61B72734}"/>
              </a:ext>
            </a:extLst>
          </p:cNvPr>
          <p:cNvSpPr/>
          <p:nvPr/>
        </p:nvSpPr>
        <p:spPr>
          <a:xfrm>
            <a:off x="5618898" y="2388601"/>
            <a:ext cx="757810" cy="5716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B056A98B-EE72-4C05-B6C2-8CA8C47E92B2}"/>
              </a:ext>
            </a:extLst>
          </p:cNvPr>
          <p:cNvSpPr/>
          <p:nvPr/>
        </p:nvSpPr>
        <p:spPr>
          <a:xfrm>
            <a:off x="4373410" y="4894522"/>
            <a:ext cx="1424940" cy="57165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A8D04E24-EC9B-7D62-A255-E01FE3FEF9A3}"/>
              </a:ext>
            </a:extLst>
          </p:cNvPr>
          <p:cNvSpPr/>
          <p:nvPr/>
        </p:nvSpPr>
        <p:spPr>
          <a:xfrm>
            <a:off x="5761949" y="5420896"/>
            <a:ext cx="1424939" cy="5011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 name="Group 1">
            <a:extLst>
              <a:ext uri="{FF2B5EF4-FFF2-40B4-BE49-F238E27FC236}">
                <a16:creationId xmlns:a16="http://schemas.microsoft.com/office/drawing/2014/main" id="{A632BCE4-BE37-846D-29EF-FEE69BE8797B}"/>
              </a:ext>
            </a:extLst>
          </p:cNvPr>
          <p:cNvGrpSpPr/>
          <p:nvPr/>
        </p:nvGrpSpPr>
        <p:grpSpPr>
          <a:xfrm>
            <a:off x="1988065" y="6090053"/>
            <a:ext cx="7594635" cy="509179"/>
            <a:chOff x="2495600" y="6289085"/>
            <a:chExt cx="7594635" cy="509179"/>
          </a:xfrm>
        </p:grpSpPr>
        <p:cxnSp>
          <p:nvCxnSpPr>
            <p:cNvPr id="4" name="Straight Connector 3">
              <a:extLst>
                <a:ext uri="{FF2B5EF4-FFF2-40B4-BE49-F238E27FC236}">
                  <a16:creationId xmlns:a16="http://schemas.microsoft.com/office/drawing/2014/main" id="{45DE681B-D9E1-62F4-9F43-9A13E3C50188}"/>
                </a:ext>
              </a:extLst>
            </p:cNvPr>
            <p:cNvCxnSpPr>
              <a:cxnSpLocks/>
            </p:cNvCxnSpPr>
            <p:nvPr/>
          </p:nvCxnSpPr>
          <p:spPr>
            <a:xfrm>
              <a:off x="2827582" y="6386513"/>
              <a:ext cx="7072313" cy="0"/>
            </a:xfrm>
            <a:prstGeom prst="line">
              <a:avLst/>
            </a:prstGeom>
            <a:ln w="28575"/>
          </p:spPr>
          <p:style>
            <a:lnRef idx="1">
              <a:schemeClr val="dk1"/>
            </a:lnRef>
            <a:fillRef idx="0">
              <a:schemeClr val="dk1"/>
            </a:fillRef>
            <a:effectRef idx="0">
              <a:schemeClr val="dk1"/>
            </a:effectRef>
            <a:fontRef idx="minor">
              <a:schemeClr val="tx1"/>
            </a:fontRef>
          </p:style>
        </p:cxnSp>
        <p:grpSp>
          <p:nvGrpSpPr>
            <p:cNvPr id="5" name="Group 4">
              <a:extLst>
                <a:ext uri="{FF2B5EF4-FFF2-40B4-BE49-F238E27FC236}">
                  <a16:creationId xmlns:a16="http://schemas.microsoft.com/office/drawing/2014/main" id="{B33985FD-7A50-C850-DBDB-43842596213F}"/>
                </a:ext>
              </a:extLst>
            </p:cNvPr>
            <p:cNvGrpSpPr/>
            <p:nvPr/>
          </p:nvGrpSpPr>
          <p:grpSpPr>
            <a:xfrm>
              <a:off x="2495600" y="6299699"/>
              <a:ext cx="663964" cy="498565"/>
              <a:chOff x="2554093" y="6299699"/>
              <a:chExt cx="663964" cy="498565"/>
            </a:xfrm>
          </p:grpSpPr>
          <p:sp>
            <p:nvSpPr>
              <p:cNvPr id="37" name="TextBox 36">
                <a:extLst>
                  <a:ext uri="{FF2B5EF4-FFF2-40B4-BE49-F238E27FC236}">
                    <a16:creationId xmlns:a16="http://schemas.microsoft.com/office/drawing/2014/main" id="{BAFC9988-27A3-558A-391C-BD8D1BF69D55}"/>
                  </a:ext>
                </a:extLst>
              </p:cNvPr>
              <p:cNvSpPr txBox="1"/>
              <p:nvPr/>
            </p:nvSpPr>
            <p:spPr>
              <a:xfrm>
                <a:off x="2554093" y="6428932"/>
                <a:ext cx="663964" cy="369332"/>
              </a:xfrm>
              <a:prstGeom prst="rect">
                <a:avLst/>
              </a:prstGeom>
              <a:noFill/>
            </p:spPr>
            <p:txBody>
              <a:bodyPr wrap="none" rtlCol="0">
                <a:spAutoFit/>
              </a:bodyPr>
              <a:lstStyle/>
              <a:p>
                <a:r>
                  <a:rPr lang="en-GB"/>
                  <a:t>-1.00</a:t>
                </a:r>
              </a:p>
            </p:txBody>
          </p:sp>
          <p:cxnSp>
            <p:nvCxnSpPr>
              <p:cNvPr id="38" name="Straight Connector 37">
                <a:extLst>
                  <a:ext uri="{FF2B5EF4-FFF2-40B4-BE49-F238E27FC236}">
                    <a16:creationId xmlns:a16="http://schemas.microsoft.com/office/drawing/2014/main" id="{FC9C33BA-05CA-5834-7733-15CBF8FDB0F0}"/>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6" name="Group 5">
              <a:extLst>
                <a:ext uri="{FF2B5EF4-FFF2-40B4-BE49-F238E27FC236}">
                  <a16:creationId xmlns:a16="http://schemas.microsoft.com/office/drawing/2014/main" id="{AEA1BBBA-0D61-6277-284A-37D8BC875910}"/>
                </a:ext>
              </a:extLst>
            </p:cNvPr>
            <p:cNvGrpSpPr/>
            <p:nvPr/>
          </p:nvGrpSpPr>
          <p:grpSpPr>
            <a:xfrm>
              <a:off x="4237307" y="6299699"/>
              <a:ext cx="663964" cy="498565"/>
              <a:chOff x="2554093" y="6299699"/>
              <a:chExt cx="663964" cy="498565"/>
            </a:xfrm>
          </p:grpSpPr>
          <p:sp>
            <p:nvSpPr>
              <p:cNvPr id="35" name="TextBox 34">
                <a:extLst>
                  <a:ext uri="{FF2B5EF4-FFF2-40B4-BE49-F238E27FC236}">
                    <a16:creationId xmlns:a16="http://schemas.microsoft.com/office/drawing/2014/main" id="{442DEAA8-B925-9FC2-19AF-E45CD7C36AB8}"/>
                  </a:ext>
                </a:extLst>
              </p:cNvPr>
              <p:cNvSpPr txBox="1"/>
              <p:nvPr/>
            </p:nvSpPr>
            <p:spPr>
              <a:xfrm>
                <a:off x="2554093" y="6428932"/>
                <a:ext cx="663964" cy="369332"/>
              </a:xfrm>
              <a:prstGeom prst="rect">
                <a:avLst/>
              </a:prstGeom>
              <a:noFill/>
            </p:spPr>
            <p:txBody>
              <a:bodyPr wrap="none" rtlCol="0">
                <a:spAutoFit/>
              </a:bodyPr>
              <a:lstStyle/>
              <a:p>
                <a:r>
                  <a:rPr lang="en-GB"/>
                  <a:t>-0.50</a:t>
                </a:r>
              </a:p>
            </p:txBody>
          </p:sp>
          <p:cxnSp>
            <p:nvCxnSpPr>
              <p:cNvPr id="36" name="Straight Connector 35">
                <a:extLst>
                  <a:ext uri="{FF2B5EF4-FFF2-40B4-BE49-F238E27FC236}">
                    <a16:creationId xmlns:a16="http://schemas.microsoft.com/office/drawing/2014/main" id="{D666B34D-5D6C-EAE3-4417-871F9F0042C6}"/>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7" name="Group 6">
              <a:extLst>
                <a:ext uri="{FF2B5EF4-FFF2-40B4-BE49-F238E27FC236}">
                  <a16:creationId xmlns:a16="http://schemas.microsoft.com/office/drawing/2014/main" id="{50BD1F65-DDC0-7125-BF31-B62125335C83}"/>
                </a:ext>
              </a:extLst>
            </p:cNvPr>
            <p:cNvGrpSpPr/>
            <p:nvPr/>
          </p:nvGrpSpPr>
          <p:grpSpPr>
            <a:xfrm>
              <a:off x="5108161" y="6299699"/>
              <a:ext cx="663964" cy="498565"/>
              <a:chOff x="2554093" y="6299699"/>
              <a:chExt cx="663964" cy="498565"/>
            </a:xfrm>
          </p:grpSpPr>
          <p:sp>
            <p:nvSpPr>
              <p:cNvPr id="33" name="TextBox 32">
                <a:extLst>
                  <a:ext uri="{FF2B5EF4-FFF2-40B4-BE49-F238E27FC236}">
                    <a16:creationId xmlns:a16="http://schemas.microsoft.com/office/drawing/2014/main" id="{09F2E7AA-3764-13A7-380D-052C4BFAF593}"/>
                  </a:ext>
                </a:extLst>
              </p:cNvPr>
              <p:cNvSpPr txBox="1"/>
              <p:nvPr/>
            </p:nvSpPr>
            <p:spPr>
              <a:xfrm>
                <a:off x="2554093" y="6428932"/>
                <a:ext cx="663964" cy="369332"/>
              </a:xfrm>
              <a:prstGeom prst="rect">
                <a:avLst/>
              </a:prstGeom>
              <a:noFill/>
            </p:spPr>
            <p:txBody>
              <a:bodyPr wrap="none" rtlCol="0">
                <a:spAutoFit/>
              </a:bodyPr>
              <a:lstStyle/>
              <a:p>
                <a:r>
                  <a:rPr lang="en-GB"/>
                  <a:t>-0.25</a:t>
                </a:r>
              </a:p>
            </p:txBody>
          </p:sp>
          <p:cxnSp>
            <p:nvCxnSpPr>
              <p:cNvPr id="34" name="Straight Connector 33">
                <a:extLst>
                  <a:ext uri="{FF2B5EF4-FFF2-40B4-BE49-F238E27FC236}">
                    <a16:creationId xmlns:a16="http://schemas.microsoft.com/office/drawing/2014/main" id="{37BC4E16-E135-D85C-3885-CE98087CE55B}"/>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8" name="Group 7">
              <a:extLst>
                <a:ext uri="{FF2B5EF4-FFF2-40B4-BE49-F238E27FC236}">
                  <a16:creationId xmlns:a16="http://schemas.microsoft.com/office/drawing/2014/main" id="{F01F971A-20F5-8F00-9207-C8E1C898964B}"/>
                </a:ext>
              </a:extLst>
            </p:cNvPr>
            <p:cNvGrpSpPr/>
            <p:nvPr/>
          </p:nvGrpSpPr>
          <p:grpSpPr>
            <a:xfrm>
              <a:off x="3366453" y="6299699"/>
              <a:ext cx="663964" cy="498565"/>
              <a:chOff x="2554093" y="6299699"/>
              <a:chExt cx="663964" cy="498565"/>
            </a:xfrm>
          </p:grpSpPr>
          <p:sp>
            <p:nvSpPr>
              <p:cNvPr id="31" name="TextBox 30">
                <a:extLst>
                  <a:ext uri="{FF2B5EF4-FFF2-40B4-BE49-F238E27FC236}">
                    <a16:creationId xmlns:a16="http://schemas.microsoft.com/office/drawing/2014/main" id="{4A9CC9F1-B35A-25A2-9288-CF20DFEC431B}"/>
                  </a:ext>
                </a:extLst>
              </p:cNvPr>
              <p:cNvSpPr txBox="1"/>
              <p:nvPr/>
            </p:nvSpPr>
            <p:spPr>
              <a:xfrm>
                <a:off x="2554093" y="6428932"/>
                <a:ext cx="663964" cy="369332"/>
              </a:xfrm>
              <a:prstGeom prst="rect">
                <a:avLst/>
              </a:prstGeom>
              <a:noFill/>
            </p:spPr>
            <p:txBody>
              <a:bodyPr wrap="none" rtlCol="0">
                <a:spAutoFit/>
              </a:bodyPr>
              <a:lstStyle/>
              <a:p>
                <a:r>
                  <a:rPr lang="en-GB"/>
                  <a:t>-0.75</a:t>
                </a:r>
              </a:p>
            </p:txBody>
          </p:sp>
          <p:cxnSp>
            <p:nvCxnSpPr>
              <p:cNvPr id="32" name="Straight Connector 31">
                <a:extLst>
                  <a:ext uri="{FF2B5EF4-FFF2-40B4-BE49-F238E27FC236}">
                    <a16:creationId xmlns:a16="http://schemas.microsoft.com/office/drawing/2014/main" id="{6152A3AC-3988-3F16-D977-0DB21CC23EED}"/>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9" name="Group 8">
              <a:extLst>
                <a:ext uri="{FF2B5EF4-FFF2-40B4-BE49-F238E27FC236}">
                  <a16:creationId xmlns:a16="http://schemas.microsoft.com/office/drawing/2014/main" id="{52BEF38B-03B1-B340-F07F-E18FAEB01D10}"/>
                </a:ext>
              </a:extLst>
            </p:cNvPr>
            <p:cNvGrpSpPr/>
            <p:nvPr/>
          </p:nvGrpSpPr>
          <p:grpSpPr>
            <a:xfrm>
              <a:off x="6031756" y="6299699"/>
              <a:ext cx="663964" cy="498565"/>
              <a:chOff x="2554093" y="6299699"/>
              <a:chExt cx="663964" cy="498565"/>
            </a:xfrm>
          </p:grpSpPr>
          <p:sp>
            <p:nvSpPr>
              <p:cNvPr id="28" name="TextBox 27">
                <a:extLst>
                  <a:ext uri="{FF2B5EF4-FFF2-40B4-BE49-F238E27FC236}">
                    <a16:creationId xmlns:a16="http://schemas.microsoft.com/office/drawing/2014/main" id="{33FD2831-D00A-EA8E-2C3D-1FD6B46E95FA}"/>
                  </a:ext>
                </a:extLst>
              </p:cNvPr>
              <p:cNvSpPr txBox="1"/>
              <p:nvPr/>
            </p:nvSpPr>
            <p:spPr>
              <a:xfrm>
                <a:off x="2554093" y="6428932"/>
                <a:ext cx="663964" cy="369332"/>
              </a:xfrm>
              <a:prstGeom prst="rect">
                <a:avLst/>
              </a:prstGeom>
              <a:noFill/>
            </p:spPr>
            <p:txBody>
              <a:bodyPr wrap="none" rtlCol="0">
                <a:spAutoFit/>
              </a:bodyPr>
              <a:lstStyle/>
              <a:p>
                <a:r>
                  <a:rPr lang="en-GB"/>
                  <a:t>-0.00</a:t>
                </a:r>
              </a:p>
            </p:txBody>
          </p:sp>
          <p:cxnSp>
            <p:nvCxnSpPr>
              <p:cNvPr id="29" name="Straight Connector 28">
                <a:extLst>
                  <a:ext uri="{FF2B5EF4-FFF2-40B4-BE49-F238E27FC236}">
                    <a16:creationId xmlns:a16="http://schemas.microsoft.com/office/drawing/2014/main" id="{1D5D1606-0FB7-896B-D46F-98ED0E5E28F1}"/>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0" name="Group 9">
              <a:extLst>
                <a:ext uri="{FF2B5EF4-FFF2-40B4-BE49-F238E27FC236}">
                  <a16:creationId xmlns:a16="http://schemas.microsoft.com/office/drawing/2014/main" id="{091EA35A-CCE3-33D2-301E-89C475F4AF59}"/>
                </a:ext>
              </a:extLst>
            </p:cNvPr>
            <p:cNvGrpSpPr/>
            <p:nvPr/>
          </p:nvGrpSpPr>
          <p:grpSpPr>
            <a:xfrm>
              <a:off x="6884242" y="6299699"/>
              <a:ext cx="593432" cy="498565"/>
              <a:chOff x="2554093" y="6299699"/>
              <a:chExt cx="593432" cy="498565"/>
            </a:xfrm>
          </p:grpSpPr>
          <p:sp>
            <p:nvSpPr>
              <p:cNvPr id="26" name="TextBox 25">
                <a:extLst>
                  <a:ext uri="{FF2B5EF4-FFF2-40B4-BE49-F238E27FC236}">
                    <a16:creationId xmlns:a16="http://schemas.microsoft.com/office/drawing/2014/main" id="{9F382E3C-E2DC-3B64-2912-97BEBD60C3BA}"/>
                  </a:ext>
                </a:extLst>
              </p:cNvPr>
              <p:cNvSpPr txBox="1"/>
              <p:nvPr/>
            </p:nvSpPr>
            <p:spPr>
              <a:xfrm>
                <a:off x="2554093" y="6428932"/>
                <a:ext cx="593432" cy="369332"/>
              </a:xfrm>
              <a:prstGeom prst="rect">
                <a:avLst/>
              </a:prstGeom>
              <a:noFill/>
            </p:spPr>
            <p:txBody>
              <a:bodyPr wrap="none" rtlCol="0">
                <a:spAutoFit/>
              </a:bodyPr>
              <a:lstStyle/>
              <a:p>
                <a:r>
                  <a:rPr lang="en-GB"/>
                  <a:t>0.25</a:t>
                </a:r>
              </a:p>
            </p:txBody>
          </p:sp>
          <p:cxnSp>
            <p:nvCxnSpPr>
              <p:cNvPr id="27" name="Straight Connector 26">
                <a:extLst>
                  <a:ext uri="{FF2B5EF4-FFF2-40B4-BE49-F238E27FC236}">
                    <a16:creationId xmlns:a16="http://schemas.microsoft.com/office/drawing/2014/main" id="{BA65E861-0648-8F76-DC47-B01273B3BCE8}"/>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1" name="Group 10">
              <a:extLst>
                <a:ext uri="{FF2B5EF4-FFF2-40B4-BE49-F238E27FC236}">
                  <a16:creationId xmlns:a16="http://schemas.microsoft.com/office/drawing/2014/main" id="{EFCBD46A-1434-4A47-8496-0F8D37F58BD1}"/>
                </a:ext>
              </a:extLst>
            </p:cNvPr>
            <p:cNvGrpSpPr/>
            <p:nvPr/>
          </p:nvGrpSpPr>
          <p:grpSpPr>
            <a:xfrm>
              <a:off x="8625949" y="6299699"/>
              <a:ext cx="593432" cy="498565"/>
              <a:chOff x="2554093" y="6299699"/>
              <a:chExt cx="593432" cy="498565"/>
            </a:xfrm>
          </p:grpSpPr>
          <p:sp>
            <p:nvSpPr>
              <p:cNvPr id="23" name="TextBox 22">
                <a:extLst>
                  <a:ext uri="{FF2B5EF4-FFF2-40B4-BE49-F238E27FC236}">
                    <a16:creationId xmlns:a16="http://schemas.microsoft.com/office/drawing/2014/main" id="{13BB4514-EB27-AA65-FEA9-81B4E7E8CC69}"/>
                  </a:ext>
                </a:extLst>
              </p:cNvPr>
              <p:cNvSpPr txBox="1"/>
              <p:nvPr/>
            </p:nvSpPr>
            <p:spPr>
              <a:xfrm>
                <a:off x="2554093" y="6428932"/>
                <a:ext cx="593432" cy="369332"/>
              </a:xfrm>
              <a:prstGeom prst="rect">
                <a:avLst/>
              </a:prstGeom>
              <a:noFill/>
            </p:spPr>
            <p:txBody>
              <a:bodyPr wrap="none" rtlCol="0">
                <a:spAutoFit/>
              </a:bodyPr>
              <a:lstStyle/>
              <a:p>
                <a:r>
                  <a:rPr lang="en-GB"/>
                  <a:t>0.75</a:t>
                </a:r>
              </a:p>
            </p:txBody>
          </p:sp>
          <p:cxnSp>
            <p:nvCxnSpPr>
              <p:cNvPr id="24" name="Straight Connector 23">
                <a:extLst>
                  <a:ext uri="{FF2B5EF4-FFF2-40B4-BE49-F238E27FC236}">
                    <a16:creationId xmlns:a16="http://schemas.microsoft.com/office/drawing/2014/main" id="{7A3C6BA3-A6FA-B070-381A-E3D1EF9DB5BE}"/>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3" name="Group 12">
              <a:extLst>
                <a:ext uri="{FF2B5EF4-FFF2-40B4-BE49-F238E27FC236}">
                  <a16:creationId xmlns:a16="http://schemas.microsoft.com/office/drawing/2014/main" id="{A48727BC-8268-8324-FCF2-A852858BA194}"/>
                </a:ext>
              </a:extLst>
            </p:cNvPr>
            <p:cNvGrpSpPr/>
            <p:nvPr/>
          </p:nvGrpSpPr>
          <p:grpSpPr>
            <a:xfrm>
              <a:off x="9496803" y="6289085"/>
              <a:ext cx="593432" cy="509179"/>
              <a:chOff x="2554093" y="6289085"/>
              <a:chExt cx="593432" cy="509179"/>
            </a:xfrm>
          </p:grpSpPr>
          <p:sp>
            <p:nvSpPr>
              <p:cNvPr id="21" name="TextBox 20">
                <a:extLst>
                  <a:ext uri="{FF2B5EF4-FFF2-40B4-BE49-F238E27FC236}">
                    <a16:creationId xmlns:a16="http://schemas.microsoft.com/office/drawing/2014/main" id="{9273B578-323F-9023-7771-76F3C491B51D}"/>
                  </a:ext>
                </a:extLst>
              </p:cNvPr>
              <p:cNvSpPr txBox="1"/>
              <p:nvPr/>
            </p:nvSpPr>
            <p:spPr>
              <a:xfrm>
                <a:off x="2554093" y="6428932"/>
                <a:ext cx="593432" cy="369332"/>
              </a:xfrm>
              <a:prstGeom prst="rect">
                <a:avLst/>
              </a:prstGeom>
              <a:noFill/>
            </p:spPr>
            <p:txBody>
              <a:bodyPr wrap="none" rtlCol="0">
                <a:spAutoFit/>
              </a:bodyPr>
              <a:lstStyle/>
              <a:p>
                <a:r>
                  <a:rPr lang="en-GB"/>
                  <a:t>1.00</a:t>
                </a:r>
              </a:p>
            </p:txBody>
          </p:sp>
          <p:cxnSp>
            <p:nvCxnSpPr>
              <p:cNvPr id="22" name="Straight Connector 21">
                <a:extLst>
                  <a:ext uri="{FF2B5EF4-FFF2-40B4-BE49-F238E27FC236}">
                    <a16:creationId xmlns:a16="http://schemas.microsoft.com/office/drawing/2014/main" id="{3D31BEAF-E3BC-7C3A-0274-D95BFCE4F0EC}"/>
                  </a:ext>
                </a:extLst>
              </p:cNvPr>
              <p:cNvCxnSpPr>
                <a:cxnSpLocks/>
              </p:cNvCxnSpPr>
              <p:nvPr/>
            </p:nvCxnSpPr>
            <p:spPr>
              <a:xfrm flipV="1">
                <a:off x="2962870" y="6289085"/>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nvGrpSpPr>
            <p:cNvPr id="14" name="Group 13">
              <a:extLst>
                <a:ext uri="{FF2B5EF4-FFF2-40B4-BE49-F238E27FC236}">
                  <a16:creationId xmlns:a16="http://schemas.microsoft.com/office/drawing/2014/main" id="{846CD998-7002-FB98-7F9E-75BFCCCC79BD}"/>
                </a:ext>
              </a:extLst>
            </p:cNvPr>
            <p:cNvGrpSpPr/>
            <p:nvPr/>
          </p:nvGrpSpPr>
          <p:grpSpPr>
            <a:xfrm>
              <a:off x="7755095" y="6299699"/>
              <a:ext cx="593432" cy="498565"/>
              <a:chOff x="2554093" y="6299699"/>
              <a:chExt cx="593432" cy="498565"/>
            </a:xfrm>
          </p:grpSpPr>
          <p:sp>
            <p:nvSpPr>
              <p:cNvPr id="15" name="TextBox 14">
                <a:extLst>
                  <a:ext uri="{FF2B5EF4-FFF2-40B4-BE49-F238E27FC236}">
                    <a16:creationId xmlns:a16="http://schemas.microsoft.com/office/drawing/2014/main" id="{E600A40D-B999-4A11-F29C-433FD91BC3A1}"/>
                  </a:ext>
                </a:extLst>
              </p:cNvPr>
              <p:cNvSpPr txBox="1"/>
              <p:nvPr/>
            </p:nvSpPr>
            <p:spPr>
              <a:xfrm>
                <a:off x="2554093" y="6428932"/>
                <a:ext cx="593432" cy="369332"/>
              </a:xfrm>
              <a:prstGeom prst="rect">
                <a:avLst/>
              </a:prstGeom>
              <a:noFill/>
            </p:spPr>
            <p:txBody>
              <a:bodyPr wrap="none" rtlCol="0">
                <a:spAutoFit/>
              </a:bodyPr>
              <a:lstStyle/>
              <a:p>
                <a:r>
                  <a:rPr lang="en-GB"/>
                  <a:t>0.50</a:t>
                </a:r>
              </a:p>
            </p:txBody>
          </p:sp>
          <p:cxnSp>
            <p:nvCxnSpPr>
              <p:cNvPr id="17" name="Straight Connector 16">
                <a:extLst>
                  <a:ext uri="{FF2B5EF4-FFF2-40B4-BE49-F238E27FC236}">
                    <a16:creationId xmlns:a16="http://schemas.microsoft.com/office/drawing/2014/main" id="{5DB82DE5-A7DF-9071-EF85-6A77D2E0D9D6}"/>
                  </a:ext>
                </a:extLst>
              </p:cNvPr>
              <p:cNvCxnSpPr>
                <a:cxnSpLocks/>
              </p:cNvCxnSpPr>
              <p:nvPr/>
            </p:nvCxnSpPr>
            <p:spPr>
              <a:xfrm flipV="1">
                <a:off x="2886075" y="6299699"/>
                <a:ext cx="0" cy="194855"/>
              </a:xfrm>
              <a:prstGeom prst="line">
                <a:avLst/>
              </a:prstGeom>
              <a:ln w="28575"/>
            </p:spPr>
            <p:style>
              <a:lnRef idx="1">
                <a:schemeClr val="dk1"/>
              </a:lnRef>
              <a:fillRef idx="0">
                <a:schemeClr val="dk1"/>
              </a:fillRef>
              <a:effectRef idx="0">
                <a:schemeClr val="dk1"/>
              </a:effectRef>
              <a:fontRef idx="minor">
                <a:schemeClr val="tx1"/>
              </a:fontRef>
            </p:style>
          </p:cxnSp>
        </p:grpSp>
      </p:grpSp>
      <p:sp>
        <p:nvSpPr>
          <p:cNvPr id="42" name="Rectangle 41">
            <a:extLst>
              <a:ext uri="{FF2B5EF4-FFF2-40B4-BE49-F238E27FC236}">
                <a16:creationId xmlns:a16="http://schemas.microsoft.com/office/drawing/2014/main" id="{3C4F7757-806A-9542-856F-B585DDC77EAA}"/>
              </a:ext>
            </a:extLst>
          </p:cNvPr>
          <p:cNvSpPr/>
          <p:nvPr/>
        </p:nvSpPr>
        <p:spPr>
          <a:xfrm>
            <a:off x="5649467" y="3865831"/>
            <a:ext cx="1214796" cy="5011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Picture 18" descr="A picture containing text, font, graphics, logo&#10;&#10;Description automatically generated">
            <a:extLst>
              <a:ext uri="{FF2B5EF4-FFF2-40B4-BE49-F238E27FC236}">
                <a16:creationId xmlns:a16="http://schemas.microsoft.com/office/drawing/2014/main" id="{E7434277-4E32-4AA5-290A-852060AC3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38902" y="1009480"/>
            <a:ext cx="2095526" cy="1135564"/>
          </a:xfrm>
          <a:prstGeom prst="rect">
            <a:avLst/>
          </a:prstGeom>
        </p:spPr>
      </p:pic>
    </p:spTree>
    <p:extLst>
      <p:ext uri="{BB962C8B-B14F-4D97-AF65-F5344CB8AC3E}">
        <p14:creationId xmlns:p14="http://schemas.microsoft.com/office/powerpoint/2010/main" val="531395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30" grpId="0" animBg="1"/>
      <p:bldP spid="42" grpId="0" animBg="1"/>
    </p:bld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8a234085-1bd4-46b2-bc7e-32655a98efc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DEB7A5E3B3D024C96F60FF80FF0CCC0" ma:contentTypeVersion="6" ma:contentTypeDescription="Create a new document." ma:contentTypeScope="" ma:versionID="f2e89f666fb29dcba2a7e72be051ccfc">
  <xsd:schema xmlns:xsd="http://www.w3.org/2001/XMLSchema" xmlns:xs="http://www.w3.org/2001/XMLSchema" xmlns:p="http://schemas.microsoft.com/office/2006/metadata/properties" xmlns:ns3="8a234085-1bd4-46b2-bc7e-32655a98efce" xmlns:ns4="6093795a-2e47-4633-929d-68ef3d57a3f5" targetNamespace="http://schemas.microsoft.com/office/2006/metadata/properties" ma:root="true" ma:fieldsID="598e6d568c085702018ce55b01bfc58b" ns3:_="" ns4:_="">
    <xsd:import namespace="8a234085-1bd4-46b2-bc7e-32655a98efce"/>
    <xsd:import namespace="6093795a-2e47-4633-929d-68ef3d57a3f5"/>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234085-1bd4-46b2-bc7e-32655a98ef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093795a-2e47-4633-929d-68ef3d57a3f5"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461A84E-3805-40E7-AC8A-5A1E30704BF1}">
  <ds:schemaRefs>
    <ds:schemaRef ds:uri="http://schemas.microsoft.com/sharepoint/v3/contenttype/forms"/>
  </ds:schemaRefs>
</ds:datastoreItem>
</file>

<file path=customXml/itemProps2.xml><?xml version="1.0" encoding="utf-8"?>
<ds:datastoreItem xmlns:ds="http://schemas.openxmlformats.org/officeDocument/2006/customXml" ds:itemID="{1C0C3DD4-C858-4E2F-9AB6-66F099E140E4}">
  <ds:schemaRefs>
    <ds:schemaRef ds:uri="8a234085-1bd4-46b2-bc7e-32655a98efce"/>
    <ds:schemaRef ds:uri="http://schemas.microsoft.com/office/2006/metadata/properties"/>
    <ds:schemaRef ds:uri="http://www.w3.org/2000/xmlns/"/>
    <ds:schemaRef ds:uri="http://www.w3.org/2001/XMLSchema-instance"/>
    <ds:schemaRef ds:uri="http://schemas.microsoft.com/office/infopath/2007/PartnerControls"/>
  </ds:schemaRefs>
</ds:datastoreItem>
</file>

<file path=customXml/itemProps3.xml><?xml version="1.0" encoding="utf-8"?>
<ds:datastoreItem xmlns:ds="http://schemas.openxmlformats.org/officeDocument/2006/customXml" ds:itemID="{68E42290-CC34-4261-8ED3-9FFBE788E17C}">
  <ds:schemaRefs>
    <ds:schemaRef ds:uri="6093795a-2e47-4633-929d-68ef3d57a3f5"/>
    <ds:schemaRef ds:uri="8a234085-1bd4-46b2-bc7e-32655a98efce"/>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4518</Words>
  <Application>Microsoft Office PowerPoint</Application>
  <PresentationFormat>Widescreen</PresentationFormat>
  <Paragraphs>538</Paragraphs>
  <Slides>45</Slides>
  <Notes>40</Notes>
  <HiddenSlides>7</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45</vt:i4>
      </vt:variant>
    </vt:vector>
  </HeadingPairs>
  <TitlesOfParts>
    <vt:vector size="56" baseType="lpstr">
      <vt:lpstr>Harding</vt:lpstr>
      <vt:lpstr>Helvetica Neue</vt:lpstr>
      <vt:lpstr>ITCGaramondStd</vt:lpstr>
      <vt:lpstr>Microsoft YaHei</vt:lpstr>
      <vt:lpstr>Slack-Lato</vt:lpstr>
      <vt:lpstr>Abadi</vt:lpstr>
      <vt:lpstr>Arial</vt:lpstr>
      <vt:lpstr>Calibri</vt:lpstr>
      <vt:lpstr>Calibri Light</vt:lpstr>
      <vt:lpstr>Wingdings</vt:lpstr>
      <vt:lpstr>Office Theme</vt:lpstr>
      <vt:lpstr>PowerPoint Presentation</vt:lpstr>
      <vt:lpstr>PowerPoint Presentation</vt:lpstr>
      <vt:lpstr>PowerPoint Presentation</vt:lpstr>
      <vt:lpstr>PowerPoint Presentation</vt:lpstr>
      <vt:lpstr>PowerPoint Presentation</vt:lpstr>
      <vt:lpstr>Focus on Schizophrenia and ADHD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Additional Slides </vt:lpstr>
      <vt:lpstr>PowerPoint Presentation</vt:lpstr>
      <vt:lpstr>OCD Genetic Correlations </vt:lpstr>
      <vt:lpstr>ASD Genetic Correlations </vt:lpstr>
      <vt:lpstr>AN Genetic Correlations </vt:lpstr>
      <vt:lpstr>TS Genetic Correlations</vt:lpstr>
      <vt:lpstr>PTSD Genetic  Correlations</vt:lpstr>
      <vt:lpstr>ANX Genetic  correlations</vt:lpstr>
      <vt:lpstr>ALCH Genetic Correlations</vt:lpstr>
      <vt:lpstr>MDD Genetic Correlations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Wangjingyi Liao</dc:creator>
  <cp:lastModifiedBy>Wangjingyi Liao</cp:lastModifiedBy>
  <cp:revision>2</cp:revision>
  <dcterms:created xsi:type="dcterms:W3CDTF">2023-06-07T15:51:13Z</dcterms:created>
  <dcterms:modified xsi:type="dcterms:W3CDTF">2023-07-24T22:13:24Z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0x0101008DEB7A5E3B3D024C96F60FF80FF0CCC0</vt:lpwstr>
  </property>
</Properties>
</file>